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87"/>
  </p:notesMasterIdLst>
  <p:sldIdLst>
    <p:sldId id="264" r:id="rId2"/>
    <p:sldId id="383" r:id="rId3"/>
    <p:sldId id="461" r:id="rId4"/>
    <p:sldId id="433" r:id="rId5"/>
    <p:sldId id="535" r:id="rId6"/>
    <p:sldId id="536" r:id="rId7"/>
    <p:sldId id="468" r:id="rId8"/>
    <p:sldId id="532" r:id="rId9"/>
    <p:sldId id="537" r:id="rId10"/>
    <p:sldId id="460" r:id="rId11"/>
    <p:sldId id="560" r:id="rId12"/>
    <p:sldId id="538" r:id="rId13"/>
    <p:sldId id="539" r:id="rId14"/>
    <p:sldId id="450" r:id="rId15"/>
    <p:sldId id="504" r:id="rId16"/>
    <p:sldId id="561" r:id="rId17"/>
    <p:sldId id="562" r:id="rId18"/>
    <p:sldId id="563" r:id="rId19"/>
    <p:sldId id="564" r:id="rId20"/>
    <p:sldId id="540" r:id="rId21"/>
    <p:sldId id="449" r:id="rId22"/>
    <p:sldId id="489" r:id="rId23"/>
    <p:sldId id="389" r:id="rId24"/>
    <p:sldId id="400" r:id="rId25"/>
    <p:sldId id="401" r:id="rId26"/>
    <p:sldId id="518" r:id="rId27"/>
    <p:sldId id="402" r:id="rId28"/>
    <p:sldId id="403" r:id="rId29"/>
    <p:sldId id="519" r:id="rId30"/>
    <p:sldId id="520" r:id="rId31"/>
    <p:sldId id="521" r:id="rId32"/>
    <p:sldId id="522" r:id="rId33"/>
    <p:sldId id="525" r:id="rId34"/>
    <p:sldId id="405" r:id="rId35"/>
    <p:sldId id="508" r:id="rId36"/>
    <p:sldId id="407" r:id="rId37"/>
    <p:sldId id="552" r:id="rId38"/>
    <p:sldId id="551" r:id="rId39"/>
    <p:sldId id="553" r:id="rId40"/>
    <p:sldId id="452" r:id="rId41"/>
    <p:sldId id="511" r:id="rId42"/>
    <p:sldId id="513" r:id="rId43"/>
    <p:sldId id="512" r:id="rId44"/>
    <p:sldId id="547" r:id="rId45"/>
    <p:sldId id="548" r:id="rId46"/>
    <p:sldId id="571" r:id="rId47"/>
    <p:sldId id="454" r:id="rId48"/>
    <p:sldId id="565" r:id="rId49"/>
    <p:sldId id="568" r:id="rId50"/>
    <p:sldId id="569" r:id="rId51"/>
    <p:sldId id="496" r:id="rId52"/>
    <p:sldId id="455" r:id="rId53"/>
    <p:sldId id="515" r:id="rId54"/>
    <p:sldId id="558" r:id="rId55"/>
    <p:sldId id="595" r:id="rId56"/>
    <p:sldId id="590" r:id="rId57"/>
    <p:sldId id="591" r:id="rId58"/>
    <p:sldId id="592" r:id="rId59"/>
    <p:sldId id="593" r:id="rId60"/>
    <p:sldId id="594" r:id="rId61"/>
    <p:sldId id="578" r:id="rId62"/>
    <p:sldId id="572" r:id="rId63"/>
    <p:sldId id="573" r:id="rId64"/>
    <p:sldId id="574" r:id="rId65"/>
    <p:sldId id="575" r:id="rId66"/>
    <p:sldId id="576" r:id="rId67"/>
    <p:sldId id="597" r:id="rId68"/>
    <p:sldId id="577" r:id="rId69"/>
    <p:sldId id="579" r:id="rId70"/>
    <p:sldId id="580" r:id="rId71"/>
    <p:sldId id="601" r:id="rId72"/>
    <p:sldId id="603" r:id="rId73"/>
    <p:sldId id="604" r:id="rId74"/>
    <p:sldId id="605" r:id="rId75"/>
    <p:sldId id="581" r:id="rId76"/>
    <p:sldId id="582" r:id="rId77"/>
    <p:sldId id="583" r:id="rId78"/>
    <p:sldId id="584" r:id="rId79"/>
    <p:sldId id="585" r:id="rId80"/>
    <p:sldId id="586" r:id="rId81"/>
    <p:sldId id="587" r:id="rId82"/>
    <p:sldId id="588" r:id="rId83"/>
    <p:sldId id="589" r:id="rId84"/>
    <p:sldId id="596" r:id="rId85"/>
    <p:sldId id="549" r:id="rId8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background and motivation" id="{DDB81A3A-EA77-624B-B903-359B9501C8D5}">
          <p14:sldIdLst>
            <p14:sldId id="264"/>
            <p14:sldId id="383"/>
            <p14:sldId id="461"/>
            <p14:sldId id="433"/>
            <p14:sldId id="535"/>
            <p14:sldId id="536"/>
          </p14:sldIdLst>
        </p14:section>
        <p14:section name="challenges" id="{245F2367-305B-7B47-8361-B97DB67D943E}">
          <p14:sldIdLst>
            <p14:sldId id="468"/>
            <p14:sldId id="532"/>
            <p14:sldId id="537"/>
            <p14:sldId id="460"/>
            <p14:sldId id="560"/>
            <p14:sldId id="538"/>
            <p14:sldId id="539"/>
            <p14:sldId id="450"/>
            <p14:sldId id="504"/>
            <p14:sldId id="561"/>
            <p14:sldId id="562"/>
            <p14:sldId id="563"/>
            <p14:sldId id="564"/>
            <p14:sldId id="540"/>
          </p14:sldIdLst>
        </p14:section>
        <p14:section name="clipper current" id="{4E3B5D19-2CE0-1D44-AE9D-96480BD9D097}">
          <p14:sldIdLst>
            <p14:sldId id="449"/>
            <p14:sldId id="489"/>
            <p14:sldId id="389"/>
            <p14:sldId id="400"/>
            <p14:sldId id="401"/>
            <p14:sldId id="518"/>
            <p14:sldId id="402"/>
            <p14:sldId id="403"/>
            <p14:sldId id="519"/>
            <p14:sldId id="520"/>
            <p14:sldId id="521"/>
            <p14:sldId id="522"/>
            <p14:sldId id="525"/>
            <p14:sldId id="405"/>
            <p14:sldId id="508"/>
            <p14:sldId id="407"/>
            <p14:sldId id="552"/>
            <p14:sldId id="551"/>
            <p14:sldId id="553"/>
            <p14:sldId id="452"/>
            <p14:sldId id="511"/>
            <p14:sldId id="513"/>
            <p14:sldId id="512"/>
            <p14:sldId id="547"/>
            <p14:sldId id="548"/>
            <p14:sldId id="571"/>
            <p14:sldId id="454"/>
            <p14:sldId id="565"/>
            <p14:sldId id="568"/>
            <p14:sldId id="569"/>
            <p14:sldId id="496"/>
            <p14:sldId id="455"/>
            <p14:sldId id="515"/>
            <p14:sldId id="558"/>
            <p14:sldId id="595"/>
            <p14:sldId id="590"/>
            <p14:sldId id="591"/>
            <p14:sldId id="592"/>
            <p14:sldId id="593"/>
            <p14:sldId id="594"/>
            <p14:sldId id="578"/>
            <p14:sldId id="572"/>
            <p14:sldId id="573"/>
            <p14:sldId id="574"/>
            <p14:sldId id="575"/>
            <p14:sldId id="576"/>
            <p14:sldId id="597"/>
            <p14:sldId id="577"/>
            <p14:sldId id="579"/>
            <p14:sldId id="580"/>
            <p14:sldId id="601"/>
            <p14:sldId id="603"/>
            <p14:sldId id="604"/>
            <p14:sldId id="605"/>
            <p14:sldId id="581"/>
            <p14:sldId id="582"/>
            <p14:sldId id="583"/>
            <p14:sldId id="584"/>
            <p14:sldId id="585"/>
            <p14:sldId id="586"/>
            <p14:sldId id="587"/>
            <p14:sldId id="588"/>
            <p14:sldId id="589"/>
            <p14:sldId id="596"/>
          </p14:sldIdLst>
        </p14:section>
        <p14:section name="Backup" id="{2FBE2E71-0E12-7C45-80B8-8CE4C2027930}">
          <p14:sldIdLst>
            <p14:sldId id="549"/>
          </p14:sldIdLst>
        </p14:section>
      </p14:sectionLst>
    </p:ext>
    <p:ext uri="{EFAFB233-063F-42B5-8137-9DF3F51BA10A}">
      <p15:sldGuideLst xmlns:p15="http://schemas.microsoft.com/office/powerpoint/2012/main">
        <p15:guide id="1" orient="horz" pos="2184" userDrawn="1">
          <p15:clr>
            <a:srgbClr val="A4A3A4"/>
          </p15:clr>
        </p15:guide>
        <p15:guide id="2" pos="38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4C72B0"/>
    <a:srgbClr val="C44D51"/>
    <a:srgbClr val="385723"/>
    <a:srgbClr val="FF771A"/>
    <a:srgbClr val="F06E19"/>
    <a:srgbClr val="E16718"/>
    <a:srgbClr val="71AE45"/>
    <a:srgbClr val="0075CB"/>
    <a:srgbClr val="007FE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490"/>
    <p:restoredTop sz="79144"/>
  </p:normalViewPr>
  <p:slideViewPr>
    <p:cSldViewPr snapToGrid="0" snapToObjects="1">
      <p:cViewPr>
        <p:scale>
          <a:sx n="77" d="100"/>
          <a:sy n="77" d="100"/>
        </p:scale>
        <p:origin x="216" y="544"/>
      </p:cViewPr>
      <p:guideLst>
        <p:guide orient="horz" pos="2184"/>
        <p:guide pos="3864"/>
      </p:guideLst>
    </p:cSldViewPr>
  </p:slideViewPr>
  <p:outlineViewPr>
    <p:cViewPr>
      <p:scale>
        <a:sx n="33" d="100"/>
        <a:sy n="33" d="100"/>
      </p:scale>
      <p:origin x="0" y="-384"/>
    </p:cViewPr>
  </p:outlineViewPr>
  <p:notesTextViewPr>
    <p:cViewPr>
      <p:scale>
        <a:sx n="185" d="100"/>
        <a:sy n="185" d="100"/>
      </p:scale>
      <p:origin x="0" y="0"/>
    </p:cViewPr>
  </p:notesTextViewPr>
  <p:sorterViewPr>
    <p:cViewPr>
      <p:scale>
        <a:sx n="90" d="100"/>
        <a:sy n="90" d="100"/>
      </p:scale>
      <p:origin x="0" y="0"/>
    </p:cViewPr>
  </p:sorter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theme" Target="theme/theme1.xml"/><Relationship Id="rId91"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notesMaster" Target="notesMasters/notesMaster1.xml"/><Relationship Id="rId88" Type="http://schemas.openxmlformats.org/officeDocument/2006/relationships/presProps" Target="presProps.xml"/><Relationship Id="rId8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5010D5-81C9-C448-82E8-71177EBFEC32}" type="datetimeFigureOut">
              <a:rPr lang="en-US" smtClean="0"/>
              <a:t>1/31/18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86DF27-AD16-B741-919E-EA3A35DE951A}" type="slidenum">
              <a:rPr lang="en-US" smtClean="0"/>
              <a:t>‹#›</a:t>
            </a:fld>
            <a:endParaRPr lang="en-US"/>
          </a:p>
        </p:txBody>
      </p:sp>
    </p:spTree>
    <p:extLst>
      <p:ext uri="{BB962C8B-B14F-4D97-AF65-F5344CB8AC3E}">
        <p14:creationId xmlns:p14="http://schemas.microsoft.com/office/powerpoint/2010/main" val="14756074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86DF27-AD16-B741-919E-EA3A35DE951A}" type="slidenum">
              <a:rPr lang="en-US" smtClean="0"/>
              <a:t>1</a:t>
            </a:fld>
            <a:endParaRPr lang="en-US"/>
          </a:p>
        </p:txBody>
      </p:sp>
    </p:spTree>
    <p:extLst>
      <p:ext uri="{BB962C8B-B14F-4D97-AF65-F5344CB8AC3E}">
        <p14:creationId xmlns:p14="http://schemas.microsoft.com/office/powerpoint/2010/main" val="16356514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1986DF27-AD16-B741-919E-EA3A35DE951A}" type="slidenum">
              <a:rPr lang="en-US" smtClean="0"/>
              <a:t>10</a:t>
            </a:fld>
            <a:endParaRPr lang="en-US"/>
          </a:p>
        </p:txBody>
      </p:sp>
    </p:spTree>
    <p:extLst>
      <p:ext uri="{BB962C8B-B14F-4D97-AF65-F5344CB8AC3E}">
        <p14:creationId xmlns:p14="http://schemas.microsoft.com/office/powerpoint/2010/main" val="10646984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1986DF27-AD16-B741-919E-EA3A35DE951A}" type="slidenum">
              <a:rPr lang="en-US" smtClean="0"/>
              <a:t>11</a:t>
            </a:fld>
            <a:endParaRPr lang="en-US"/>
          </a:p>
        </p:txBody>
      </p:sp>
    </p:spTree>
    <p:extLst>
      <p:ext uri="{BB962C8B-B14F-4D97-AF65-F5344CB8AC3E}">
        <p14:creationId xmlns:p14="http://schemas.microsoft.com/office/powerpoint/2010/main" val="4313018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86DF27-AD16-B741-919E-EA3A35DE951A}" type="slidenum">
              <a:rPr lang="en-US" smtClean="0"/>
              <a:t>12</a:t>
            </a:fld>
            <a:endParaRPr lang="en-US"/>
          </a:p>
        </p:txBody>
      </p:sp>
    </p:spTree>
    <p:extLst>
      <p:ext uri="{BB962C8B-B14F-4D97-AF65-F5344CB8AC3E}">
        <p14:creationId xmlns:p14="http://schemas.microsoft.com/office/powerpoint/2010/main" val="15293692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Different</a:t>
            </a:r>
            <a:r>
              <a:rPr lang="en-US" baseline="0" dirty="0" smtClean="0"/>
              <a:t> models, different frameworks have different strengths</a:t>
            </a:r>
          </a:p>
          <a:p>
            <a:endParaRPr lang="en-US" baseline="0" dirty="0" smtClean="0"/>
          </a:p>
          <a:p>
            <a:r>
              <a:rPr lang="en-US" baseline="0" dirty="0" smtClean="0"/>
              <a:t>Give example of why all are needed</a:t>
            </a:r>
          </a:p>
          <a:p>
            <a:endParaRPr lang="en-US" baseline="0" dirty="0" smtClean="0"/>
          </a:p>
          <a:p>
            <a:r>
              <a:rPr lang="en-US" baseline="0" dirty="0" smtClean="0"/>
              <a:t>Multiple applications with different needs within an org</a:t>
            </a:r>
          </a:p>
          <a:p>
            <a:endParaRPr lang="en-US" baseline="0" dirty="0" smtClean="0"/>
          </a:p>
          <a:p>
            <a:r>
              <a:rPr lang="en-US" baseline="0" dirty="0" smtClean="0"/>
              <a:t>Even a single application may need to support multiple frameworks</a:t>
            </a:r>
          </a:p>
        </p:txBody>
      </p:sp>
      <p:sp>
        <p:nvSpPr>
          <p:cNvPr id="4" name="Slide Number Placeholder 3"/>
          <p:cNvSpPr>
            <a:spLocks noGrp="1"/>
          </p:cNvSpPr>
          <p:nvPr>
            <p:ph type="sldNum" sz="quarter" idx="10"/>
          </p:nvPr>
        </p:nvSpPr>
        <p:spPr/>
        <p:txBody>
          <a:bodyPr/>
          <a:lstStyle/>
          <a:p>
            <a:fld id="{1986DF27-AD16-B741-919E-EA3A35DE951A}" type="slidenum">
              <a:rPr lang="en-US" smtClean="0"/>
              <a:t>13</a:t>
            </a:fld>
            <a:endParaRPr lang="en-US"/>
          </a:p>
        </p:txBody>
      </p:sp>
    </p:spTree>
    <p:extLst>
      <p:ext uri="{BB962C8B-B14F-4D97-AF65-F5344CB8AC3E}">
        <p14:creationId xmlns:p14="http://schemas.microsoft.com/office/powerpoint/2010/main" val="7909994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1986DF27-AD16-B741-919E-EA3A35DE951A}" type="slidenum">
              <a:rPr lang="en-US" smtClean="0"/>
              <a:t>14</a:t>
            </a:fld>
            <a:endParaRPr lang="en-US"/>
          </a:p>
        </p:txBody>
      </p:sp>
    </p:spTree>
    <p:extLst>
      <p:ext uri="{BB962C8B-B14F-4D97-AF65-F5344CB8AC3E}">
        <p14:creationId xmlns:p14="http://schemas.microsoft.com/office/powerpoint/2010/main" val="17875010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86DF27-AD16-B741-919E-EA3A35DE951A}" type="slidenum">
              <a:rPr lang="en-US" smtClean="0"/>
              <a:t>16</a:t>
            </a:fld>
            <a:endParaRPr lang="en-US"/>
          </a:p>
        </p:txBody>
      </p:sp>
    </p:spTree>
    <p:extLst>
      <p:ext uri="{BB962C8B-B14F-4D97-AF65-F5344CB8AC3E}">
        <p14:creationId xmlns:p14="http://schemas.microsoft.com/office/powerpoint/2010/main" val="2913795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86DF27-AD16-B741-919E-EA3A35DE951A}" type="slidenum">
              <a:rPr lang="en-US" smtClean="0"/>
              <a:t>17</a:t>
            </a:fld>
            <a:endParaRPr lang="en-US"/>
          </a:p>
        </p:txBody>
      </p:sp>
    </p:spTree>
    <p:extLst>
      <p:ext uri="{BB962C8B-B14F-4D97-AF65-F5344CB8AC3E}">
        <p14:creationId xmlns:p14="http://schemas.microsoft.com/office/powerpoint/2010/main" val="929909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86DF27-AD16-B741-919E-EA3A35DE951A}" type="slidenum">
              <a:rPr lang="en-US" smtClean="0"/>
              <a:t>19</a:t>
            </a:fld>
            <a:endParaRPr lang="en-US"/>
          </a:p>
        </p:txBody>
      </p:sp>
    </p:spTree>
    <p:extLst>
      <p:ext uri="{BB962C8B-B14F-4D97-AF65-F5344CB8AC3E}">
        <p14:creationId xmlns:p14="http://schemas.microsoft.com/office/powerpoint/2010/main" val="493276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86DF27-AD16-B741-919E-EA3A35DE951A}" type="slidenum">
              <a:rPr lang="en-US" smtClean="0"/>
              <a:t>20</a:t>
            </a:fld>
            <a:endParaRPr lang="en-US"/>
          </a:p>
        </p:txBody>
      </p:sp>
    </p:spTree>
    <p:extLst>
      <p:ext uri="{BB962C8B-B14F-4D97-AF65-F5344CB8AC3E}">
        <p14:creationId xmlns:p14="http://schemas.microsoft.com/office/powerpoint/2010/main" val="3529932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Why a system? Because system challenges not AI challenges</a:t>
            </a:r>
            <a:endParaRPr lang="en-US" dirty="0" smtClean="0"/>
          </a:p>
        </p:txBody>
      </p:sp>
      <p:sp>
        <p:nvSpPr>
          <p:cNvPr id="4" name="Slide Number Placeholder 3"/>
          <p:cNvSpPr>
            <a:spLocks noGrp="1"/>
          </p:cNvSpPr>
          <p:nvPr>
            <p:ph type="sldNum" sz="quarter" idx="10"/>
          </p:nvPr>
        </p:nvSpPr>
        <p:spPr/>
        <p:txBody>
          <a:bodyPr/>
          <a:lstStyle/>
          <a:p>
            <a:fld id="{1986DF27-AD16-B741-919E-EA3A35DE951A}" type="slidenum">
              <a:rPr lang="en-US" smtClean="0"/>
              <a:t>21</a:t>
            </a:fld>
            <a:endParaRPr lang="en-US"/>
          </a:p>
        </p:txBody>
      </p:sp>
    </p:spTree>
    <p:extLst>
      <p:ext uri="{BB962C8B-B14F-4D97-AF65-F5344CB8AC3E}">
        <p14:creationId xmlns:p14="http://schemas.microsoft.com/office/powerpoint/2010/main" val="17203601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focus of systems for AI/ML</a:t>
            </a:r>
            <a:r>
              <a:rPr lang="en-US" baseline="0" dirty="0" smtClean="0"/>
              <a:t> has been training</a:t>
            </a:r>
          </a:p>
          <a:p>
            <a:endParaRPr lang="en-US" baseline="0" dirty="0" smtClean="0"/>
          </a:p>
          <a:p>
            <a:r>
              <a:rPr lang="en-US" baseline="0" dirty="0" smtClean="0"/>
              <a:t>cite paper logos instead of text</a:t>
            </a:r>
            <a:endParaRPr lang="en-US" dirty="0"/>
          </a:p>
        </p:txBody>
      </p:sp>
      <p:sp>
        <p:nvSpPr>
          <p:cNvPr id="4" name="Slide Number Placeholder 3"/>
          <p:cNvSpPr>
            <a:spLocks noGrp="1"/>
          </p:cNvSpPr>
          <p:nvPr>
            <p:ph type="sldNum" sz="quarter" idx="10"/>
          </p:nvPr>
        </p:nvSpPr>
        <p:spPr/>
        <p:txBody>
          <a:bodyPr/>
          <a:lstStyle/>
          <a:p>
            <a:fld id="{1986DF27-AD16-B741-919E-EA3A35DE951A}" type="slidenum">
              <a:rPr lang="en-US" smtClean="0"/>
              <a:t>2</a:t>
            </a:fld>
            <a:endParaRPr lang="en-US"/>
          </a:p>
        </p:txBody>
      </p:sp>
    </p:spTree>
    <p:extLst>
      <p:ext uri="{BB962C8B-B14F-4D97-AF65-F5344CB8AC3E}">
        <p14:creationId xmlns:p14="http://schemas.microsoft.com/office/powerpoint/2010/main" val="12386240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”Abstract away the model behind a uniform</a:t>
            </a:r>
            <a:r>
              <a:rPr lang="en-US" baseline="0" dirty="0" smtClean="0"/>
              <a:t> API”</a:t>
            </a:r>
            <a:endParaRPr lang="en-US" dirty="0"/>
          </a:p>
        </p:txBody>
      </p:sp>
      <p:sp>
        <p:nvSpPr>
          <p:cNvPr id="4" name="Slide Number Placeholder 3"/>
          <p:cNvSpPr>
            <a:spLocks noGrp="1"/>
          </p:cNvSpPr>
          <p:nvPr>
            <p:ph type="sldNum" sz="quarter" idx="10"/>
          </p:nvPr>
        </p:nvSpPr>
        <p:spPr/>
        <p:txBody>
          <a:bodyPr/>
          <a:lstStyle/>
          <a:p>
            <a:fld id="{1986DF27-AD16-B741-919E-EA3A35DE951A}" type="slidenum">
              <a:rPr lang="en-US" smtClean="0"/>
              <a:t>22</a:t>
            </a:fld>
            <a:endParaRPr lang="en-US"/>
          </a:p>
        </p:txBody>
      </p:sp>
    </p:spTree>
    <p:extLst>
      <p:ext uri="{BB962C8B-B14F-4D97-AF65-F5344CB8AC3E}">
        <p14:creationId xmlns:p14="http://schemas.microsoft.com/office/powerpoint/2010/main" val="2002204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86DF27-AD16-B741-919E-EA3A35DE951A}" type="slidenum">
              <a:rPr lang="en-US" smtClean="0"/>
              <a:t>23</a:t>
            </a:fld>
            <a:endParaRPr lang="en-US"/>
          </a:p>
        </p:txBody>
      </p:sp>
    </p:spTree>
    <p:extLst>
      <p:ext uri="{BB962C8B-B14F-4D97-AF65-F5344CB8AC3E}">
        <p14:creationId xmlns:p14="http://schemas.microsoft.com/office/powerpoint/2010/main" val="19604810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because model-abstraction</a:t>
            </a:r>
            <a:r>
              <a:rPr lang="en-US" baseline="0" dirty="0" smtClean="0"/>
              <a:t> layer lets you plug in many models, model selection layer chooses between them</a:t>
            </a:r>
          </a:p>
          <a:p>
            <a:endParaRPr lang="en-US" baseline="0" dirty="0" smtClean="0"/>
          </a:p>
          <a:p>
            <a:r>
              <a:rPr lang="en-US" baseline="0" dirty="0" smtClean="0"/>
              <a:t>introduce learning </a:t>
            </a:r>
            <a:r>
              <a:rPr lang="en-US" baseline="0" smtClean="0"/>
              <a:t>in selection layer later</a:t>
            </a:r>
            <a:endParaRPr lang="en-US"/>
          </a:p>
        </p:txBody>
      </p:sp>
      <p:sp>
        <p:nvSpPr>
          <p:cNvPr id="4" name="Slide Number Placeholder 3"/>
          <p:cNvSpPr>
            <a:spLocks noGrp="1"/>
          </p:cNvSpPr>
          <p:nvPr>
            <p:ph type="sldNum" sz="quarter" idx="10"/>
          </p:nvPr>
        </p:nvSpPr>
        <p:spPr/>
        <p:txBody>
          <a:bodyPr/>
          <a:lstStyle/>
          <a:p>
            <a:fld id="{1986DF27-AD16-B741-919E-EA3A35DE951A}" type="slidenum">
              <a:rPr lang="en-US" smtClean="0"/>
              <a:t>24</a:t>
            </a:fld>
            <a:endParaRPr lang="en-US"/>
          </a:p>
        </p:txBody>
      </p:sp>
    </p:spTree>
    <p:extLst>
      <p:ext uri="{BB962C8B-B14F-4D97-AF65-F5344CB8AC3E}">
        <p14:creationId xmlns:p14="http://schemas.microsoft.com/office/powerpoint/2010/main" val="18573921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86DF27-AD16-B741-919E-EA3A35DE951A}" type="slidenum">
              <a:rPr lang="en-US" smtClean="0"/>
              <a:t>25</a:t>
            </a:fld>
            <a:endParaRPr lang="en-US"/>
          </a:p>
        </p:txBody>
      </p:sp>
    </p:spTree>
    <p:extLst>
      <p:ext uri="{BB962C8B-B14F-4D97-AF65-F5344CB8AC3E}">
        <p14:creationId xmlns:p14="http://schemas.microsoft.com/office/powerpoint/2010/main" val="20905794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86DF27-AD16-B741-919E-EA3A35DE951A}" type="slidenum">
              <a:rPr lang="en-US" smtClean="0"/>
              <a:t>26</a:t>
            </a:fld>
            <a:endParaRPr lang="en-US"/>
          </a:p>
        </p:txBody>
      </p:sp>
    </p:spTree>
    <p:extLst>
      <p:ext uri="{BB962C8B-B14F-4D97-AF65-F5344CB8AC3E}">
        <p14:creationId xmlns:p14="http://schemas.microsoft.com/office/powerpoint/2010/main" val="18966767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86DF27-AD16-B741-919E-EA3A35DE951A}" type="slidenum">
              <a:rPr lang="en-US" smtClean="0"/>
              <a:t>27</a:t>
            </a:fld>
            <a:endParaRPr lang="en-US"/>
          </a:p>
        </p:txBody>
      </p:sp>
    </p:spTree>
    <p:extLst>
      <p:ext uri="{BB962C8B-B14F-4D97-AF65-F5344CB8AC3E}">
        <p14:creationId xmlns:p14="http://schemas.microsoft.com/office/powerpoint/2010/main" val="13157284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make containers green</a:t>
            </a:r>
            <a:endParaRPr lang="en-US" dirty="0"/>
          </a:p>
        </p:txBody>
      </p:sp>
      <p:sp>
        <p:nvSpPr>
          <p:cNvPr id="4" name="Slide Number Placeholder 3"/>
          <p:cNvSpPr>
            <a:spLocks noGrp="1"/>
          </p:cNvSpPr>
          <p:nvPr>
            <p:ph type="sldNum" sz="quarter" idx="10"/>
          </p:nvPr>
        </p:nvSpPr>
        <p:spPr/>
        <p:txBody>
          <a:bodyPr/>
          <a:lstStyle/>
          <a:p>
            <a:fld id="{1986DF27-AD16-B741-919E-EA3A35DE951A}" type="slidenum">
              <a:rPr lang="en-US" smtClean="0"/>
              <a:t>28</a:t>
            </a:fld>
            <a:endParaRPr lang="en-US"/>
          </a:p>
        </p:txBody>
      </p:sp>
    </p:spTree>
    <p:extLst>
      <p:ext uri="{BB962C8B-B14F-4D97-AF65-F5344CB8AC3E}">
        <p14:creationId xmlns:p14="http://schemas.microsoft.com/office/powerpoint/2010/main" val="12372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Black-box</a:t>
            </a:r>
            <a:r>
              <a:rPr lang="en-US" baseline="0" dirty="0" smtClean="0"/>
              <a:t> abstraction</a:t>
            </a:r>
            <a:endParaRPr lang="en-US" dirty="0"/>
          </a:p>
        </p:txBody>
      </p:sp>
      <p:sp>
        <p:nvSpPr>
          <p:cNvPr id="4" name="Slide Number Placeholder 3"/>
          <p:cNvSpPr>
            <a:spLocks noGrp="1"/>
          </p:cNvSpPr>
          <p:nvPr>
            <p:ph type="sldNum" sz="quarter" idx="10"/>
          </p:nvPr>
        </p:nvSpPr>
        <p:spPr/>
        <p:txBody>
          <a:bodyPr/>
          <a:lstStyle/>
          <a:p>
            <a:fld id="{1986DF27-AD16-B741-919E-EA3A35DE951A}" type="slidenum">
              <a:rPr lang="en-US" smtClean="0"/>
              <a:t>29</a:t>
            </a:fld>
            <a:endParaRPr lang="en-US"/>
          </a:p>
        </p:txBody>
      </p:sp>
    </p:spTree>
    <p:extLst>
      <p:ext uri="{BB962C8B-B14F-4D97-AF65-F5344CB8AC3E}">
        <p14:creationId xmlns:p14="http://schemas.microsoft.com/office/powerpoint/2010/main" val="20198062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Data scientist doesn’t have</a:t>
            </a:r>
            <a:r>
              <a:rPr lang="en-US" baseline="0" dirty="0" smtClean="0"/>
              <a:t> to learn any new skills</a:t>
            </a:r>
            <a:endParaRPr lang="en-US" dirty="0"/>
          </a:p>
        </p:txBody>
      </p:sp>
      <p:sp>
        <p:nvSpPr>
          <p:cNvPr id="4" name="Slide Number Placeholder 3"/>
          <p:cNvSpPr>
            <a:spLocks noGrp="1"/>
          </p:cNvSpPr>
          <p:nvPr>
            <p:ph type="sldNum" sz="quarter" idx="10"/>
          </p:nvPr>
        </p:nvSpPr>
        <p:spPr/>
        <p:txBody>
          <a:bodyPr/>
          <a:lstStyle/>
          <a:p>
            <a:fld id="{1986DF27-AD16-B741-919E-EA3A35DE951A}" type="slidenum">
              <a:rPr lang="en-US" smtClean="0"/>
              <a:t>30</a:t>
            </a:fld>
            <a:endParaRPr lang="en-US"/>
          </a:p>
        </p:txBody>
      </p:sp>
    </p:spTree>
    <p:extLst>
      <p:ext uri="{BB962C8B-B14F-4D97-AF65-F5344CB8AC3E}">
        <p14:creationId xmlns:p14="http://schemas.microsoft.com/office/powerpoint/2010/main" val="5014349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86DF27-AD16-B741-919E-EA3A35DE951A}" type="slidenum">
              <a:rPr lang="en-US" smtClean="0"/>
              <a:t>31</a:t>
            </a:fld>
            <a:endParaRPr lang="en-US"/>
          </a:p>
        </p:txBody>
      </p:sp>
    </p:spTree>
    <p:extLst>
      <p:ext uri="{BB962C8B-B14F-4D97-AF65-F5344CB8AC3E}">
        <p14:creationId xmlns:p14="http://schemas.microsoft.com/office/powerpoint/2010/main" val="4194250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86DF27-AD16-B741-919E-EA3A35DE951A}" type="slidenum">
              <a:rPr lang="en-US" smtClean="0"/>
              <a:t>3</a:t>
            </a:fld>
            <a:endParaRPr lang="en-US"/>
          </a:p>
        </p:txBody>
      </p:sp>
    </p:spTree>
    <p:extLst>
      <p:ext uri="{BB962C8B-B14F-4D97-AF65-F5344CB8AC3E}">
        <p14:creationId xmlns:p14="http://schemas.microsoft.com/office/powerpoint/2010/main" val="452047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the frontend dev</a:t>
            </a:r>
            <a:r>
              <a:rPr lang="en-US" baseline="0" dirty="0" smtClean="0"/>
              <a:t> </a:t>
            </a:r>
            <a:r>
              <a:rPr lang="en-US" baseline="0" smtClean="0"/>
              <a:t>perspective Clipper</a:t>
            </a:r>
            <a:endParaRPr lang="en-US" dirty="0"/>
          </a:p>
        </p:txBody>
      </p:sp>
      <p:sp>
        <p:nvSpPr>
          <p:cNvPr id="4" name="Slide Number Placeholder 3"/>
          <p:cNvSpPr>
            <a:spLocks noGrp="1"/>
          </p:cNvSpPr>
          <p:nvPr>
            <p:ph type="sldNum" sz="quarter" idx="10"/>
          </p:nvPr>
        </p:nvSpPr>
        <p:spPr/>
        <p:txBody>
          <a:bodyPr/>
          <a:lstStyle/>
          <a:p>
            <a:fld id="{1986DF27-AD16-B741-919E-EA3A35DE951A}" type="slidenum">
              <a:rPr lang="en-US" smtClean="0"/>
              <a:t>32</a:t>
            </a:fld>
            <a:endParaRPr lang="en-US"/>
          </a:p>
        </p:txBody>
      </p:sp>
    </p:spTree>
    <p:extLst>
      <p:ext uri="{BB962C8B-B14F-4D97-AF65-F5344CB8AC3E}">
        <p14:creationId xmlns:p14="http://schemas.microsoft.com/office/powerpoint/2010/main" val="9010308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Make</a:t>
            </a:r>
            <a:r>
              <a:rPr lang="en-US" baseline="0" dirty="0" smtClean="0"/>
              <a:t> clearer that batching navigates tradeoff between throughput and latency</a:t>
            </a:r>
            <a:endParaRPr lang="en-US" dirty="0"/>
          </a:p>
        </p:txBody>
      </p:sp>
      <p:sp>
        <p:nvSpPr>
          <p:cNvPr id="4" name="Slide Number Placeholder 3"/>
          <p:cNvSpPr>
            <a:spLocks noGrp="1"/>
          </p:cNvSpPr>
          <p:nvPr>
            <p:ph type="sldNum" sz="quarter" idx="10"/>
          </p:nvPr>
        </p:nvSpPr>
        <p:spPr/>
        <p:txBody>
          <a:bodyPr/>
          <a:lstStyle/>
          <a:p>
            <a:fld id="{1986DF27-AD16-B741-919E-EA3A35DE951A}" type="slidenum">
              <a:rPr lang="en-US" smtClean="0"/>
              <a:t>35</a:t>
            </a:fld>
            <a:endParaRPr lang="en-US"/>
          </a:p>
        </p:txBody>
      </p:sp>
    </p:spTree>
    <p:extLst>
      <p:ext uri="{BB962C8B-B14F-4D97-AF65-F5344CB8AC3E}">
        <p14:creationId xmlns:p14="http://schemas.microsoft.com/office/powerpoint/2010/main" val="15441214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86DF27-AD16-B741-919E-EA3A35DE951A}" type="slidenum">
              <a:rPr lang="en-US" smtClean="0"/>
              <a:t>36</a:t>
            </a:fld>
            <a:endParaRPr lang="en-US"/>
          </a:p>
        </p:txBody>
      </p:sp>
    </p:spTree>
    <p:extLst>
      <p:ext uri="{BB962C8B-B14F-4D97-AF65-F5344CB8AC3E}">
        <p14:creationId xmlns:p14="http://schemas.microsoft.com/office/powerpoint/2010/main" val="3271777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rgbClr val="FF0000"/>
                </a:solidFill>
              </a:rPr>
              <a:t>Two</a:t>
            </a:r>
            <a:r>
              <a:rPr lang="en-US" baseline="0" dirty="0" smtClean="0">
                <a:solidFill>
                  <a:srgbClr val="FF0000"/>
                </a:solidFill>
              </a:rPr>
              <a:t> plots, </a:t>
            </a:r>
            <a:r>
              <a:rPr lang="en-US" baseline="0" dirty="0" err="1" smtClean="0">
                <a:solidFill>
                  <a:srgbClr val="FF0000"/>
                </a:solidFill>
              </a:rPr>
              <a:t>thorughput</a:t>
            </a:r>
            <a:r>
              <a:rPr lang="en-US" baseline="0" dirty="0" smtClean="0">
                <a:solidFill>
                  <a:srgbClr val="FF0000"/>
                </a:solidFill>
              </a:rPr>
              <a:t> on top, latency on bottom</a:t>
            </a:r>
            <a:endParaRPr lang="en-US" dirty="0">
              <a:solidFill>
                <a:srgbClr val="FF0000"/>
              </a:solidFill>
            </a:endParaRPr>
          </a:p>
        </p:txBody>
      </p:sp>
      <p:sp>
        <p:nvSpPr>
          <p:cNvPr id="4" name="Slide Number Placeholder 3"/>
          <p:cNvSpPr>
            <a:spLocks noGrp="1"/>
          </p:cNvSpPr>
          <p:nvPr>
            <p:ph type="sldNum" sz="quarter" idx="10"/>
          </p:nvPr>
        </p:nvSpPr>
        <p:spPr/>
        <p:txBody>
          <a:bodyPr/>
          <a:lstStyle/>
          <a:p>
            <a:fld id="{1986DF27-AD16-B741-919E-EA3A35DE951A}" type="slidenum">
              <a:rPr lang="en-US" smtClean="0"/>
              <a:t>37</a:t>
            </a:fld>
            <a:endParaRPr lang="en-US"/>
          </a:p>
        </p:txBody>
      </p:sp>
    </p:spTree>
    <p:extLst>
      <p:ext uri="{BB962C8B-B14F-4D97-AF65-F5344CB8AC3E}">
        <p14:creationId xmlns:p14="http://schemas.microsoft.com/office/powerpoint/2010/main" val="10676658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rgbClr val="FF0000"/>
                </a:solidFill>
              </a:rPr>
              <a:t>Two</a:t>
            </a:r>
            <a:r>
              <a:rPr lang="en-US" baseline="0" dirty="0" smtClean="0">
                <a:solidFill>
                  <a:srgbClr val="FF0000"/>
                </a:solidFill>
              </a:rPr>
              <a:t> plots, </a:t>
            </a:r>
            <a:r>
              <a:rPr lang="en-US" baseline="0" dirty="0" err="1" smtClean="0">
                <a:solidFill>
                  <a:srgbClr val="FF0000"/>
                </a:solidFill>
              </a:rPr>
              <a:t>thorughput</a:t>
            </a:r>
            <a:r>
              <a:rPr lang="en-US" baseline="0" dirty="0" smtClean="0">
                <a:solidFill>
                  <a:srgbClr val="FF0000"/>
                </a:solidFill>
              </a:rPr>
              <a:t> on top, latency on bottom</a:t>
            </a:r>
            <a:endParaRPr lang="en-US" dirty="0">
              <a:solidFill>
                <a:srgbClr val="FF0000"/>
              </a:solidFill>
            </a:endParaRPr>
          </a:p>
        </p:txBody>
      </p:sp>
      <p:sp>
        <p:nvSpPr>
          <p:cNvPr id="4" name="Slide Number Placeholder 3"/>
          <p:cNvSpPr>
            <a:spLocks noGrp="1"/>
          </p:cNvSpPr>
          <p:nvPr>
            <p:ph type="sldNum" sz="quarter" idx="10"/>
          </p:nvPr>
        </p:nvSpPr>
        <p:spPr/>
        <p:txBody>
          <a:bodyPr/>
          <a:lstStyle/>
          <a:p>
            <a:fld id="{1986DF27-AD16-B741-919E-EA3A35DE951A}" type="slidenum">
              <a:rPr lang="en-US" smtClean="0"/>
              <a:t>38</a:t>
            </a:fld>
            <a:endParaRPr lang="en-US"/>
          </a:p>
        </p:txBody>
      </p:sp>
    </p:spTree>
    <p:extLst>
      <p:ext uri="{BB962C8B-B14F-4D97-AF65-F5344CB8AC3E}">
        <p14:creationId xmlns:p14="http://schemas.microsoft.com/office/powerpoint/2010/main" val="8827479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rgbClr val="FF0000"/>
                </a:solidFill>
              </a:rPr>
              <a:t>Two</a:t>
            </a:r>
            <a:r>
              <a:rPr lang="en-US" baseline="0" dirty="0" smtClean="0">
                <a:solidFill>
                  <a:srgbClr val="FF0000"/>
                </a:solidFill>
              </a:rPr>
              <a:t> plots, </a:t>
            </a:r>
            <a:r>
              <a:rPr lang="en-US" baseline="0" dirty="0" err="1" smtClean="0">
                <a:solidFill>
                  <a:srgbClr val="FF0000"/>
                </a:solidFill>
              </a:rPr>
              <a:t>thorughput</a:t>
            </a:r>
            <a:r>
              <a:rPr lang="en-US" baseline="0" dirty="0" smtClean="0">
                <a:solidFill>
                  <a:srgbClr val="FF0000"/>
                </a:solidFill>
              </a:rPr>
              <a:t> on top, latency on bottom</a:t>
            </a:r>
            <a:endParaRPr lang="en-US" dirty="0">
              <a:solidFill>
                <a:srgbClr val="FF0000"/>
              </a:solidFill>
            </a:endParaRPr>
          </a:p>
        </p:txBody>
      </p:sp>
      <p:sp>
        <p:nvSpPr>
          <p:cNvPr id="4" name="Slide Number Placeholder 3"/>
          <p:cNvSpPr>
            <a:spLocks noGrp="1"/>
          </p:cNvSpPr>
          <p:nvPr>
            <p:ph type="sldNum" sz="quarter" idx="10"/>
          </p:nvPr>
        </p:nvSpPr>
        <p:spPr/>
        <p:txBody>
          <a:bodyPr/>
          <a:lstStyle/>
          <a:p>
            <a:fld id="{1986DF27-AD16-B741-919E-EA3A35DE951A}" type="slidenum">
              <a:rPr lang="en-US" smtClean="0"/>
              <a:t>39</a:t>
            </a:fld>
            <a:endParaRPr lang="en-US"/>
          </a:p>
        </p:txBody>
      </p:sp>
    </p:spTree>
    <p:extLst>
      <p:ext uri="{BB962C8B-B14F-4D97-AF65-F5344CB8AC3E}">
        <p14:creationId xmlns:p14="http://schemas.microsoft.com/office/powerpoint/2010/main" val="1399932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86DF27-AD16-B741-919E-EA3A35DE951A}" type="slidenum">
              <a:rPr lang="en-US" smtClean="0"/>
              <a:t>40</a:t>
            </a:fld>
            <a:endParaRPr lang="en-US"/>
          </a:p>
        </p:txBody>
      </p:sp>
    </p:spTree>
    <p:extLst>
      <p:ext uri="{BB962C8B-B14F-4D97-AF65-F5344CB8AC3E}">
        <p14:creationId xmlns:p14="http://schemas.microsoft.com/office/powerpoint/2010/main" val="6825609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86DF27-AD16-B741-919E-EA3A35DE951A}" type="slidenum">
              <a:rPr lang="en-US" smtClean="0"/>
              <a:t>41</a:t>
            </a:fld>
            <a:endParaRPr lang="en-US"/>
          </a:p>
        </p:txBody>
      </p:sp>
    </p:spTree>
    <p:extLst>
      <p:ext uri="{BB962C8B-B14F-4D97-AF65-F5344CB8AC3E}">
        <p14:creationId xmlns:p14="http://schemas.microsoft.com/office/powerpoint/2010/main" val="19062813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86DF27-AD16-B741-919E-EA3A35DE951A}" type="slidenum">
              <a:rPr lang="en-US" smtClean="0"/>
              <a:t>42</a:t>
            </a:fld>
            <a:endParaRPr lang="en-US"/>
          </a:p>
        </p:txBody>
      </p:sp>
    </p:spTree>
    <p:extLst>
      <p:ext uri="{BB962C8B-B14F-4D97-AF65-F5344CB8AC3E}">
        <p14:creationId xmlns:p14="http://schemas.microsoft.com/office/powerpoint/2010/main" val="11557162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put</a:t>
            </a:r>
            <a:r>
              <a:rPr lang="en-US" baseline="0" dirty="0" smtClean="0"/>
              <a:t> batching on bottom</a:t>
            </a:r>
            <a:endParaRPr lang="en-US" dirty="0"/>
          </a:p>
        </p:txBody>
      </p:sp>
      <p:sp>
        <p:nvSpPr>
          <p:cNvPr id="4" name="Slide Number Placeholder 3"/>
          <p:cNvSpPr>
            <a:spLocks noGrp="1"/>
          </p:cNvSpPr>
          <p:nvPr>
            <p:ph type="sldNum" sz="quarter" idx="10"/>
          </p:nvPr>
        </p:nvSpPr>
        <p:spPr/>
        <p:txBody>
          <a:bodyPr/>
          <a:lstStyle/>
          <a:p>
            <a:fld id="{1986DF27-AD16-B741-919E-EA3A35DE951A}" type="slidenum">
              <a:rPr lang="en-US" smtClean="0"/>
              <a:t>43</a:t>
            </a:fld>
            <a:endParaRPr lang="en-US"/>
          </a:p>
        </p:txBody>
      </p:sp>
    </p:spTree>
    <p:extLst>
      <p:ext uri="{BB962C8B-B14F-4D97-AF65-F5344CB8AC3E}">
        <p14:creationId xmlns:p14="http://schemas.microsoft.com/office/powerpoint/2010/main" val="9055777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86DF27-AD16-B741-919E-EA3A35DE951A}" type="slidenum">
              <a:rPr lang="en-US" smtClean="0"/>
              <a:t>4</a:t>
            </a:fld>
            <a:endParaRPr lang="en-US"/>
          </a:p>
        </p:txBody>
      </p:sp>
    </p:spTree>
    <p:extLst>
      <p:ext uri="{BB962C8B-B14F-4D97-AF65-F5344CB8AC3E}">
        <p14:creationId xmlns:p14="http://schemas.microsoft.com/office/powerpoint/2010/main" val="19061731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86DF27-AD16-B741-919E-EA3A35DE951A}" type="slidenum">
              <a:rPr lang="en-US" smtClean="0"/>
              <a:t>44</a:t>
            </a:fld>
            <a:endParaRPr lang="en-US"/>
          </a:p>
        </p:txBody>
      </p:sp>
    </p:spTree>
    <p:extLst>
      <p:ext uri="{BB962C8B-B14F-4D97-AF65-F5344CB8AC3E}">
        <p14:creationId xmlns:p14="http://schemas.microsoft.com/office/powerpoint/2010/main" val="10691253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adopts</a:t>
            </a:r>
            <a:r>
              <a:rPr lang="en-US" baseline="0" dirty="0" smtClean="0"/>
              <a:t> a more monolithic architecture with both the serving and model-evaluation code in a single process</a:t>
            </a:r>
            <a:endParaRPr lang="en-US" dirty="0"/>
          </a:p>
        </p:txBody>
      </p:sp>
      <p:sp>
        <p:nvSpPr>
          <p:cNvPr id="4" name="Slide Number Placeholder 3"/>
          <p:cNvSpPr>
            <a:spLocks noGrp="1"/>
          </p:cNvSpPr>
          <p:nvPr>
            <p:ph type="sldNum" sz="quarter" idx="10"/>
          </p:nvPr>
        </p:nvSpPr>
        <p:spPr/>
        <p:txBody>
          <a:bodyPr/>
          <a:lstStyle/>
          <a:p>
            <a:fld id="{1986DF27-AD16-B741-919E-EA3A35DE951A}" type="slidenum">
              <a:rPr lang="en-US" smtClean="0"/>
              <a:t>45</a:t>
            </a:fld>
            <a:endParaRPr lang="en-US"/>
          </a:p>
        </p:txBody>
      </p:sp>
    </p:spTree>
    <p:extLst>
      <p:ext uri="{BB962C8B-B14F-4D97-AF65-F5344CB8AC3E}">
        <p14:creationId xmlns:p14="http://schemas.microsoft.com/office/powerpoint/2010/main" val="1497363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adopts</a:t>
            </a:r>
            <a:r>
              <a:rPr lang="en-US" baseline="0" dirty="0" smtClean="0"/>
              <a:t> a more monolithic architecture with both the serving and model-evaluation code in a single process</a:t>
            </a:r>
            <a:endParaRPr lang="en-US" dirty="0"/>
          </a:p>
        </p:txBody>
      </p:sp>
      <p:sp>
        <p:nvSpPr>
          <p:cNvPr id="4" name="Slide Number Placeholder 3"/>
          <p:cNvSpPr>
            <a:spLocks noGrp="1"/>
          </p:cNvSpPr>
          <p:nvPr>
            <p:ph type="sldNum" sz="quarter" idx="10"/>
          </p:nvPr>
        </p:nvSpPr>
        <p:spPr/>
        <p:txBody>
          <a:bodyPr/>
          <a:lstStyle/>
          <a:p>
            <a:fld id="{1986DF27-AD16-B741-919E-EA3A35DE951A}" type="slidenum">
              <a:rPr lang="en-US" smtClean="0"/>
              <a:t>46</a:t>
            </a:fld>
            <a:endParaRPr lang="en-US"/>
          </a:p>
        </p:txBody>
      </p:sp>
    </p:spTree>
    <p:extLst>
      <p:ext uri="{BB962C8B-B14F-4D97-AF65-F5344CB8AC3E}">
        <p14:creationId xmlns:p14="http://schemas.microsoft.com/office/powerpoint/2010/main" val="14964492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just</a:t>
            </a:r>
            <a:r>
              <a:rPr lang="en-US" baseline="0" dirty="0" smtClean="0"/>
              <a:t> </a:t>
            </a:r>
            <a:r>
              <a:rPr lang="en-US" baseline="0" dirty="0" err="1" smtClean="0"/>
              <a:t>cifar</a:t>
            </a:r>
            <a:r>
              <a:rPr lang="en-US" baseline="0" dirty="0" smtClean="0"/>
              <a:t>, cut python</a:t>
            </a:r>
            <a:endParaRPr lang="en-US" dirty="0"/>
          </a:p>
        </p:txBody>
      </p:sp>
      <p:sp>
        <p:nvSpPr>
          <p:cNvPr id="4" name="Slide Number Placeholder 3"/>
          <p:cNvSpPr>
            <a:spLocks noGrp="1"/>
          </p:cNvSpPr>
          <p:nvPr>
            <p:ph type="sldNum" sz="quarter" idx="10"/>
          </p:nvPr>
        </p:nvSpPr>
        <p:spPr/>
        <p:txBody>
          <a:bodyPr/>
          <a:lstStyle/>
          <a:p>
            <a:fld id="{1986DF27-AD16-B741-919E-EA3A35DE951A}" type="slidenum">
              <a:rPr lang="en-US" smtClean="0"/>
              <a:t>47</a:t>
            </a:fld>
            <a:endParaRPr lang="en-US"/>
          </a:p>
        </p:txBody>
      </p:sp>
    </p:spTree>
    <p:extLst>
      <p:ext uri="{BB962C8B-B14F-4D97-AF65-F5344CB8AC3E}">
        <p14:creationId xmlns:p14="http://schemas.microsoft.com/office/powerpoint/2010/main" val="85131040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because model-abstraction</a:t>
            </a:r>
            <a:r>
              <a:rPr lang="en-US" baseline="0" dirty="0" smtClean="0"/>
              <a:t> layer lets you plug in many models, model selection layer chooses between them</a:t>
            </a:r>
          </a:p>
          <a:p>
            <a:endParaRPr lang="en-US" baseline="0" dirty="0" smtClean="0"/>
          </a:p>
          <a:p>
            <a:r>
              <a:rPr lang="en-US" baseline="0" dirty="0" smtClean="0"/>
              <a:t>introduce learning </a:t>
            </a:r>
            <a:r>
              <a:rPr lang="en-US" baseline="0" smtClean="0"/>
              <a:t>in selection layer later</a:t>
            </a:r>
            <a:endParaRPr lang="en-US"/>
          </a:p>
        </p:txBody>
      </p:sp>
      <p:sp>
        <p:nvSpPr>
          <p:cNvPr id="4" name="Slide Number Placeholder 3"/>
          <p:cNvSpPr>
            <a:spLocks noGrp="1"/>
          </p:cNvSpPr>
          <p:nvPr>
            <p:ph type="sldNum" sz="quarter" idx="10"/>
          </p:nvPr>
        </p:nvSpPr>
        <p:spPr/>
        <p:txBody>
          <a:bodyPr/>
          <a:lstStyle/>
          <a:p>
            <a:fld id="{1986DF27-AD16-B741-919E-EA3A35DE951A}" type="slidenum">
              <a:rPr lang="en-US" smtClean="0"/>
              <a:t>48</a:t>
            </a:fld>
            <a:endParaRPr lang="en-US"/>
          </a:p>
        </p:txBody>
      </p:sp>
    </p:spTree>
    <p:extLst>
      <p:ext uri="{BB962C8B-B14F-4D97-AF65-F5344CB8AC3E}">
        <p14:creationId xmlns:p14="http://schemas.microsoft.com/office/powerpoint/2010/main" val="80478286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By</a:t>
            </a:r>
            <a:r>
              <a:rPr lang="en-US" baseline="0" dirty="0" smtClean="0"/>
              <a:t> combining predictions from multiple models we can improve application accuracy and quantify confidence in predictions</a:t>
            </a:r>
            <a:endParaRPr lang="en-US" dirty="0" smtClean="0"/>
          </a:p>
        </p:txBody>
      </p:sp>
      <p:sp>
        <p:nvSpPr>
          <p:cNvPr id="4" name="Slide Number Placeholder 3"/>
          <p:cNvSpPr>
            <a:spLocks noGrp="1"/>
          </p:cNvSpPr>
          <p:nvPr>
            <p:ph type="sldNum" sz="quarter" idx="10"/>
          </p:nvPr>
        </p:nvSpPr>
        <p:spPr/>
        <p:txBody>
          <a:bodyPr/>
          <a:lstStyle/>
          <a:p>
            <a:fld id="{1986DF27-AD16-B741-919E-EA3A35DE951A}" type="slidenum">
              <a:rPr lang="en-US" smtClean="0"/>
              <a:t>49</a:t>
            </a:fld>
            <a:endParaRPr lang="en-US"/>
          </a:p>
        </p:txBody>
      </p:sp>
    </p:spTree>
    <p:extLst>
      <p:ext uri="{BB962C8B-B14F-4D97-AF65-F5344CB8AC3E}">
        <p14:creationId xmlns:p14="http://schemas.microsoft.com/office/powerpoint/2010/main" val="127804123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86DF27-AD16-B741-919E-EA3A35DE951A}" type="slidenum">
              <a:rPr lang="en-US" smtClean="0"/>
              <a:t>50</a:t>
            </a:fld>
            <a:endParaRPr lang="en-US"/>
          </a:p>
        </p:txBody>
      </p:sp>
    </p:spTree>
    <p:extLst>
      <p:ext uri="{BB962C8B-B14F-4D97-AF65-F5344CB8AC3E}">
        <p14:creationId xmlns:p14="http://schemas.microsoft.com/office/powerpoint/2010/main" val="123415623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 a cat picture”</a:t>
            </a:r>
            <a:endParaRPr lang="en-US" dirty="0"/>
          </a:p>
        </p:txBody>
      </p:sp>
      <p:sp>
        <p:nvSpPr>
          <p:cNvPr id="4" name="Slide Number Placeholder 3"/>
          <p:cNvSpPr>
            <a:spLocks noGrp="1"/>
          </p:cNvSpPr>
          <p:nvPr>
            <p:ph type="sldNum" sz="quarter" idx="10"/>
          </p:nvPr>
        </p:nvSpPr>
        <p:spPr/>
        <p:txBody>
          <a:bodyPr/>
          <a:lstStyle/>
          <a:p>
            <a:fld id="{1986DF27-AD16-B741-919E-EA3A35DE951A}" type="slidenum">
              <a:rPr lang="en-US" smtClean="0"/>
              <a:t>51</a:t>
            </a:fld>
            <a:endParaRPr lang="en-US"/>
          </a:p>
        </p:txBody>
      </p:sp>
    </p:spTree>
    <p:extLst>
      <p:ext uri="{BB962C8B-B14F-4D97-AF65-F5344CB8AC3E}">
        <p14:creationId xmlns:p14="http://schemas.microsoft.com/office/powerpoint/2010/main" val="100494562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put best model accuracy back in</a:t>
            </a:r>
            <a:endParaRPr lang="en-US" dirty="0"/>
          </a:p>
        </p:txBody>
      </p:sp>
      <p:sp>
        <p:nvSpPr>
          <p:cNvPr id="4" name="Slide Number Placeholder 3"/>
          <p:cNvSpPr>
            <a:spLocks noGrp="1"/>
          </p:cNvSpPr>
          <p:nvPr>
            <p:ph type="sldNum" sz="quarter" idx="10"/>
          </p:nvPr>
        </p:nvSpPr>
        <p:spPr/>
        <p:txBody>
          <a:bodyPr/>
          <a:lstStyle/>
          <a:p>
            <a:fld id="{1986DF27-AD16-B741-919E-EA3A35DE951A}" type="slidenum">
              <a:rPr lang="en-US" smtClean="0"/>
              <a:t>52</a:t>
            </a:fld>
            <a:endParaRPr lang="en-US"/>
          </a:p>
        </p:txBody>
      </p:sp>
    </p:spTree>
    <p:extLst>
      <p:ext uri="{BB962C8B-B14F-4D97-AF65-F5344CB8AC3E}">
        <p14:creationId xmlns:p14="http://schemas.microsoft.com/office/powerpoint/2010/main" val="132007686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86DF27-AD16-B741-919E-EA3A35DE951A}" type="slidenum">
              <a:rPr lang="en-US" smtClean="0"/>
              <a:t>55</a:t>
            </a:fld>
            <a:endParaRPr lang="en-US"/>
          </a:p>
        </p:txBody>
      </p:sp>
    </p:spTree>
    <p:extLst>
      <p:ext uri="{BB962C8B-B14F-4D97-AF65-F5344CB8AC3E}">
        <p14:creationId xmlns:p14="http://schemas.microsoft.com/office/powerpoint/2010/main" val="18171753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86DF27-AD16-B741-919E-EA3A35DE951A}" type="slidenum">
              <a:rPr lang="en-US" smtClean="0"/>
              <a:t>5</a:t>
            </a:fld>
            <a:endParaRPr lang="en-US"/>
          </a:p>
        </p:txBody>
      </p:sp>
    </p:spTree>
    <p:extLst>
      <p:ext uri="{BB962C8B-B14F-4D97-AF65-F5344CB8AC3E}">
        <p14:creationId xmlns:p14="http://schemas.microsoft.com/office/powerpoint/2010/main" val="150668750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86DF27-AD16-B741-919E-EA3A35DE951A}" type="slidenum">
              <a:rPr lang="en-US" smtClean="0"/>
              <a:t>57</a:t>
            </a:fld>
            <a:endParaRPr lang="en-US"/>
          </a:p>
        </p:txBody>
      </p:sp>
    </p:spTree>
    <p:extLst>
      <p:ext uri="{BB962C8B-B14F-4D97-AF65-F5344CB8AC3E}">
        <p14:creationId xmlns:p14="http://schemas.microsoft.com/office/powerpoint/2010/main" val="49653191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86DF27-AD16-B741-919E-EA3A35DE951A}" type="slidenum">
              <a:rPr lang="en-US" smtClean="0"/>
              <a:t>58</a:t>
            </a:fld>
            <a:endParaRPr lang="en-US"/>
          </a:p>
        </p:txBody>
      </p:sp>
    </p:spTree>
    <p:extLst>
      <p:ext uri="{BB962C8B-B14F-4D97-AF65-F5344CB8AC3E}">
        <p14:creationId xmlns:p14="http://schemas.microsoft.com/office/powerpoint/2010/main" val="39492586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86DF27-AD16-B741-919E-EA3A35DE951A}" type="slidenum">
              <a:rPr lang="en-US" smtClean="0"/>
              <a:t>59</a:t>
            </a:fld>
            <a:endParaRPr lang="en-US"/>
          </a:p>
        </p:txBody>
      </p:sp>
    </p:spTree>
    <p:extLst>
      <p:ext uri="{BB962C8B-B14F-4D97-AF65-F5344CB8AC3E}">
        <p14:creationId xmlns:p14="http://schemas.microsoft.com/office/powerpoint/2010/main" val="5519515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86DF27-AD16-B741-919E-EA3A35DE951A}" type="slidenum">
              <a:rPr lang="en-US" smtClean="0"/>
              <a:t>60</a:t>
            </a:fld>
            <a:endParaRPr lang="en-US"/>
          </a:p>
        </p:txBody>
      </p:sp>
    </p:spTree>
    <p:extLst>
      <p:ext uri="{BB962C8B-B14F-4D97-AF65-F5344CB8AC3E}">
        <p14:creationId xmlns:p14="http://schemas.microsoft.com/office/powerpoint/2010/main" val="214647988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86DF27-AD16-B741-919E-EA3A35DE951A}" type="slidenum">
              <a:rPr lang="en-US" smtClean="0"/>
              <a:t>61</a:t>
            </a:fld>
            <a:endParaRPr lang="en-US"/>
          </a:p>
        </p:txBody>
      </p:sp>
    </p:spTree>
    <p:extLst>
      <p:ext uri="{BB962C8B-B14F-4D97-AF65-F5344CB8AC3E}">
        <p14:creationId xmlns:p14="http://schemas.microsoft.com/office/powerpoint/2010/main" val="48029435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86DF27-AD16-B741-919E-EA3A35DE951A}" type="slidenum">
              <a:rPr lang="en-US" smtClean="0"/>
              <a:t>62</a:t>
            </a:fld>
            <a:endParaRPr lang="en-US"/>
          </a:p>
        </p:txBody>
      </p:sp>
    </p:spTree>
    <p:extLst>
      <p:ext uri="{BB962C8B-B14F-4D97-AF65-F5344CB8AC3E}">
        <p14:creationId xmlns:p14="http://schemas.microsoft.com/office/powerpoint/2010/main" val="14796493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make an observation</a:t>
            </a:r>
            <a:r>
              <a:rPr lang="en-US" baseline="0" dirty="0" smtClean="0"/>
              <a:t> that there’s a marked trend in applied machine learning where application complexity requires shifting from just using a single specialized model to composing a number of models for the purpose of rendering a single decision. In this talk, we’re going to talk about how to compose multiple models for inference. One example of that is an ensemble of neural features, which  uses two computer vision models, </a:t>
            </a:r>
            <a:r>
              <a:rPr lang="en-US" baseline="0" dirty="0" err="1" smtClean="0"/>
              <a:t>Resnet</a:t>
            </a:r>
            <a:r>
              <a:rPr lang="en-US" baseline="0" dirty="0" smtClean="0"/>
              <a:t> and Inception in parallel. The output of each then serves as input to two </a:t>
            </a:r>
            <a:r>
              <a:rPr lang="en-US" baseline="0" dirty="0" err="1" smtClean="0"/>
              <a:t>lighterweight</a:t>
            </a:r>
            <a:r>
              <a:rPr lang="en-US" baseline="0" dirty="0" smtClean="0"/>
              <a:t> CPU models, and then we combine their results into a single </a:t>
            </a:r>
            <a:r>
              <a:rPr lang="en-US" baseline="0" dirty="0" err="1" smtClean="0"/>
              <a:t>prediciton</a:t>
            </a:r>
            <a:r>
              <a:rPr lang="en-US" baseline="0" dirty="0" smtClean="0"/>
              <a:t>.</a:t>
            </a:r>
          </a:p>
          <a:p>
            <a:endParaRPr lang="en-US" dirty="0" smtClean="0"/>
          </a:p>
          <a:p>
            <a:endParaRPr lang="en-US" dirty="0" smtClean="0"/>
          </a:p>
          <a:p>
            <a:endParaRPr lang="en-US" dirty="0" smtClean="0"/>
          </a:p>
          <a:p>
            <a:endParaRPr lang="en-US" dirty="0" smtClean="0"/>
          </a:p>
          <a:p>
            <a:r>
              <a:rPr lang="en-US" dirty="0" smtClean="0"/>
              <a:t>Let’s first set up the context for this talk. </a:t>
            </a:r>
            <a:r>
              <a:rPr lang="en-US" baseline="0" dirty="0" smtClean="0"/>
              <a:t> </a:t>
            </a:r>
            <a:r>
              <a:rPr lang="en-US" dirty="0" smtClean="0"/>
              <a:t>Machine</a:t>
            </a:r>
            <a:r>
              <a:rPr lang="en-US" baseline="0" dirty="0" smtClean="0"/>
              <a:t> Learning applications are no longer operating with a single model. They are increasingly complex, the trend is for applications to consume the results of more than one machine learning model for any given query. There’s a trend towards combining several models to </a:t>
            </a:r>
          </a:p>
          <a:p>
            <a:r>
              <a:rPr lang="en-US" baseline="0" dirty="0" smtClean="0"/>
              <a:t>serve a </a:t>
            </a:r>
            <a:r>
              <a:rPr lang="en-US" baseline="0" dirty="0" err="1" smtClean="0"/>
              <a:t>facebook</a:t>
            </a:r>
            <a:r>
              <a:rPr lang="en-US" baseline="0" dirty="0" smtClean="0"/>
              <a:t> feed ,</a:t>
            </a:r>
          </a:p>
          <a:p>
            <a:r>
              <a:rPr lang="en-US" baseline="0" dirty="0" smtClean="0"/>
              <a:t>or to make a decision to steer an autonomous vehicle, </a:t>
            </a:r>
          </a:p>
          <a:p>
            <a:r>
              <a:rPr lang="en-US" baseline="0" dirty="0" smtClean="0"/>
              <a:t>or to serve interactive, multi-modal content to the end user.</a:t>
            </a:r>
          </a:p>
          <a:p>
            <a:endParaRPr lang="en-US" baseline="0" dirty="0" smtClean="0"/>
          </a:p>
        </p:txBody>
      </p:sp>
      <p:sp>
        <p:nvSpPr>
          <p:cNvPr id="4" name="Slide Number Placeholder 3"/>
          <p:cNvSpPr>
            <a:spLocks noGrp="1"/>
          </p:cNvSpPr>
          <p:nvPr>
            <p:ph type="sldNum" sz="quarter" idx="10"/>
          </p:nvPr>
        </p:nvSpPr>
        <p:spPr/>
        <p:txBody>
          <a:bodyPr/>
          <a:lstStyle/>
          <a:p>
            <a:fld id="{F4DB17D3-99E1-4420-81D7-8B4A93584CA0}" type="slidenum">
              <a:rPr lang="en-US" altLang="en-US" smtClean="0"/>
              <a:pPr/>
              <a:t>63</a:t>
            </a:fld>
            <a:endParaRPr lang="en-US" altLang="en-US"/>
          </a:p>
        </p:txBody>
      </p:sp>
    </p:spTree>
    <p:extLst>
      <p:ext uri="{BB962C8B-B14F-4D97-AF65-F5344CB8AC3E}">
        <p14:creationId xmlns:p14="http://schemas.microsoft.com/office/powerpoint/2010/main" val="29821227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fact, we’ve identified a number of practically motivated model composition patterns: </a:t>
            </a:r>
            <a:endParaRPr lang="en-US" dirty="0" smtClean="0"/>
          </a:p>
          <a:p>
            <a:endParaRPr lang="en-US" dirty="0" smtClean="0"/>
          </a:p>
          <a:p>
            <a:r>
              <a:rPr lang="en-US" dirty="0" smtClean="0"/>
              <a:t>Ensembles : querying multiple models to</a:t>
            </a:r>
            <a:r>
              <a:rPr lang="en-US" baseline="0" dirty="0" smtClean="0"/>
              <a:t> render more accurate predictions</a:t>
            </a:r>
            <a:endParaRPr lang="en-US" dirty="0"/>
          </a:p>
        </p:txBody>
      </p:sp>
      <p:sp>
        <p:nvSpPr>
          <p:cNvPr id="4" name="Slide Number Placeholder 3"/>
          <p:cNvSpPr>
            <a:spLocks noGrp="1"/>
          </p:cNvSpPr>
          <p:nvPr>
            <p:ph type="sldNum" sz="quarter" idx="10"/>
          </p:nvPr>
        </p:nvSpPr>
        <p:spPr/>
        <p:txBody>
          <a:bodyPr/>
          <a:lstStyle/>
          <a:p>
            <a:fld id="{F4DB17D3-99E1-4420-81D7-8B4A93584CA0}" type="slidenum">
              <a:rPr lang="en-US" altLang="en-US" smtClean="0"/>
              <a:pPr/>
              <a:t>64</a:t>
            </a:fld>
            <a:endParaRPr lang="en-US" altLang="en-US"/>
          </a:p>
        </p:txBody>
      </p:sp>
    </p:spTree>
    <p:extLst>
      <p:ext uri="{BB962C8B-B14F-4D97-AF65-F5344CB8AC3E}">
        <p14:creationId xmlns:p14="http://schemas.microsoft.com/office/powerpoint/2010/main" val="10875207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Bandit</a:t>
            </a:r>
            <a:r>
              <a:rPr lang="en-US" baseline="0" dirty="0" smtClean="0"/>
              <a:t>-stile algorithms</a:t>
            </a:r>
            <a:endParaRPr lang="en-US" dirty="0"/>
          </a:p>
        </p:txBody>
      </p:sp>
      <p:sp>
        <p:nvSpPr>
          <p:cNvPr id="4" name="Slide Number Placeholder 3"/>
          <p:cNvSpPr>
            <a:spLocks noGrp="1"/>
          </p:cNvSpPr>
          <p:nvPr>
            <p:ph type="sldNum" sz="quarter" idx="10"/>
          </p:nvPr>
        </p:nvSpPr>
        <p:spPr/>
        <p:txBody>
          <a:bodyPr/>
          <a:lstStyle/>
          <a:p>
            <a:fld id="{F4DB17D3-99E1-4420-81D7-8B4A93584CA0}" type="slidenum">
              <a:rPr lang="en-US" altLang="en-US" smtClean="0"/>
              <a:pPr/>
              <a:t>65</a:t>
            </a:fld>
            <a:endParaRPr lang="en-US" altLang="en-US"/>
          </a:p>
        </p:txBody>
      </p:sp>
    </p:spTree>
    <p:extLst>
      <p:ext uri="{BB962C8B-B14F-4D97-AF65-F5344CB8AC3E}">
        <p14:creationId xmlns:p14="http://schemas.microsoft.com/office/powerpoint/2010/main" val="57969589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Conditional execution models where</a:t>
            </a:r>
            <a:r>
              <a:rPr lang="en-US" baseline="0" dirty="0" smtClean="0"/>
              <a:t> models are </a:t>
            </a:r>
            <a:r>
              <a:rPr lang="en-US" baseline="0" dirty="0" err="1" smtClean="0"/>
              <a:t>exucuted</a:t>
            </a:r>
            <a:r>
              <a:rPr lang="en-US" baseline="0" dirty="0" smtClean="0"/>
              <a:t> conditionally , for various reasons, </a:t>
            </a:r>
          </a:p>
          <a:p>
            <a:r>
              <a:rPr lang="en-US" baseline="0" dirty="0" smtClean="0"/>
              <a:t>For example </a:t>
            </a:r>
            <a:endParaRPr lang="en-US" dirty="0"/>
          </a:p>
        </p:txBody>
      </p:sp>
      <p:sp>
        <p:nvSpPr>
          <p:cNvPr id="4" name="Slide Number Placeholder 3"/>
          <p:cNvSpPr>
            <a:spLocks noGrp="1"/>
          </p:cNvSpPr>
          <p:nvPr>
            <p:ph type="sldNum" sz="quarter" idx="10"/>
          </p:nvPr>
        </p:nvSpPr>
        <p:spPr/>
        <p:txBody>
          <a:bodyPr/>
          <a:lstStyle/>
          <a:p>
            <a:fld id="{F4DB17D3-99E1-4420-81D7-8B4A93584CA0}" type="slidenum">
              <a:rPr lang="en-US" altLang="en-US" smtClean="0"/>
              <a:pPr/>
              <a:t>66</a:t>
            </a:fld>
            <a:endParaRPr lang="en-US" altLang="en-US"/>
          </a:p>
        </p:txBody>
      </p:sp>
    </p:spTree>
    <p:extLst>
      <p:ext uri="{BB962C8B-B14F-4D97-AF65-F5344CB8AC3E}">
        <p14:creationId xmlns:p14="http://schemas.microsoft.com/office/powerpoint/2010/main" val="1869357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86DF27-AD16-B741-919E-EA3A35DE951A}" type="slidenum">
              <a:rPr lang="en-US" smtClean="0"/>
              <a:t>6</a:t>
            </a:fld>
            <a:endParaRPr lang="en-US"/>
          </a:p>
        </p:txBody>
      </p:sp>
    </p:spTree>
    <p:extLst>
      <p:ext uri="{BB962C8B-B14F-4D97-AF65-F5344CB8AC3E}">
        <p14:creationId xmlns:p14="http://schemas.microsoft.com/office/powerpoint/2010/main" val="4978920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Conditional execution models where</a:t>
            </a:r>
            <a:r>
              <a:rPr lang="en-US" baseline="0" dirty="0" smtClean="0"/>
              <a:t> models are </a:t>
            </a:r>
            <a:r>
              <a:rPr lang="en-US" baseline="0" dirty="0" err="1" smtClean="0"/>
              <a:t>exucuted</a:t>
            </a:r>
            <a:r>
              <a:rPr lang="en-US" baseline="0" dirty="0" smtClean="0"/>
              <a:t> conditionally , for various reasons, </a:t>
            </a:r>
          </a:p>
          <a:p>
            <a:r>
              <a:rPr lang="en-US" baseline="0" dirty="0" smtClean="0"/>
              <a:t>For example </a:t>
            </a:r>
            <a:endParaRPr lang="en-US" dirty="0"/>
          </a:p>
        </p:txBody>
      </p:sp>
      <p:sp>
        <p:nvSpPr>
          <p:cNvPr id="4" name="Slide Number Placeholder 3"/>
          <p:cNvSpPr>
            <a:spLocks noGrp="1"/>
          </p:cNvSpPr>
          <p:nvPr>
            <p:ph type="sldNum" sz="quarter" idx="10"/>
          </p:nvPr>
        </p:nvSpPr>
        <p:spPr/>
        <p:txBody>
          <a:bodyPr/>
          <a:lstStyle/>
          <a:p>
            <a:fld id="{F4DB17D3-99E1-4420-81D7-8B4A93584CA0}" type="slidenum">
              <a:rPr lang="en-US" altLang="en-US" smtClean="0"/>
              <a:pPr/>
              <a:t>67</a:t>
            </a:fld>
            <a:endParaRPr lang="en-US" altLang="en-US"/>
          </a:p>
        </p:txBody>
      </p:sp>
    </p:spTree>
    <p:extLst>
      <p:ext uri="{BB962C8B-B14F-4D97-AF65-F5344CB8AC3E}">
        <p14:creationId xmlns:p14="http://schemas.microsoft.com/office/powerpoint/2010/main" val="82549535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DB17D3-99E1-4420-81D7-8B4A93584CA0}" type="slidenum">
              <a:rPr lang="en-US" altLang="en-US" smtClean="0"/>
              <a:pPr/>
              <a:t>68</a:t>
            </a:fld>
            <a:endParaRPr lang="en-US" altLang="en-US"/>
          </a:p>
        </p:txBody>
      </p:sp>
    </p:spTree>
    <p:extLst>
      <p:ext uri="{BB962C8B-B14F-4D97-AF65-F5344CB8AC3E}">
        <p14:creationId xmlns:p14="http://schemas.microsoft.com/office/powerpoint/2010/main" val="136264767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a:t>
            </a:r>
            <a:r>
              <a:rPr lang="en-US" baseline="0" dirty="0" smtClean="0"/>
              <a:t> all of these models, deploying even a single model requires us to think about the effect of controlling various model parameters for optimal performance.</a:t>
            </a:r>
          </a:p>
          <a:p>
            <a:r>
              <a:rPr lang="en-US" baseline="0" dirty="0" smtClean="0"/>
              <a:t>For example, picking a batch size has a profound and varied effect on throughput as well as latency. Yet simply going with the maximum batch size may be undesirable if we’re dealing with latency SLOs.</a:t>
            </a:r>
          </a:p>
          <a:p>
            <a:r>
              <a:rPr lang="en-US" baseline="0" dirty="0" smtClean="0"/>
              <a:t>Optimally configuring models even for a single model deployment proved in itself a challenge and warranted discussion in the preceding NSDI 2017 paper.</a:t>
            </a:r>
          </a:p>
          <a:p>
            <a:endParaRPr lang="en-US" dirty="0"/>
          </a:p>
        </p:txBody>
      </p:sp>
      <p:sp>
        <p:nvSpPr>
          <p:cNvPr id="4" name="Slide Number Placeholder 3"/>
          <p:cNvSpPr>
            <a:spLocks noGrp="1"/>
          </p:cNvSpPr>
          <p:nvPr>
            <p:ph type="sldNum" sz="quarter" idx="10"/>
          </p:nvPr>
        </p:nvSpPr>
        <p:spPr/>
        <p:txBody>
          <a:bodyPr/>
          <a:lstStyle/>
          <a:p>
            <a:fld id="{F4DB17D3-99E1-4420-81D7-8B4A93584CA0}" type="slidenum">
              <a:rPr lang="en-US" altLang="en-US" smtClean="0"/>
              <a:pPr/>
              <a:t>69</a:t>
            </a:fld>
            <a:endParaRPr lang="en-US" altLang="en-US"/>
          </a:p>
        </p:txBody>
      </p:sp>
    </p:spTree>
    <p:extLst>
      <p:ext uri="{BB962C8B-B14F-4D97-AF65-F5344CB8AC3E}">
        <p14:creationId xmlns:p14="http://schemas.microsoft.com/office/powerpoint/2010/main" val="179488697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let us see what</a:t>
            </a:r>
            <a:r>
              <a:rPr lang="en-US" baseline="0" dirty="0" smtClean="0"/>
              <a:t> happens when you have multiple models in a pipeline. </a:t>
            </a:r>
          </a:p>
          <a:p>
            <a:r>
              <a:rPr lang="en-US" baseline="0" dirty="0" smtClean="0"/>
              <a:t>Let’s say we have these two models, m1 and m2, with the output of m1 serving as input to m2. </a:t>
            </a:r>
          </a:p>
          <a:p>
            <a:r>
              <a:rPr lang="en-US" baseline="0" dirty="0" smtClean="0"/>
              <a:t>And let’s say that the profiler told us that throughput and latency for model 1 depend on batch size in the following way. </a:t>
            </a:r>
          </a:p>
          <a:p>
            <a:r>
              <a:rPr lang="en-US" baseline="0" dirty="0" smtClean="0"/>
              <a:t>So, you might be tempted to maximize throughput greedily by setting the batch size to its maximum setting. If you do that, however,</a:t>
            </a:r>
          </a:p>
          <a:p>
            <a:r>
              <a:rPr lang="en-US" baseline="0" dirty="0" smtClean="0"/>
              <a:t>You will leave only 120ms of slack for model m2, which leaves you with but a single option for model 2 batch size.</a:t>
            </a:r>
          </a:p>
          <a:p>
            <a:r>
              <a:rPr lang="en-US" baseline="0" dirty="0" smtClean="0"/>
              <a:t>And we end up in a suboptimal configuration setting. Turns on the second model is a bottleneck, so, with batch size of 1, it yields the throughput of 10qps, which becomes the throughput of the overall pipeline.</a:t>
            </a:r>
          </a:p>
          <a:p>
            <a:r>
              <a:rPr lang="en-US" baseline="0" dirty="0" smtClean="0"/>
              <a:t>If we were to go with the smallest batch size for model 1 and the largest batch size for model 2, you have 3x improvement in overall pipeline throughput from 10 </a:t>
            </a:r>
            <a:r>
              <a:rPr lang="en-US" baseline="0" dirty="0" err="1" smtClean="0"/>
              <a:t>qps</a:t>
            </a:r>
            <a:r>
              <a:rPr lang="en-US" baseline="0" dirty="0" smtClean="0"/>
              <a:t> to 30 </a:t>
            </a:r>
            <a:r>
              <a:rPr lang="en-US" baseline="0" dirty="0" err="1" smtClean="0"/>
              <a:t>qps</a:t>
            </a:r>
            <a:r>
              <a:rPr lang="en-US" baseline="0" dirty="0" smtClean="0"/>
              <a:t>.</a:t>
            </a:r>
            <a:endParaRPr lang="en-US" dirty="0" smtClean="0"/>
          </a:p>
          <a:p>
            <a:r>
              <a:rPr lang="en-US" dirty="0" smtClean="0"/>
              <a:t>-----------------------</a:t>
            </a:r>
          </a:p>
          <a:p>
            <a:r>
              <a:rPr lang="en-US" dirty="0" smtClean="0"/>
              <a:t>Let us look at an</a:t>
            </a:r>
            <a:r>
              <a:rPr lang="en-US" baseline="0" dirty="0" smtClean="0"/>
              <a:t> example of configuring a pipeline that consists of two models m1 and m2.  Let’s say for m1 we have the following relationship between the batch size and the models throughput and latency.</a:t>
            </a:r>
          </a:p>
          <a:p>
            <a:r>
              <a:rPr lang="is-IS" baseline="0" dirty="0" smtClean="0"/>
              <a:t>…</a:t>
            </a:r>
          </a:p>
          <a:p>
            <a:r>
              <a:rPr lang="is-IS" baseline="0" dirty="0" smtClean="0"/>
              <a:t>And for m2 we have this relationship.</a:t>
            </a:r>
          </a:p>
          <a:p>
            <a:r>
              <a:rPr lang="is-IS" baseline="0" dirty="0" smtClean="0"/>
              <a:t>If you were to greedily maximize throughput for m1, you might choose batch size of 10, </a:t>
            </a:r>
          </a:p>
          <a:p>
            <a:endParaRPr lang="en-US" baseline="0" dirty="0" smtClean="0"/>
          </a:p>
        </p:txBody>
      </p:sp>
      <p:sp>
        <p:nvSpPr>
          <p:cNvPr id="4" name="Slide Number Placeholder 3"/>
          <p:cNvSpPr>
            <a:spLocks noGrp="1"/>
          </p:cNvSpPr>
          <p:nvPr>
            <p:ph type="sldNum" sz="quarter" idx="10"/>
          </p:nvPr>
        </p:nvSpPr>
        <p:spPr/>
        <p:txBody>
          <a:bodyPr/>
          <a:lstStyle/>
          <a:p>
            <a:fld id="{F4DB17D3-99E1-4420-81D7-8B4A93584CA0}" type="slidenum">
              <a:rPr lang="en-US" altLang="en-US" smtClean="0"/>
              <a:pPr/>
              <a:t>70</a:t>
            </a:fld>
            <a:endParaRPr lang="en-US" altLang="en-US"/>
          </a:p>
        </p:txBody>
      </p:sp>
    </p:spTree>
    <p:extLst>
      <p:ext uri="{BB962C8B-B14F-4D97-AF65-F5344CB8AC3E}">
        <p14:creationId xmlns:p14="http://schemas.microsoft.com/office/powerpoint/2010/main" val="65951175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let us see what</a:t>
            </a:r>
            <a:r>
              <a:rPr lang="en-US" baseline="0" dirty="0" smtClean="0"/>
              <a:t> happens when you have multiple models in a pipeline. </a:t>
            </a:r>
          </a:p>
          <a:p>
            <a:r>
              <a:rPr lang="en-US" baseline="0" dirty="0" smtClean="0"/>
              <a:t>Let’s say we have these two models, m1 and m2, with the output of m1 serving as input to m2. </a:t>
            </a:r>
          </a:p>
          <a:p>
            <a:r>
              <a:rPr lang="en-US" baseline="0" dirty="0" smtClean="0"/>
              <a:t>And let’s say that the profiler told us that throughput and latency for model 1 depend on batch size in the following way. </a:t>
            </a:r>
          </a:p>
          <a:p>
            <a:r>
              <a:rPr lang="en-US" baseline="0" dirty="0" smtClean="0"/>
              <a:t>So, you might be tempted to maximize throughput greedily by setting the batch size to its maximum setting. If you do that, however,</a:t>
            </a:r>
          </a:p>
          <a:p>
            <a:r>
              <a:rPr lang="en-US" baseline="0" dirty="0" smtClean="0"/>
              <a:t>You will leave only 120ms of slack for model m2, which leaves you with but a single option for model 2 batch size.</a:t>
            </a:r>
          </a:p>
          <a:p>
            <a:r>
              <a:rPr lang="en-US" baseline="0" dirty="0" smtClean="0"/>
              <a:t>And we end up in a suboptimal configuration setting. Turns on the second model is a bottleneck, so, with batch size of 1, it yields the throughput of 10qps, which becomes the throughput of the overall pipeline.</a:t>
            </a:r>
          </a:p>
          <a:p>
            <a:r>
              <a:rPr lang="en-US" baseline="0" dirty="0" smtClean="0"/>
              <a:t>If we were to go with the smallest batch size for model 1 and the largest batch size for model 2, you have 3x improvement in overall pipeline throughput from 10 </a:t>
            </a:r>
            <a:r>
              <a:rPr lang="en-US" baseline="0" dirty="0" err="1" smtClean="0"/>
              <a:t>qps</a:t>
            </a:r>
            <a:r>
              <a:rPr lang="en-US" baseline="0" dirty="0" smtClean="0"/>
              <a:t> to 30 </a:t>
            </a:r>
            <a:r>
              <a:rPr lang="en-US" baseline="0" dirty="0" err="1" smtClean="0"/>
              <a:t>qps</a:t>
            </a:r>
            <a:r>
              <a:rPr lang="en-US" baseline="0" dirty="0" smtClean="0"/>
              <a:t>.</a:t>
            </a:r>
            <a:endParaRPr lang="en-US" dirty="0" smtClean="0"/>
          </a:p>
          <a:p>
            <a:r>
              <a:rPr lang="en-US" dirty="0" smtClean="0"/>
              <a:t>-----------------------</a:t>
            </a:r>
          </a:p>
          <a:p>
            <a:r>
              <a:rPr lang="en-US" dirty="0" smtClean="0"/>
              <a:t>Let us look at an</a:t>
            </a:r>
            <a:r>
              <a:rPr lang="en-US" baseline="0" dirty="0" smtClean="0"/>
              <a:t> example of configuring a pipeline that consists of two models m1 and m2.  Let’s say for m1 we have the following relationship between the batch size and the models throughput and latency.</a:t>
            </a:r>
          </a:p>
          <a:p>
            <a:r>
              <a:rPr lang="is-IS" baseline="0" dirty="0" smtClean="0"/>
              <a:t>…</a:t>
            </a:r>
          </a:p>
          <a:p>
            <a:r>
              <a:rPr lang="is-IS" baseline="0" dirty="0" smtClean="0"/>
              <a:t>And for m2 we have this relationship.</a:t>
            </a:r>
          </a:p>
          <a:p>
            <a:r>
              <a:rPr lang="is-IS" baseline="0" dirty="0" smtClean="0"/>
              <a:t>If you were to greedily maximize throughput for m1, you might choose batch size of 10, </a:t>
            </a:r>
          </a:p>
          <a:p>
            <a:endParaRPr lang="en-US" baseline="0" dirty="0" smtClean="0"/>
          </a:p>
        </p:txBody>
      </p:sp>
      <p:sp>
        <p:nvSpPr>
          <p:cNvPr id="4" name="Slide Number Placeholder 3"/>
          <p:cNvSpPr>
            <a:spLocks noGrp="1"/>
          </p:cNvSpPr>
          <p:nvPr>
            <p:ph type="sldNum" sz="quarter" idx="10"/>
          </p:nvPr>
        </p:nvSpPr>
        <p:spPr/>
        <p:txBody>
          <a:bodyPr/>
          <a:lstStyle/>
          <a:p>
            <a:fld id="{F4DB17D3-99E1-4420-81D7-8B4A93584CA0}" type="slidenum">
              <a:rPr lang="en-US" altLang="en-US" smtClean="0"/>
              <a:pPr/>
              <a:t>71</a:t>
            </a:fld>
            <a:endParaRPr lang="en-US" altLang="en-US"/>
          </a:p>
        </p:txBody>
      </p:sp>
    </p:spTree>
    <p:extLst>
      <p:ext uri="{BB962C8B-B14F-4D97-AF65-F5344CB8AC3E}">
        <p14:creationId xmlns:p14="http://schemas.microsoft.com/office/powerpoint/2010/main" val="13016448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let us see what</a:t>
            </a:r>
            <a:r>
              <a:rPr lang="en-US" baseline="0" dirty="0" smtClean="0"/>
              <a:t> happens when you have multiple models in a pipeline. </a:t>
            </a:r>
          </a:p>
          <a:p>
            <a:r>
              <a:rPr lang="en-US" baseline="0" dirty="0" smtClean="0"/>
              <a:t>Let’s say we have these two models, m1 and m2, with the output of m1 serving as input to m2. </a:t>
            </a:r>
          </a:p>
          <a:p>
            <a:r>
              <a:rPr lang="en-US" baseline="0" dirty="0" smtClean="0"/>
              <a:t>And let’s say that the profiler told us that throughput and latency for model 1 depend on batch size in the following way. </a:t>
            </a:r>
          </a:p>
          <a:p>
            <a:r>
              <a:rPr lang="en-US" baseline="0" dirty="0" smtClean="0"/>
              <a:t>So, you might be tempted to maximize throughput greedily by setting the batch size to its maximum setting. If you do that, however,</a:t>
            </a:r>
          </a:p>
          <a:p>
            <a:r>
              <a:rPr lang="en-US" baseline="0" dirty="0" smtClean="0"/>
              <a:t>You will leave only 120ms of slack for model m2, which leaves you with but a single option for model 2 batch size.</a:t>
            </a:r>
          </a:p>
          <a:p>
            <a:r>
              <a:rPr lang="en-US" baseline="0" dirty="0" smtClean="0"/>
              <a:t>And we end up in a suboptimal configuration setting. Turns on the second model is a bottleneck, so, with batch size of 1, it yields the throughput of 10qps, which becomes the throughput of the overall pipeline.</a:t>
            </a:r>
          </a:p>
          <a:p>
            <a:r>
              <a:rPr lang="en-US" baseline="0" dirty="0" smtClean="0"/>
              <a:t>If we were to go with the smallest batch size for model 1 and the largest batch size for model 2, you have 3x improvement in overall pipeline throughput from 10 </a:t>
            </a:r>
            <a:r>
              <a:rPr lang="en-US" baseline="0" dirty="0" err="1" smtClean="0"/>
              <a:t>qps</a:t>
            </a:r>
            <a:r>
              <a:rPr lang="en-US" baseline="0" dirty="0" smtClean="0"/>
              <a:t> to 30 </a:t>
            </a:r>
            <a:r>
              <a:rPr lang="en-US" baseline="0" dirty="0" err="1" smtClean="0"/>
              <a:t>qps</a:t>
            </a:r>
            <a:r>
              <a:rPr lang="en-US" baseline="0" dirty="0" smtClean="0"/>
              <a:t>.</a:t>
            </a:r>
            <a:endParaRPr lang="en-US" dirty="0" smtClean="0"/>
          </a:p>
          <a:p>
            <a:r>
              <a:rPr lang="en-US" dirty="0" smtClean="0"/>
              <a:t>-----------------------</a:t>
            </a:r>
          </a:p>
          <a:p>
            <a:r>
              <a:rPr lang="en-US" dirty="0" smtClean="0"/>
              <a:t>Let us look at an</a:t>
            </a:r>
            <a:r>
              <a:rPr lang="en-US" baseline="0" dirty="0" smtClean="0"/>
              <a:t> example of configuring a pipeline that consists of two models m1 and m2.  Let’s say for m1 we have the following relationship between the batch size and the models throughput and latency.</a:t>
            </a:r>
          </a:p>
          <a:p>
            <a:r>
              <a:rPr lang="is-IS" baseline="0" dirty="0" smtClean="0"/>
              <a:t>…</a:t>
            </a:r>
          </a:p>
          <a:p>
            <a:r>
              <a:rPr lang="is-IS" baseline="0" dirty="0" smtClean="0"/>
              <a:t>And for m2 we have this relationship.</a:t>
            </a:r>
          </a:p>
          <a:p>
            <a:r>
              <a:rPr lang="is-IS" baseline="0" dirty="0" smtClean="0"/>
              <a:t>If you were to greedily maximize throughput for m1, you might choose batch size of 10, </a:t>
            </a:r>
          </a:p>
          <a:p>
            <a:endParaRPr lang="en-US" baseline="0" dirty="0" smtClean="0"/>
          </a:p>
        </p:txBody>
      </p:sp>
      <p:sp>
        <p:nvSpPr>
          <p:cNvPr id="4" name="Slide Number Placeholder 3"/>
          <p:cNvSpPr>
            <a:spLocks noGrp="1"/>
          </p:cNvSpPr>
          <p:nvPr>
            <p:ph type="sldNum" sz="quarter" idx="10"/>
          </p:nvPr>
        </p:nvSpPr>
        <p:spPr/>
        <p:txBody>
          <a:bodyPr/>
          <a:lstStyle/>
          <a:p>
            <a:fld id="{F4DB17D3-99E1-4420-81D7-8B4A93584CA0}" type="slidenum">
              <a:rPr lang="en-US" altLang="en-US" smtClean="0"/>
              <a:pPr/>
              <a:t>72</a:t>
            </a:fld>
            <a:endParaRPr lang="en-US" altLang="en-US"/>
          </a:p>
        </p:txBody>
      </p:sp>
    </p:spTree>
    <p:extLst>
      <p:ext uri="{BB962C8B-B14F-4D97-AF65-F5344CB8AC3E}">
        <p14:creationId xmlns:p14="http://schemas.microsoft.com/office/powerpoint/2010/main" val="112047394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let us see what</a:t>
            </a:r>
            <a:r>
              <a:rPr lang="en-US" baseline="0" dirty="0" smtClean="0"/>
              <a:t> happens when you have multiple models in a pipeline. </a:t>
            </a:r>
          </a:p>
          <a:p>
            <a:r>
              <a:rPr lang="en-US" baseline="0" dirty="0" smtClean="0"/>
              <a:t>Let’s say we have these two models, m1 and m2, with the output of m1 serving as input to m2. </a:t>
            </a:r>
          </a:p>
          <a:p>
            <a:r>
              <a:rPr lang="en-US" baseline="0" dirty="0" smtClean="0"/>
              <a:t>And let’s say that the profiler told us that throughput and latency for model 1 depend on batch size in the following way. </a:t>
            </a:r>
          </a:p>
          <a:p>
            <a:r>
              <a:rPr lang="en-US" baseline="0" dirty="0" smtClean="0"/>
              <a:t>So, you might be tempted to maximize throughput greedily by setting the batch size to its maximum setting. If you do that, however,</a:t>
            </a:r>
          </a:p>
          <a:p>
            <a:r>
              <a:rPr lang="en-US" baseline="0" dirty="0" smtClean="0"/>
              <a:t>You will leave only 120ms of slack for model m2, which leaves you with but a single option for model 2 batch size.</a:t>
            </a:r>
          </a:p>
          <a:p>
            <a:r>
              <a:rPr lang="en-US" baseline="0" dirty="0" smtClean="0"/>
              <a:t>And we end up in a suboptimal configuration setting. Turns on the second model is a bottleneck, so, with batch size of 1, it yields the throughput of 10qps, which becomes the throughput of the overall pipeline.</a:t>
            </a:r>
          </a:p>
          <a:p>
            <a:r>
              <a:rPr lang="en-US" baseline="0" dirty="0" smtClean="0"/>
              <a:t>If we were to go with the smallest batch size for model 1 and the largest batch size for model 2, you have 3x improvement in overall pipeline throughput from 10 </a:t>
            </a:r>
            <a:r>
              <a:rPr lang="en-US" baseline="0" dirty="0" err="1" smtClean="0"/>
              <a:t>qps</a:t>
            </a:r>
            <a:r>
              <a:rPr lang="en-US" baseline="0" dirty="0" smtClean="0"/>
              <a:t> to 30 </a:t>
            </a:r>
            <a:r>
              <a:rPr lang="en-US" baseline="0" dirty="0" err="1" smtClean="0"/>
              <a:t>qps</a:t>
            </a:r>
            <a:r>
              <a:rPr lang="en-US" baseline="0" dirty="0" smtClean="0"/>
              <a:t>.</a:t>
            </a:r>
            <a:endParaRPr lang="en-US" dirty="0" smtClean="0"/>
          </a:p>
          <a:p>
            <a:r>
              <a:rPr lang="en-US" dirty="0" smtClean="0"/>
              <a:t>-----------------------</a:t>
            </a:r>
          </a:p>
          <a:p>
            <a:r>
              <a:rPr lang="en-US" dirty="0" smtClean="0"/>
              <a:t>Let us look at an</a:t>
            </a:r>
            <a:r>
              <a:rPr lang="en-US" baseline="0" dirty="0" smtClean="0"/>
              <a:t> example of configuring a pipeline that consists of two models m1 and m2.  Let’s say for m1 we have the following relationship between the batch size and the models throughput and latency.</a:t>
            </a:r>
          </a:p>
          <a:p>
            <a:r>
              <a:rPr lang="is-IS" baseline="0" dirty="0" smtClean="0"/>
              <a:t>…</a:t>
            </a:r>
          </a:p>
          <a:p>
            <a:r>
              <a:rPr lang="is-IS" baseline="0" dirty="0" smtClean="0"/>
              <a:t>And for m2 we have this relationship.</a:t>
            </a:r>
          </a:p>
          <a:p>
            <a:r>
              <a:rPr lang="is-IS" baseline="0" dirty="0" smtClean="0"/>
              <a:t>If you were to greedily maximize throughput for m1, you might choose batch size of 10, </a:t>
            </a:r>
          </a:p>
          <a:p>
            <a:endParaRPr lang="en-US" baseline="0" dirty="0" smtClean="0"/>
          </a:p>
        </p:txBody>
      </p:sp>
      <p:sp>
        <p:nvSpPr>
          <p:cNvPr id="4" name="Slide Number Placeholder 3"/>
          <p:cNvSpPr>
            <a:spLocks noGrp="1"/>
          </p:cNvSpPr>
          <p:nvPr>
            <p:ph type="sldNum" sz="quarter" idx="10"/>
          </p:nvPr>
        </p:nvSpPr>
        <p:spPr/>
        <p:txBody>
          <a:bodyPr/>
          <a:lstStyle/>
          <a:p>
            <a:fld id="{F4DB17D3-99E1-4420-81D7-8B4A93584CA0}" type="slidenum">
              <a:rPr lang="en-US" altLang="en-US" smtClean="0"/>
              <a:pPr/>
              <a:t>73</a:t>
            </a:fld>
            <a:endParaRPr lang="en-US" altLang="en-US"/>
          </a:p>
        </p:txBody>
      </p:sp>
    </p:spTree>
    <p:extLst>
      <p:ext uri="{BB962C8B-B14F-4D97-AF65-F5344CB8AC3E}">
        <p14:creationId xmlns:p14="http://schemas.microsoft.com/office/powerpoint/2010/main" val="32145208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let us see what</a:t>
            </a:r>
            <a:r>
              <a:rPr lang="en-US" baseline="0" dirty="0" smtClean="0"/>
              <a:t> happens when you have multiple models in a pipeline. </a:t>
            </a:r>
          </a:p>
          <a:p>
            <a:r>
              <a:rPr lang="en-US" baseline="0" dirty="0" smtClean="0"/>
              <a:t>Let’s say we have these two models, m1 and m2, with the output of m1 serving as input to m2. </a:t>
            </a:r>
          </a:p>
          <a:p>
            <a:r>
              <a:rPr lang="en-US" baseline="0" dirty="0" smtClean="0"/>
              <a:t>And let’s say that the profiler told us that throughput and latency for model 1 depend on batch size in the following way. </a:t>
            </a:r>
          </a:p>
          <a:p>
            <a:r>
              <a:rPr lang="en-US" baseline="0" dirty="0" smtClean="0"/>
              <a:t>So, you might be tempted to maximize throughput greedily by setting the batch size to its maximum setting. If you do that, however,</a:t>
            </a:r>
          </a:p>
          <a:p>
            <a:r>
              <a:rPr lang="en-US" baseline="0" dirty="0" smtClean="0"/>
              <a:t>You will leave only 120ms of slack for model m2, which leaves you with but a single option for model 2 batch size.</a:t>
            </a:r>
          </a:p>
          <a:p>
            <a:r>
              <a:rPr lang="en-US" baseline="0" dirty="0" smtClean="0"/>
              <a:t>And we end up in a suboptimal configuration setting. Turns on the second model is a bottleneck, so, with batch size of 1, it yields the throughput of 10qps, which becomes the throughput of the overall pipeline.</a:t>
            </a:r>
          </a:p>
          <a:p>
            <a:r>
              <a:rPr lang="en-US" baseline="0" dirty="0" smtClean="0"/>
              <a:t>If we were to go with the smallest batch size for model 1 and the largest batch size for model 2, you have 3x improvement in overall pipeline throughput from 10 </a:t>
            </a:r>
            <a:r>
              <a:rPr lang="en-US" baseline="0" dirty="0" err="1" smtClean="0"/>
              <a:t>qps</a:t>
            </a:r>
            <a:r>
              <a:rPr lang="en-US" baseline="0" dirty="0" smtClean="0"/>
              <a:t> to 30 </a:t>
            </a:r>
            <a:r>
              <a:rPr lang="en-US" baseline="0" dirty="0" err="1" smtClean="0"/>
              <a:t>qps</a:t>
            </a:r>
            <a:r>
              <a:rPr lang="en-US" baseline="0" dirty="0" smtClean="0"/>
              <a:t>.</a:t>
            </a:r>
            <a:endParaRPr lang="en-US" dirty="0" smtClean="0"/>
          </a:p>
          <a:p>
            <a:r>
              <a:rPr lang="en-US" dirty="0" smtClean="0"/>
              <a:t>-----------------------</a:t>
            </a:r>
          </a:p>
          <a:p>
            <a:r>
              <a:rPr lang="en-US" dirty="0" smtClean="0"/>
              <a:t>Let us look at an</a:t>
            </a:r>
            <a:r>
              <a:rPr lang="en-US" baseline="0" dirty="0" smtClean="0"/>
              <a:t> example of configuring a pipeline that consists of two models m1 and m2.  Let’s say for m1 we have the following relationship between the batch size and the models throughput and latency.</a:t>
            </a:r>
          </a:p>
          <a:p>
            <a:r>
              <a:rPr lang="is-IS" baseline="0" dirty="0" smtClean="0"/>
              <a:t>…</a:t>
            </a:r>
          </a:p>
          <a:p>
            <a:r>
              <a:rPr lang="is-IS" baseline="0" dirty="0" smtClean="0"/>
              <a:t>And for m2 we have this relationship.</a:t>
            </a:r>
          </a:p>
          <a:p>
            <a:r>
              <a:rPr lang="is-IS" baseline="0" dirty="0" smtClean="0"/>
              <a:t>If you were to greedily maximize throughput for m1, you might choose batch size of 10, </a:t>
            </a:r>
          </a:p>
          <a:p>
            <a:endParaRPr lang="en-US" baseline="0" dirty="0" smtClean="0"/>
          </a:p>
        </p:txBody>
      </p:sp>
      <p:sp>
        <p:nvSpPr>
          <p:cNvPr id="4" name="Slide Number Placeholder 3"/>
          <p:cNvSpPr>
            <a:spLocks noGrp="1"/>
          </p:cNvSpPr>
          <p:nvPr>
            <p:ph type="sldNum" sz="quarter" idx="10"/>
          </p:nvPr>
        </p:nvSpPr>
        <p:spPr/>
        <p:txBody>
          <a:bodyPr/>
          <a:lstStyle/>
          <a:p>
            <a:fld id="{F4DB17D3-99E1-4420-81D7-8B4A93584CA0}" type="slidenum">
              <a:rPr lang="en-US" altLang="en-US" smtClean="0"/>
              <a:pPr/>
              <a:t>74</a:t>
            </a:fld>
            <a:endParaRPr lang="en-US" altLang="en-US"/>
          </a:p>
        </p:txBody>
      </p:sp>
    </p:spTree>
    <p:extLst>
      <p:ext uri="{BB962C8B-B14F-4D97-AF65-F5344CB8AC3E}">
        <p14:creationId xmlns:p14="http://schemas.microsoft.com/office/powerpoint/2010/main" val="19279178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batch size</a:t>
            </a:r>
            <a:r>
              <a:rPr lang="en-US" baseline="0" dirty="0" smtClean="0"/>
              <a:t> is just one of the parameters we have to consider. Resources allocated to models is another. Here we have three different types of GPUs ranging from 0.90 to over 3 dollars per hour. With the throughput difference of 4.3x between the cheapest and the most expensive GPU. </a:t>
            </a:r>
          </a:p>
          <a:p>
            <a:r>
              <a:rPr lang="en-US" baseline="0" dirty="0" smtClean="0"/>
              <a:t>So, you might be tempted to maximize throughput for this model and go with the most expensive GPU. But what if this is not the bottleneck model? What if it’s model 1 from the previous slide? Then the extra cost is wasteful, because the pipeline is limited by the 30 </a:t>
            </a:r>
            <a:r>
              <a:rPr lang="en-US" baseline="0" dirty="0" err="1" smtClean="0"/>
              <a:t>qps</a:t>
            </a:r>
            <a:r>
              <a:rPr lang="en-US" baseline="0" dirty="0" smtClean="0"/>
              <a:t> throughput of the second model. So the right choice here is actually the cheapest GPU, as it minimizes cost without affecting throughput.</a:t>
            </a:r>
          </a:p>
          <a:p>
            <a:endParaRPr lang="en-US" baseline="0" dirty="0" smtClean="0"/>
          </a:p>
          <a:p>
            <a:r>
              <a:rPr lang="en-US" baseline="0" dirty="0" smtClean="0"/>
              <a:t>I can pick to run a model on a K80 GPU at 0.90 dollars per hour on on a V100 GPU at $3 per hour. The difference for that particular model would be 4.3x in throughput. Now what if it’s a decision I’m making for model 1 on the previous slide?</a:t>
            </a:r>
            <a:endParaRPr lang="en-US" dirty="0"/>
          </a:p>
        </p:txBody>
      </p:sp>
      <p:sp>
        <p:nvSpPr>
          <p:cNvPr id="4" name="Slide Number Placeholder 3"/>
          <p:cNvSpPr>
            <a:spLocks noGrp="1"/>
          </p:cNvSpPr>
          <p:nvPr>
            <p:ph type="sldNum" sz="quarter" idx="10"/>
          </p:nvPr>
        </p:nvSpPr>
        <p:spPr/>
        <p:txBody>
          <a:bodyPr/>
          <a:lstStyle/>
          <a:p>
            <a:fld id="{F4DB17D3-99E1-4420-81D7-8B4A93584CA0}" type="slidenum">
              <a:rPr lang="en-US" altLang="en-US" smtClean="0"/>
              <a:pPr/>
              <a:t>75</a:t>
            </a:fld>
            <a:endParaRPr lang="en-US" altLang="en-US"/>
          </a:p>
        </p:txBody>
      </p:sp>
    </p:spTree>
    <p:extLst>
      <p:ext uri="{BB962C8B-B14F-4D97-AF65-F5344CB8AC3E}">
        <p14:creationId xmlns:p14="http://schemas.microsoft.com/office/powerpoint/2010/main" val="182413449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batch size</a:t>
            </a:r>
            <a:r>
              <a:rPr lang="en-US" baseline="0" dirty="0" smtClean="0"/>
              <a:t> is just one of the parameters we have to consider. Resources allocated to models is another. Here we have three different types of GPUs ranging from 0.90 to over 3 dollars per hour. With the throughput difference of 4.3x between the cheapest and the most expensive GPU. </a:t>
            </a:r>
          </a:p>
          <a:p>
            <a:r>
              <a:rPr lang="en-US" baseline="0" dirty="0" smtClean="0"/>
              <a:t>So, you might be tempted to maximize throughput for this model and go with the most expensive GPU. But what if this is not the bottleneck model? What if it’s model 1 from the previous slide? Then the extra cost is wasteful, because the pipeline is limited by the 30 </a:t>
            </a:r>
            <a:r>
              <a:rPr lang="en-US" baseline="0" dirty="0" err="1" smtClean="0"/>
              <a:t>qps</a:t>
            </a:r>
            <a:r>
              <a:rPr lang="en-US" baseline="0" dirty="0" smtClean="0"/>
              <a:t> throughput of the second model. So the right choice here is actually the cheapest GPU, as it minimizes cost without affecting throughput.</a:t>
            </a:r>
          </a:p>
          <a:p>
            <a:endParaRPr lang="en-US" baseline="0" dirty="0" smtClean="0"/>
          </a:p>
          <a:p>
            <a:r>
              <a:rPr lang="en-US" baseline="0" dirty="0" smtClean="0"/>
              <a:t>I can pick to run a model on a K80 GPU at 0.90 dollars per hour on on a V100 GPU at $3 per hour. The difference for that particular model would be 4.3x in throughput. Now what if it’s a decision I’m making for model 1 on the previous slide?</a:t>
            </a:r>
            <a:endParaRPr lang="en-US" dirty="0"/>
          </a:p>
        </p:txBody>
      </p:sp>
      <p:sp>
        <p:nvSpPr>
          <p:cNvPr id="4" name="Slide Number Placeholder 3"/>
          <p:cNvSpPr>
            <a:spLocks noGrp="1"/>
          </p:cNvSpPr>
          <p:nvPr>
            <p:ph type="sldNum" sz="quarter" idx="10"/>
          </p:nvPr>
        </p:nvSpPr>
        <p:spPr/>
        <p:txBody>
          <a:bodyPr/>
          <a:lstStyle/>
          <a:p>
            <a:fld id="{F4DB17D3-99E1-4420-81D7-8B4A93584CA0}" type="slidenum">
              <a:rPr lang="en-US" altLang="en-US" smtClean="0"/>
              <a:pPr/>
              <a:t>76</a:t>
            </a:fld>
            <a:endParaRPr lang="en-US" altLang="en-US"/>
          </a:p>
        </p:txBody>
      </p:sp>
    </p:spTree>
    <p:extLst>
      <p:ext uri="{BB962C8B-B14F-4D97-AF65-F5344CB8AC3E}">
        <p14:creationId xmlns:p14="http://schemas.microsoft.com/office/powerpoint/2010/main" val="3061558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86DF27-AD16-B741-919E-EA3A35DE951A}" type="slidenum">
              <a:rPr lang="en-US" smtClean="0"/>
              <a:t>7</a:t>
            </a:fld>
            <a:endParaRPr lang="en-US"/>
          </a:p>
        </p:txBody>
      </p:sp>
    </p:spTree>
    <p:extLst>
      <p:ext uri="{BB962C8B-B14F-4D97-AF65-F5344CB8AC3E}">
        <p14:creationId xmlns:p14="http://schemas.microsoft.com/office/powerpoint/2010/main" val="108755843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batch size</a:t>
            </a:r>
            <a:r>
              <a:rPr lang="en-US" baseline="0" dirty="0" smtClean="0"/>
              <a:t> is just one of the parameters we have to consider. Resources allocated to models is another. Here we have three different types of GPUs ranging from 0.90 to over 3 dollars per hour. With the throughput difference of 4.3x between the cheapest and the most expensive GPU. </a:t>
            </a:r>
          </a:p>
          <a:p>
            <a:r>
              <a:rPr lang="en-US" baseline="0" dirty="0" smtClean="0"/>
              <a:t>So, you might be tempted to maximize throughput for this model and go with the most expensive GPU. But what if this is not the bottleneck model? What if it’s model 1 from the previous slide? Then the extra cost is wasteful, because the pipeline is limited by the 30 </a:t>
            </a:r>
            <a:r>
              <a:rPr lang="en-US" baseline="0" dirty="0" err="1" smtClean="0"/>
              <a:t>qps</a:t>
            </a:r>
            <a:r>
              <a:rPr lang="en-US" baseline="0" dirty="0" smtClean="0"/>
              <a:t> throughput of the second model. So the right choice here is actually the cheapest GPU, as it minimizes cost without affecting throughput.</a:t>
            </a:r>
          </a:p>
          <a:p>
            <a:endParaRPr lang="en-US" baseline="0" dirty="0" smtClean="0"/>
          </a:p>
          <a:p>
            <a:r>
              <a:rPr lang="en-US" baseline="0" dirty="0" smtClean="0"/>
              <a:t>I can pick to run a model on a K80 GPU at 0.90 dollars per hour on on a V100 GPU at $3 per hour. The difference for that particular model would be 4.3x in throughput. Now what if it’s a decision I’m making for model 1 on the previous slide?</a:t>
            </a:r>
            <a:endParaRPr lang="en-US" dirty="0"/>
          </a:p>
        </p:txBody>
      </p:sp>
      <p:sp>
        <p:nvSpPr>
          <p:cNvPr id="4" name="Slide Number Placeholder 3"/>
          <p:cNvSpPr>
            <a:spLocks noGrp="1"/>
          </p:cNvSpPr>
          <p:nvPr>
            <p:ph type="sldNum" sz="quarter" idx="10"/>
          </p:nvPr>
        </p:nvSpPr>
        <p:spPr/>
        <p:txBody>
          <a:bodyPr/>
          <a:lstStyle/>
          <a:p>
            <a:fld id="{F4DB17D3-99E1-4420-81D7-8B4A93584CA0}" type="slidenum">
              <a:rPr lang="en-US" altLang="en-US" smtClean="0"/>
              <a:pPr/>
              <a:t>77</a:t>
            </a:fld>
            <a:endParaRPr lang="en-US" altLang="en-US"/>
          </a:p>
        </p:txBody>
      </p:sp>
    </p:spTree>
    <p:extLst>
      <p:ext uri="{BB962C8B-B14F-4D97-AF65-F5344CB8AC3E}">
        <p14:creationId xmlns:p14="http://schemas.microsoft.com/office/powerpoint/2010/main" val="33031506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we have a number of control parameters for each of the models</a:t>
            </a:r>
            <a:r>
              <a:rPr lang="en-US" baseline="0" dirty="0" smtClean="0"/>
              <a:t> to control: batch size, physical resource allocation, as well as the replication factor.</a:t>
            </a:r>
            <a:endParaRPr lang="en-US" dirty="0" smtClean="0"/>
          </a:p>
          <a:p>
            <a:endParaRPr lang="en-US" dirty="0" smtClean="0"/>
          </a:p>
          <a:p>
            <a:endParaRPr lang="en-US" dirty="0" smtClean="0"/>
          </a:p>
          <a:p>
            <a:r>
              <a:rPr lang="en-US" dirty="0" smtClean="0"/>
              <a:t>For each of these nodes in the DAGs you’ve just seen, there’s a number of configuration parameters that can be tuned:</a:t>
            </a:r>
          </a:p>
          <a:p>
            <a:r>
              <a:rPr lang="en-US" dirty="0" smtClean="0"/>
              <a:t>What resources they run on,</a:t>
            </a:r>
          </a:p>
          <a:p>
            <a:r>
              <a:rPr lang="en-US" dirty="0" smtClean="0"/>
              <a:t>What</a:t>
            </a:r>
            <a:r>
              <a:rPr lang="en-US" baseline="0" dirty="0" smtClean="0"/>
              <a:t> batch size the use internally</a:t>
            </a:r>
          </a:p>
          <a:p>
            <a:r>
              <a:rPr lang="en-US" baseline="0" dirty="0" smtClean="0"/>
              <a:t>And how many replicas of each logical node in the DAG there are.</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F4DB17D3-99E1-4420-81D7-8B4A93584CA0}" type="slidenum">
              <a:rPr lang="en-US" altLang="en-US" smtClean="0"/>
              <a:pPr/>
              <a:t>78</a:t>
            </a:fld>
            <a:endParaRPr lang="en-US" altLang="en-US"/>
          </a:p>
        </p:txBody>
      </p:sp>
    </p:spTree>
    <p:extLst>
      <p:ext uri="{BB962C8B-B14F-4D97-AF65-F5344CB8AC3E}">
        <p14:creationId xmlns:p14="http://schemas.microsoft.com/office/powerpoint/2010/main" val="93432622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brings me to the problem statement of this work : in composed inference pipelines, per-</a:t>
            </a:r>
            <a:r>
              <a:rPr lang="en-US" dirty="0" err="1" smtClean="0"/>
              <a:t>mnodel</a:t>
            </a:r>
            <a:r>
              <a:rPr lang="en-US" baseline="0" dirty="0" smtClean="0"/>
              <a:t> configuration requires global reasoning. </a:t>
            </a:r>
          </a:p>
          <a:p>
            <a:endParaRPr lang="en-US" baseline="0" dirty="0" smtClean="0"/>
          </a:p>
          <a:p>
            <a:r>
              <a:rPr lang="en-US" baseline="0" dirty="0" smtClean="0"/>
              <a:t>This presents us with a combinatorial number of pipeline configurations to consider.</a:t>
            </a:r>
          </a:p>
          <a:p>
            <a:r>
              <a:rPr lang="en-US" baseline="0" dirty="0" smtClean="0"/>
              <a:t>The question is how do we capture and provision a well balanced cost-efficient inference pipeline.</a:t>
            </a:r>
          </a:p>
          <a:p>
            <a:endParaRPr lang="en-US" baseline="0" dirty="0" smtClean="0"/>
          </a:p>
          <a:p>
            <a:endParaRPr lang="en-US" baseline="0" dirty="0" smtClean="0"/>
          </a:p>
          <a:p>
            <a:endParaRPr lang="en-US" dirty="0" smtClean="0"/>
          </a:p>
          <a:p>
            <a:r>
              <a:rPr lang="en-US" dirty="0" smtClean="0"/>
              <a:t>==============</a:t>
            </a:r>
          </a:p>
          <a:p>
            <a:r>
              <a:rPr lang="en-US" dirty="0" smtClean="0"/>
              <a:t>Capture is to grab</a:t>
            </a:r>
            <a:r>
              <a:rPr lang="en-US" baseline="0" dirty="0" smtClean="0"/>
              <a:t> from profiler everything the optimizer needs</a:t>
            </a:r>
          </a:p>
          <a:p>
            <a:r>
              <a:rPr lang="en-US" baseline="0" dirty="0" smtClean="0"/>
              <a:t>Optimizer produces how to provision</a:t>
            </a:r>
          </a:p>
          <a:p>
            <a:endParaRPr lang="en-US" dirty="0" smtClean="0"/>
          </a:p>
          <a:p>
            <a:endParaRPr lang="en-US" dirty="0" smtClean="0"/>
          </a:p>
          <a:p>
            <a:r>
              <a:rPr lang="en-US" dirty="0" smtClean="0"/>
              <a:t>When</a:t>
            </a:r>
            <a:r>
              <a:rPr lang="en-US" baseline="0" dirty="0" smtClean="0"/>
              <a:t> pipelining models, per-model configuration cannot be localized</a:t>
            </a:r>
          </a:p>
          <a:p>
            <a:endParaRPr lang="en-US" baseline="0" dirty="0" smtClean="0"/>
          </a:p>
          <a:p>
            <a:r>
              <a:rPr lang="en-US" baseline="0" dirty="0" smtClean="0"/>
              <a:t>First, it is important to underscore that when models are pipelined, you cannot individually configure these models in a localized fashion. In other words, in order to configure </a:t>
            </a:r>
          </a:p>
          <a:p>
            <a:r>
              <a:rPr lang="en-US" baseline="0" dirty="0" smtClean="0"/>
              <a:t>some model in a pipeline, it can only be done by considering the effect of that on the whole pipeline. The reason for this is that it contributes latency and may miss the end-to-end latency SLO.</a:t>
            </a:r>
          </a:p>
          <a:p>
            <a:endParaRPr lang="en-US" baseline="0" dirty="0" smtClean="0"/>
          </a:p>
          <a:p>
            <a:r>
              <a:rPr lang="en-US" baseline="0" dirty="0" smtClean="0"/>
              <a:t>This configuration may also shift the throughput bottleneck in the pipeline all of a sudden increasing the effective batch size downstream, which, in turn, may increase downstream latency, which in turn may miss latency SLOs.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F4DB17D3-99E1-4420-81D7-8B4A93584CA0}" type="slidenum">
              <a:rPr lang="en-US" altLang="en-US" smtClean="0"/>
              <a:pPr/>
              <a:t>79</a:t>
            </a:fld>
            <a:endParaRPr lang="en-US" altLang="en-US"/>
          </a:p>
        </p:txBody>
      </p:sp>
    </p:spTree>
    <p:extLst>
      <p:ext uri="{BB962C8B-B14F-4D97-AF65-F5344CB8AC3E}">
        <p14:creationId xmlns:p14="http://schemas.microsoft.com/office/powerpoint/2010/main" val="110488704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brings us to the goals/contributions of the system.</a:t>
            </a:r>
            <a:r>
              <a:rPr lang="en-US" baseline="0" dirty="0" smtClean="0"/>
              <a:t> </a:t>
            </a:r>
          </a:p>
          <a:p>
            <a:r>
              <a:rPr lang="en-US" baseline="0" dirty="0" smtClean="0"/>
              <a:t>The primary goal of </a:t>
            </a:r>
            <a:r>
              <a:rPr lang="en-US" baseline="0" dirty="0" err="1" smtClean="0"/>
              <a:t>InferLine</a:t>
            </a:r>
            <a:r>
              <a:rPr lang="en-US" baseline="0" dirty="0" smtClean="0"/>
              <a:t> is to provision well-balanced </a:t>
            </a:r>
            <a:r>
              <a:rPr lang="en-US" baseline="0" dirty="0" err="1" smtClean="0"/>
              <a:t>infererence</a:t>
            </a:r>
            <a:r>
              <a:rPr lang="en-US" baseline="0" dirty="0" smtClean="0"/>
              <a:t> pipelines. It must be done in a cost-efficient manner and with enough flexibility to optimize for relevant constraints, such as desired throughput, cost budget, if any, and the end-to-end latency service level objective.</a:t>
            </a:r>
            <a:endParaRPr lang="en-US" dirty="0" smtClean="0"/>
          </a:p>
        </p:txBody>
      </p:sp>
      <p:sp>
        <p:nvSpPr>
          <p:cNvPr id="4" name="Slide Number Placeholder 3"/>
          <p:cNvSpPr>
            <a:spLocks noGrp="1"/>
          </p:cNvSpPr>
          <p:nvPr>
            <p:ph type="sldNum" sz="quarter" idx="10"/>
          </p:nvPr>
        </p:nvSpPr>
        <p:spPr/>
        <p:txBody>
          <a:bodyPr/>
          <a:lstStyle/>
          <a:p>
            <a:fld id="{F4DB17D3-99E1-4420-81D7-8B4A93584CA0}" type="slidenum">
              <a:rPr lang="en-US" altLang="en-US" smtClean="0"/>
              <a:pPr/>
              <a:t>80</a:t>
            </a:fld>
            <a:endParaRPr lang="en-US" altLang="en-US"/>
          </a:p>
        </p:txBody>
      </p:sp>
    </p:spTree>
    <p:extLst>
      <p:ext uri="{BB962C8B-B14F-4D97-AF65-F5344CB8AC3E}">
        <p14:creationId xmlns:p14="http://schemas.microsoft.com/office/powerpoint/2010/main" val="111924235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that end, we</a:t>
            </a:r>
            <a:r>
              <a:rPr lang="en-US" baseline="0" dirty="0" smtClean="0"/>
              <a:t>’ve designed </a:t>
            </a:r>
            <a:r>
              <a:rPr lang="en-US" baseline="0" dirty="0" err="1" smtClean="0"/>
              <a:t>Inferline</a:t>
            </a:r>
            <a:r>
              <a:rPr lang="en-US" baseline="0" dirty="0" smtClean="0"/>
              <a:t> – a framework for pipelined model inference composition.</a:t>
            </a:r>
          </a:p>
          <a:p>
            <a:r>
              <a:rPr lang="en-US" baseline="0" dirty="0" smtClean="0"/>
              <a:t>Here’s a high level overview of some of its main components. </a:t>
            </a:r>
            <a:endParaRPr lang="en-US" dirty="0"/>
          </a:p>
        </p:txBody>
      </p:sp>
      <p:sp>
        <p:nvSpPr>
          <p:cNvPr id="4" name="Slide Number Placeholder 3"/>
          <p:cNvSpPr>
            <a:spLocks noGrp="1"/>
          </p:cNvSpPr>
          <p:nvPr>
            <p:ph type="sldNum" sz="quarter" idx="10"/>
          </p:nvPr>
        </p:nvSpPr>
        <p:spPr/>
        <p:txBody>
          <a:bodyPr/>
          <a:lstStyle/>
          <a:p>
            <a:fld id="{F4DB17D3-99E1-4420-81D7-8B4A93584CA0}" type="slidenum">
              <a:rPr lang="en-US" altLang="en-US" smtClean="0"/>
              <a:pPr/>
              <a:t>81</a:t>
            </a:fld>
            <a:endParaRPr lang="en-US" altLang="en-US"/>
          </a:p>
        </p:txBody>
      </p:sp>
    </p:spTree>
    <p:extLst>
      <p:ext uri="{BB962C8B-B14F-4D97-AF65-F5344CB8AC3E}">
        <p14:creationId xmlns:p14="http://schemas.microsoft.com/office/powerpoint/2010/main" val="24730318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Zooming</a:t>
            </a:r>
            <a:r>
              <a:rPr lang="en-US" baseline="0" dirty="0" smtClean="0"/>
              <a:t> in on the Profiler, it is responsible for two things: </a:t>
            </a:r>
          </a:p>
          <a:p>
            <a:r>
              <a:rPr lang="en-US" baseline="0" dirty="0" smtClean="0"/>
              <a:t>First, empirically extracting the DAG structure of the pipeline, given the sample queries on input. </a:t>
            </a:r>
          </a:p>
          <a:p>
            <a:r>
              <a:rPr lang="en-US" baseline="0" dirty="0" smtClean="0"/>
              <a:t>Second, profiling individual models to evaluate their throughput and latency performance over a small set of available resource bundles.</a:t>
            </a:r>
          </a:p>
          <a:p>
            <a:r>
              <a:rPr lang="en-US" baseline="0" dirty="0" smtClean="0"/>
              <a:t>Combining the output of these two profiling steps, the Profiler then fuses the results into algebraic expressions that serve as the interface to the Optimizer.</a:t>
            </a:r>
            <a:endParaRPr lang="en-US" dirty="0"/>
          </a:p>
        </p:txBody>
      </p:sp>
      <p:sp>
        <p:nvSpPr>
          <p:cNvPr id="4" name="Slide Number Placeholder 3"/>
          <p:cNvSpPr>
            <a:spLocks noGrp="1"/>
          </p:cNvSpPr>
          <p:nvPr>
            <p:ph type="sldNum" sz="quarter" idx="10"/>
          </p:nvPr>
        </p:nvSpPr>
        <p:spPr/>
        <p:txBody>
          <a:bodyPr/>
          <a:lstStyle/>
          <a:p>
            <a:fld id="{F4DB17D3-99E1-4420-81D7-8B4A93584CA0}" type="slidenum">
              <a:rPr lang="en-US" altLang="en-US" smtClean="0"/>
              <a:pPr/>
              <a:t>82</a:t>
            </a:fld>
            <a:endParaRPr lang="en-US" altLang="en-US"/>
          </a:p>
        </p:txBody>
      </p:sp>
    </p:spTree>
    <p:extLst>
      <p:ext uri="{BB962C8B-B14F-4D97-AF65-F5344CB8AC3E}">
        <p14:creationId xmlns:p14="http://schemas.microsoft.com/office/powerpoint/2010/main" val="103468210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Optimizer</a:t>
            </a:r>
            <a:r>
              <a:rPr lang="en-US" baseline="0" dirty="0" smtClean="0"/>
              <a:t> takes these expressions on input and compiles them to quadratic programming problems, which it subsequently solves to produce per-model configurations.</a:t>
            </a:r>
          </a:p>
          <a:p>
            <a:r>
              <a:rPr lang="en-US" baseline="0" dirty="0" smtClean="0"/>
              <a:t>Specifically, for each model the optimizer outputs : the batch size for that model, number of replicas, and the resource bundle to use.</a:t>
            </a:r>
          </a:p>
          <a:p>
            <a:r>
              <a:rPr lang="en-US" baseline="0" dirty="0" smtClean="0"/>
              <a:t>Examples of resource bundles, include &lt;1GPU, 1CPU&gt; , &lt;0 GPU, 1CPU&gt; . It is essentially a vector of resources allocated to a given model in the pipeline.</a:t>
            </a:r>
          </a:p>
          <a:p>
            <a:endParaRPr lang="en-US" baseline="0" dirty="0" smtClean="0"/>
          </a:p>
          <a:p>
            <a:r>
              <a:rPr lang="en-US" baseline="0" dirty="0" smtClean="0"/>
              <a:t>In the rest of the talk we are going to focus on the Optimizer, the design of its interface, and its expressive power to encode relevant inference pipelines we see in practice.</a:t>
            </a:r>
          </a:p>
          <a:p>
            <a:endParaRPr lang="en-US" dirty="0"/>
          </a:p>
        </p:txBody>
      </p:sp>
      <p:sp>
        <p:nvSpPr>
          <p:cNvPr id="4" name="Slide Number Placeholder 3"/>
          <p:cNvSpPr>
            <a:spLocks noGrp="1"/>
          </p:cNvSpPr>
          <p:nvPr>
            <p:ph type="sldNum" sz="quarter" idx="10"/>
          </p:nvPr>
        </p:nvSpPr>
        <p:spPr/>
        <p:txBody>
          <a:bodyPr/>
          <a:lstStyle/>
          <a:p>
            <a:fld id="{F4DB17D3-99E1-4420-81D7-8B4A93584CA0}" type="slidenum">
              <a:rPr lang="en-US" altLang="en-US" smtClean="0"/>
              <a:pPr/>
              <a:t>83</a:t>
            </a:fld>
            <a:endParaRPr lang="en-US" altLang="en-US"/>
          </a:p>
        </p:txBody>
      </p:sp>
    </p:spTree>
    <p:extLst>
      <p:ext uri="{BB962C8B-B14F-4D97-AF65-F5344CB8AC3E}">
        <p14:creationId xmlns:p14="http://schemas.microsoft.com/office/powerpoint/2010/main" val="55821628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86DF27-AD16-B741-919E-EA3A35DE951A}" type="slidenum">
              <a:rPr lang="en-US" smtClean="0"/>
              <a:t>84</a:t>
            </a:fld>
            <a:endParaRPr lang="en-US"/>
          </a:p>
        </p:txBody>
      </p:sp>
    </p:spTree>
    <p:extLst>
      <p:ext uri="{BB962C8B-B14F-4D97-AF65-F5344CB8AC3E}">
        <p14:creationId xmlns:p14="http://schemas.microsoft.com/office/powerpoint/2010/main" val="15004588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86DF27-AD16-B741-919E-EA3A35DE951A}" type="slidenum">
              <a:rPr lang="en-US" smtClean="0"/>
              <a:t>8</a:t>
            </a:fld>
            <a:endParaRPr lang="en-US"/>
          </a:p>
        </p:txBody>
      </p:sp>
    </p:spTree>
    <p:extLst>
      <p:ext uri="{BB962C8B-B14F-4D97-AF65-F5344CB8AC3E}">
        <p14:creationId xmlns:p14="http://schemas.microsoft.com/office/powerpoint/2010/main" val="3043109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FLOPs,</a:t>
            </a:r>
            <a:r>
              <a:rPr lang="en-US" baseline="0" dirty="0" smtClean="0"/>
              <a:t> </a:t>
            </a:r>
            <a:r>
              <a:rPr lang="en-US" dirty="0" smtClean="0"/>
              <a:t>numbers for models, </a:t>
            </a:r>
            <a:endParaRPr lang="en-US" dirty="0"/>
          </a:p>
        </p:txBody>
      </p:sp>
      <p:sp>
        <p:nvSpPr>
          <p:cNvPr id="4" name="Slide Number Placeholder 3"/>
          <p:cNvSpPr>
            <a:spLocks noGrp="1"/>
          </p:cNvSpPr>
          <p:nvPr>
            <p:ph type="sldNum" sz="quarter" idx="10"/>
          </p:nvPr>
        </p:nvSpPr>
        <p:spPr/>
        <p:txBody>
          <a:bodyPr/>
          <a:lstStyle/>
          <a:p>
            <a:fld id="{1986DF27-AD16-B741-919E-EA3A35DE951A}" type="slidenum">
              <a:rPr lang="en-US" smtClean="0"/>
              <a:t>9</a:t>
            </a:fld>
            <a:endParaRPr lang="en-US"/>
          </a:p>
        </p:txBody>
      </p:sp>
    </p:spTree>
    <p:extLst>
      <p:ext uri="{BB962C8B-B14F-4D97-AF65-F5344CB8AC3E}">
        <p14:creationId xmlns:p14="http://schemas.microsoft.com/office/powerpoint/2010/main" val="3075683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9C52F14F-57D4-7343-B424-CFE9E13CCCAA}" type="datetime1">
              <a:rPr lang="en-US" smtClean="0">
                <a:solidFill>
                  <a:prstClr val="black">
                    <a:tint val="75000"/>
                  </a:prstClr>
                </a:solidFill>
              </a:rPr>
              <a:t>2/1/18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C2A921A-EC74-6F4D-8465-D463C43FF0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15660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5BE324-385E-9E4F-88D6-3EDC250F4B66}" type="datetime1">
              <a:rPr lang="en-US" smtClean="0">
                <a:solidFill>
                  <a:prstClr val="black">
                    <a:tint val="75000"/>
                  </a:prstClr>
                </a:solidFill>
              </a:rPr>
              <a:t>2/1/18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C2A921A-EC74-6F4D-8465-D463C43FF0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08143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623AEF-84CA-A24C-9FEA-6E9A3DCD5F96}" type="datetime1">
              <a:rPr lang="en-US" smtClean="0">
                <a:solidFill>
                  <a:prstClr val="black">
                    <a:tint val="75000"/>
                  </a:prstClr>
                </a:solidFill>
              </a:rPr>
              <a:t>2/1/18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C2A921A-EC74-6F4D-8465-D463C43FF0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48285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415601" y="224063"/>
            <a:ext cx="11360799" cy="763599"/>
          </a:xfrm>
          <a:prstGeom prst="rect">
            <a:avLst/>
          </a:prstGeom>
        </p:spPr>
        <p:txBody>
          <a:bodyPr lIns="91425" tIns="91425" rIns="91425" bIns="91425" anchor="t" anchorCtr="0"/>
          <a:lstStyle>
            <a:lvl1pPr lvl="0">
              <a:spcBef>
                <a:spcPts val="0"/>
              </a:spcBef>
              <a:defRPr sz="4800"/>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415601" y="1536633"/>
            <a:ext cx="11360799" cy="4555200"/>
          </a:xfrm>
          <a:prstGeom prst="rect">
            <a:avLst/>
          </a:prstGeom>
        </p:spPr>
        <p:txBody>
          <a:bodyPr lIns="91425" tIns="91425" rIns="91425" bIns="91425" anchor="t" anchorCtr="0"/>
          <a:lstStyle>
            <a:lvl1pPr lvl="0">
              <a:spcBef>
                <a:spcPts val="0"/>
              </a:spcBef>
              <a:spcAft>
                <a:spcPts val="0"/>
              </a:spcAft>
              <a:defRPr sz="3733"/>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49801" y="6271501"/>
            <a:ext cx="731599" cy="524800"/>
          </a:xfrm>
          <a:prstGeom prst="rect">
            <a:avLst/>
          </a:prstGeom>
        </p:spPr>
        <p:txBody>
          <a:bodyPr lIns="91425" tIns="91425" rIns="91425" bIns="91425" anchor="ctr" anchorCtr="0">
            <a:noAutofit/>
          </a:bodyPr>
          <a:lstStyle>
            <a:lvl1pPr>
              <a:defRPr>
                <a:latin typeface="Source Sans Pro Light"/>
                <a:cs typeface="Source Sans Pro Light"/>
              </a:defRPr>
            </a:lvl1pPr>
          </a:lstStyle>
          <a:p>
            <a:fld id="{00000000-1234-1234-1234-123412341234}" type="slidenum">
              <a:rPr lang="en" smtClean="0"/>
              <a:pPr/>
              <a:t>‹#›</a:t>
            </a:fld>
            <a:endParaRPr lang="en"/>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34558" y="6254501"/>
            <a:ext cx="441841" cy="558800"/>
          </a:xfrm>
          <a:prstGeom prst="rect">
            <a:avLst/>
          </a:prstGeom>
        </p:spPr>
      </p:pic>
      <p:sp>
        <p:nvSpPr>
          <p:cNvPr id="13" name="©2017 RISELab"/>
          <p:cNvSpPr txBox="1"/>
          <p:nvPr userDrawn="1"/>
        </p:nvSpPr>
        <p:spPr>
          <a:xfrm>
            <a:off x="6101076" y="6426147"/>
            <a:ext cx="1030730" cy="215508"/>
          </a:xfrm>
          <a:prstGeom prst="rect">
            <a:avLst/>
          </a:prstGeom>
          <a:ln w="12700">
            <a:miter lim="400000"/>
          </a:ln>
          <a:extLst>
            <a:ext uri="{C572A759-6A51-4108-AA02-DFA0A04FC94B}">
              <ma14:wrappingTextBoxFlag xmlns:ma14="http://schemas.microsoft.com/office/mac/drawingml/2011/main" val="1"/>
            </a:ext>
          </a:extLst>
        </p:spPr>
        <p:txBody>
          <a:bodyPr wrap="none" lIns="25400" tIns="25400" rIns="25400" bIns="25400" anchor="ctr">
            <a:spAutoFit/>
          </a:bodyPr>
          <a:lstStyle>
            <a:lvl1pPr algn="l" defTabSz="825500">
              <a:lnSpc>
                <a:spcPct val="100000"/>
              </a:lnSpc>
              <a:spcBef>
                <a:spcPts val="0"/>
              </a:spcBef>
              <a:defRPr sz="1400">
                <a:solidFill>
                  <a:srgbClr val="FFFFFF"/>
                </a:solidFill>
                <a:latin typeface="Helvetica Light"/>
                <a:ea typeface="Helvetica Light"/>
                <a:cs typeface="Helvetica Light"/>
                <a:sym typeface="Helvetica Light"/>
              </a:defRPr>
            </a:lvl1pPr>
          </a:lstStyle>
          <a:p>
            <a:pPr algn="ctr" fontAlgn="auto" hangingPunct="0">
              <a:spcAft>
                <a:spcPts val="0"/>
              </a:spcAft>
            </a:pPr>
            <a:r>
              <a:rPr sz="1067" kern="0" dirty="0">
                <a:solidFill>
                  <a:srgbClr val="53585F"/>
                </a:solidFill>
                <a:latin typeface="Helvetica Light" charset="0"/>
                <a:ea typeface="Helvetica Light" charset="0"/>
                <a:cs typeface="Helvetica Light" charset="0"/>
              </a:rPr>
              <a:t>©2017 RISELab</a:t>
            </a:r>
          </a:p>
        </p:txBody>
      </p:sp>
    </p:spTree>
    <p:extLst>
      <p:ext uri="{BB962C8B-B14F-4D97-AF65-F5344CB8AC3E}">
        <p14:creationId xmlns:p14="http://schemas.microsoft.com/office/powerpoint/2010/main" val="74099632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marL="457200" indent="-442913">
              <a:buClr>
                <a:schemeClr val="tx1"/>
              </a:buClr>
              <a:buSzPct val="100000"/>
              <a:buFont typeface="Wingdings" charset="2"/>
              <a:buChar char="Ø"/>
              <a:tabLst/>
              <a:defRPr/>
            </a:lvl1pPr>
            <a:lvl2pPr marL="914400" indent="-457200">
              <a:tabLst/>
              <a:defRPr/>
            </a:lvl2pPr>
            <a:lvl3pPr marL="1373188" indent="-311150">
              <a:tabLst/>
              <a:defRPr/>
            </a:lvl3pPr>
            <a:lvl4pPr marL="1830388" indent="-236538">
              <a:tabLst/>
              <a:defRPr/>
            </a:lvl4pPr>
            <a:lvl5pPr marL="2287588" indent="-234950">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2F7D3E30-6C44-9D45-B4C2-75448BDE3A2E}" type="datetime1">
              <a:rPr lang="en-US" smtClean="0">
                <a:solidFill>
                  <a:prstClr val="black">
                    <a:tint val="75000"/>
                  </a:prstClr>
                </a:solidFill>
              </a:rPr>
              <a:t>2/1/18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C2A921A-EC74-6F4D-8465-D463C43FF0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568340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CD3D4A-D583-4546-8790-E303C6AAE8BA}" type="datetime1">
              <a:rPr lang="en-US" smtClean="0">
                <a:solidFill>
                  <a:prstClr val="black">
                    <a:tint val="75000"/>
                  </a:prstClr>
                </a:solidFill>
              </a:rPr>
              <a:t>2/1/18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C2A921A-EC74-6F4D-8465-D463C43FF0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06247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1DDA49F-B094-A641-8C2C-6FE7AA267D2D}" type="datetime1">
              <a:rPr lang="en-US" smtClean="0">
                <a:solidFill>
                  <a:prstClr val="black">
                    <a:tint val="75000"/>
                  </a:prstClr>
                </a:solidFill>
              </a:rPr>
              <a:t>2/1/18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C2A921A-EC74-6F4D-8465-D463C43FF0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421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EB72537-A430-8546-A7A2-325F19701ED7}" type="datetime1">
              <a:rPr lang="en-US" smtClean="0">
                <a:solidFill>
                  <a:prstClr val="black">
                    <a:tint val="75000"/>
                  </a:prstClr>
                </a:solidFill>
              </a:rPr>
              <a:t>2/1/18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C2A921A-EC74-6F4D-8465-D463C43FF0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82077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882A7BD-7DC6-B641-8156-E63B22947CCE}" type="datetime1">
              <a:rPr lang="en-US" smtClean="0">
                <a:solidFill>
                  <a:prstClr val="black">
                    <a:tint val="75000"/>
                  </a:prstClr>
                </a:solidFill>
              </a:rPr>
              <a:t>2/1/18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C2A921A-EC74-6F4D-8465-D463C43FF0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67043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E5C61C-40BC-D142-8911-7BBDE4184993}" type="datetime1">
              <a:rPr lang="en-US" smtClean="0">
                <a:solidFill>
                  <a:prstClr val="black">
                    <a:tint val="75000"/>
                  </a:prstClr>
                </a:solidFill>
              </a:rPr>
              <a:t>2/1/18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C2A921A-EC74-6F4D-8465-D463C43FF0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22079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33113E-7D28-8A4B-A6AD-992E9D90E53B}" type="datetime1">
              <a:rPr lang="en-US" smtClean="0">
                <a:solidFill>
                  <a:prstClr val="black">
                    <a:tint val="75000"/>
                  </a:prstClr>
                </a:solidFill>
              </a:rPr>
              <a:t>2/1/18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C2A921A-EC74-6F4D-8465-D463C43FF0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51983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FEC41C9-BFFB-7545-9AD0-353968ED13CC}" type="datetime1">
              <a:rPr lang="en-US" smtClean="0">
                <a:solidFill>
                  <a:prstClr val="black">
                    <a:tint val="75000"/>
                  </a:prstClr>
                </a:solidFill>
              </a:rPr>
              <a:t>2/1/18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C2A921A-EC74-6F4D-8465-D463C43FF0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43342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latin typeface="Helvetica Neue" charset="0"/>
                <a:ea typeface="Helvetica Neue" charset="0"/>
                <a:cs typeface="Helvetica Neue" charset="0"/>
              </a:defRPr>
            </a:lvl1pPr>
          </a:lstStyle>
          <a:p>
            <a:pPr defTabSz="914377"/>
            <a:fld id="{B4FACF87-6D51-3348-97CE-D5B6CAC3533D}" type="datetime1">
              <a:rPr lang="en-US" smtClean="0">
                <a:solidFill>
                  <a:prstClr val="black">
                    <a:tint val="75000"/>
                  </a:prstClr>
                </a:solidFill>
              </a:rPr>
              <a:t>2/1/18</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latin typeface="Helvetica Neue" charset="0"/>
                <a:ea typeface="Helvetica Neue" charset="0"/>
                <a:cs typeface="Helvetica Neue" charset="0"/>
              </a:defRPr>
            </a:lvl1pPr>
          </a:lstStyle>
          <a:p>
            <a:pPr defTabSz="91437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latin typeface="Helvetica Neue" charset="0"/>
                <a:ea typeface="Helvetica Neue" charset="0"/>
                <a:cs typeface="Helvetica Neue" charset="0"/>
              </a:defRPr>
            </a:lvl1pPr>
          </a:lstStyle>
          <a:p>
            <a:pPr defTabSz="914377"/>
            <a:fld id="{DC2A921A-EC74-6F4D-8465-D463C43FF014}"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6649672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l" defTabSz="914377" rtl="0" eaLnBrk="1" latinLnBrk="0" hangingPunct="1">
        <a:lnSpc>
          <a:spcPct val="90000"/>
        </a:lnSpc>
        <a:spcBef>
          <a:spcPct val="0"/>
        </a:spcBef>
        <a:buNone/>
        <a:defRPr sz="4400" kern="1200">
          <a:solidFill>
            <a:schemeClr val="tx1"/>
          </a:solidFill>
          <a:latin typeface="Helvetica Neue" charset="0"/>
          <a:ea typeface="Helvetica Neue" charset="0"/>
          <a:cs typeface="Helvetica Neue" charset="0"/>
        </a:defRPr>
      </a:lvl1pPr>
    </p:titleStyle>
    <p:bodyStyle>
      <a:lvl1pPr marL="0" indent="0" algn="l" defTabSz="914377" rtl="0" eaLnBrk="1" latinLnBrk="0" hangingPunct="1">
        <a:lnSpc>
          <a:spcPct val="90000"/>
        </a:lnSpc>
        <a:spcBef>
          <a:spcPts val="1000"/>
        </a:spcBef>
        <a:buFont typeface="Wingdings" charset="2"/>
        <a:buNone/>
        <a:defRPr sz="2800" b="0" i="0" kern="1200">
          <a:solidFill>
            <a:schemeClr val="tx1"/>
          </a:solidFill>
          <a:latin typeface="Helvetica Neue Light" charset="0"/>
          <a:ea typeface="Helvetica Neue Light" charset="0"/>
          <a:cs typeface="Helvetica Neue Light" charset="0"/>
        </a:defRPr>
      </a:lvl1pPr>
      <a:lvl2pPr marL="685783" indent="-228594" algn="l" defTabSz="914377" rtl="0" eaLnBrk="1" latinLnBrk="0" hangingPunct="1">
        <a:lnSpc>
          <a:spcPct val="90000"/>
        </a:lnSpc>
        <a:spcBef>
          <a:spcPts val="500"/>
        </a:spcBef>
        <a:buFont typeface="Wingdings" charset="2"/>
        <a:buChar char="Ø"/>
        <a:defRPr sz="2400" b="0" i="0" kern="1200">
          <a:solidFill>
            <a:schemeClr val="tx1"/>
          </a:solidFill>
          <a:latin typeface="Helvetica Neue Light" charset="0"/>
          <a:ea typeface="Helvetica Neue Light" charset="0"/>
          <a:cs typeface="Helvetica Neue Light" charset="0"/>
        </a:defRPr>
      </a:lvl2pPr>
      <a:lvl3pPr marL="1142971" indent="-228594" algn="l" defTabSz="914377" rtl="0" eaLnBrk="1" latinLnBrk="0" hangingPunct="1">
        <a:lnSpc>
          <a:spcPct val="90000"/>
        </a:lnSpc>
        <a:spcBef>
          <a:spcPts val="500"/>
        </a:spcBef>
        <a:buFont typeface="Wingdings" charset="2"/>
        <a:buChar char="Ø"/>
        <a:defRPr sz="2000" b="0" i="0" kern="1200">
          <a:solidFill>
            <a:schemeClr val="tx1"/>
          </a:solidFill>
          <a:latin typeface="Helvetica Neue Light" charset="0"/>
          <a:ea typeface="Helvetica Neue Light" charset="0"/>
          <a:cs typeface="Helvetica Neue Light" charset="0"/>
        </a:defRPr>
      </a:lvl3pPr>
      <a:lvl4pPr marL="1600160" indent="-228594" algn="l" defTabSz="914377" rtl="0" eaLnBrk="1" latinLnBrk="0" hangingPunct="1">
        <a:lnSpc>
          <a:spcPct val="90000"/>
        </a:lnSpc>
        <a:spcBef>
          <a:spcPts val="500"/>
        </a:spcBef>
        <a:buFont typeface="Wingdings" charset="2"/>
        <a:buChar char="Ø"/>
        <a:defRPr sz="1800" b="0" i="0" kern="1200">
          <a:solidFill>
            <a:schemeClr val="tx1"/>
          </a:solidFill>
          <a:latin typeface="Helvetica Neue Light" charset="0"/>
          <a:ea typeface="Helvetica Neue Light" charset="0"/>
          <a:cs typeface="Helvetica Neue Light" charset="0"/>
        </a:defRPr>
      </a:lvl4pPr>
      <a:lvl5pPr marL="2057349" indent="-228594" algn="l" defTabSz="914377" rtl="0" eaLnBrk="1" latinLnBrk="0" hangingPunct="1">
        <a:lnSpc>
          <a:spcPct val="90000"/>
        </a:lnSpc>
        <a:spcBef>
          <a:spcPts val="500"/>
        </a:spcBef>
        <a:buFont typeface="Wingdings" charset="2"/>
        <a:buChar char="Ø"/>
        <a:defRPr sz="1800" b="0" i="0" kern="1200">
          <a:solidFill>
            <a:schemeClr val="tx1"/>
          </a:solidFill>
          <a:latin typeface="Helvetica Neue Light" charset="0"/>
          <a:ea typeface="Helvetica Neue Light" charset="0"/>
          <a:cs typeface="Helvetica Neue Light" charset="0"/>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microsoft.com/office/2007/relationships/hdphoto" Target="../media/hdphoto1.wdp"/><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33.tiff"/><Relationship Id="rId4" Type="http://schemas.openxmlformats.org/officeDocument/2006/relationships/image" Target="../media/image34.png"/><Relationship Id="rId5" Type="http://schemas.openxmlformats.org/officeDocument/2006/relationships/image" Target="../media/image35.tiff"/><Relationship Id="rId6" Type="http://schemas.openxmlformats.org/officeDocument/2006/relationships/image" Target="../media/image36.tiff"/><Relationship Id="rId7" Type="http://schemas.openxmlformats.org/officeDocument/2006/relationships/image" Target="../media/image37.tiff"/><Relationship Id="rId8" Type="http://schemas.openxmlformats.org/officeDocument/2006/relationships/image" Target="../media/image38.tiff"/><Relationship Id="rId9" Type="http://schemas.openxmlformats.org/officeDocument/2006/relationships/image" Target="../media/image39.tiff"/><Relationship Id="rId10" Type="http://schemas.openxmlformats.org/officeDocument/2006/relationships/image" Target="../media/image40.tiff"/><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1" Type="http://schemas.openxmlformats.org/officeDocument/2006/relationships/image" Target="../media/image23.tiff"/><Relationship Id="rId12" Type="http://schemas.openxmlformats.org/officeDocument/2006/relationships/image" Target="../media/image24.jpeg"/><Relationship Id="rId13" Type="http://schemas.openxmlformats.org/officeDocument/2006/relationships/image" Target="../media/image25.tiff"/><Relationship Id="rId14" Type="http://schemas.openxmlformats.org/officeDocument/2006/relationships/image" Target="../media/image26.png"/><Relationship Id="rId15" Type="http://schemas.openxmlformats.org/officeDocument/2006/relationships/image" Target="../media/image27.png"/><Relationship Id="rId16" Type="http://schemas.openxmlformats.org/officeDocument/2006/relationships/image" Target="../media/image28.png"/><Relationship Id="rId17" Type="http://schemas.openxmlformats.org/officeDocument/2006/relationships/image" Target="../media/image29.tiff"/><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5.tiff"/><Relationship Id="rId4" Type="http://schemas.openxmlformats.org/officeDocument/2006/relationships/image" Target="../media/image16.tiff"/><Relationship Id="rId5" Type="http://schemas.openxmlformats.org/officeDocument/2006/relationships/image" Target="../media/image17.tiff"/><Relationship Id="rId6" Type="http://schemas.openxmlformats.org/officeDocument/2006/relationships/image" Target="../media/image18.png"/><Relationship Id="rId7" Type="http://schemas.openxmlformats.org/officeDocument/2006/relationships/image" Target="../media/image19.png"/><Relationship Id="rId8" Type="http://schemas.openxmlformats.org/officeDocument/2006/relationships/image" Target="../media/image20.png"/><Relationship Id="rId9" Type="http://schemas.openxmlformats.org/officeDocument/2006/relationships/image" Target="../media/image21.png"/><Relationship Id="rId10" Type="http://schemas.openxmlformats.org/officeDocument/2006/relationships/image" Target="../media/image22.tiff"/></Relationships>
</file>

<file path=ppt/slides/_rels/slide13.xml.rels><?xml version="1.0" encoding="UTF-8" standalone="yes"?>
<Relationships xmlns="http://schemas.openxmlformats.org/package/2006/relationships"><Relationship Id="rId11" Type="http://schemas.openxmlformats.org/officeDocument/2006/relationships/image" Target="../media/image35.tiff"/><Relationship Id="rId12" Type="http://schemas.openxmlformats.org/officeDocument/2006/relationships/image" Target="../media/image47.png"/><Relationship Id="rId13" Type="http://schemas.openxmlformats.org/officeDocument/2006/relationships/image" Target="../media/image48.png"/><Relationship Id="rId14" Type="http://schemas.openxmlformats.org/officeDocument/2006/relationships/image" Target="../media/image49.png"/><Relationship Id="rId15" Type="http://schemas.openxmlformats.org/officeDocument/2006/relationships/image" Target="../media/image50.tiff"/><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41.tiff"/><Relationship Id="rId4" Type="http://schemas.openxmlformats.org/officeDocument/2006/relationships/image" Target="../media/image42.png"/><Relationship Id="rId5" Type="http://schemas.openxmlformats.org/officeDocument/2006/relationships/image" Target="../media/image43.png"/><Relationship Id="rId6" Type="http://schemas.openxmlformats.org/officeDocument/2006/relationships/image" Target="../media/image44.png"/><Relationship Id="rId7" Type="http://schemas.openxmlformats.org/officeDocument/2006/relationships/image" Target="../media/image34.png"/><Relationship Id="rId8" Type="http://schemas.openxmlformats.org/officeDocument/2006/relationships/image" Target="../media/image22.tiff"/><Relationship Id="rId9" Type="http://schemas.openxmlformats.org/officeDocument/2006/relationships/image" Target="../media/image45.tiff"/><Relationship Id="rId10" Type="http://schemas.openxmlformats.org/officeDocument/2006/relationships/image" Target="../media/image46.tiff"/></Relationships>
</file>

<file path=ppt/slides/_rels/slide14.xml.rels><?xml version="1.0" encoding="UTF-8" standalone="yes"?>
<Relationships xmlns="http://schemas.openxmlformats.org/package/2006/relationships"><Relationship Id="rId11" Type="http://schemas.openxmlformats.org/officeDocument/2006/relationships/image" Target="../media/image35.tiff"/><Relationship Id="rId12" Type="http://schemas.openxmlformats.org/officeDocument/2006/relationships/image" Target="../media/image47.png"/><Relationship Id="rId13" Type="http://schemas.openxmlformats.org/officeDocument/2006/relationships/image" Target="../media/image48.png"/><Relationship Id="rId14" Type="http://schemas.openxmlformats.org/officeDocument/2006/relationships/image" Target="../media/image49.png"/><Relationship Id="rId15" Type="http://schemas.openxmlformats.org/officeDocument/2006/relationships/image" Target="../media/image50.tiff"/><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41.tiff"/><Relationship Id="rId4" Type="http://schemas.openxmlformats.org/officeDocument/2006/relationships/image" Target="../media/image42.png"/><Relationship Id="rId5" Type="http://schemas.openxmlformats.org/officeDocument/2006/relationships/image" Target="../media/image43.png"/><Relationship Id="rId6" Type="http://schemas.openxmlformats.org/officeDocument/2006/relationships/image" Target="../media/image44.png"/><Relationship Id="rId7" Type="http://schemas.openxmlformats.org/officeDocument/2006/relationships/image" Target="../media/image34.png"/><Relationship Id="rId8" Type="http://schemas.openxmlformats.org/officeDocument/2006/relationships/image" Target="../media/image22.tiff"/><Relationship Id="rId9" Type="http://schemas.openxmlformats.org/officeDocument/2006/relationships/image" Target="../media/image45.tiff"/><Relationship Id="rId10" Type="http://schemas.openxmlformats.org/officeDocument/2006/relationships/image" Target="../media/image46.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4.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4.tif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image" Target="../media/image4.tiff"/><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png"/><Relationship Id="rId8" Type="http://schemas.openxmlformats.org/officeDocument/2006/relationships/image" Target="../media/image9.png"/><Relationship Id="rId9" Type="http://schemas.openxmlformats.org/officeDocument/2006/relationships/image" Target="../media/image10.png"/><Relationship Id="rId10" Type="http://schemas.openxmlformats.org/officeDocument/2006/relationships/image" Target="../media/image11.pn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1" Type="http://schemas.openxmlformats.org/officeDocument/2006/relationships/image" Target="../media/image23.tiff"/><Relationship Id="rId12" Type="http://schemas.openxmlformats.org/officeDocument/2006/relationships/image" Target="../media/image24.jpeg"/><Relationship Id="rId13" Type="http://schemas.openxmlformats.org/officeDocument/2006/relationships/image" Target="../media/image25.tiff"/><Relationship Id="rId14" Type="http://schemas.openxmlformats.org/officeDocument/2006/relationships/image" Target="../media/image26.png"/><Relationship Id="rId15" Type="http://schemas.openxmlformats.org/officeDocument/2006/relationships/image" Target="../media/image27.png"/><Relationship Id="rId16" Type="http://schemas.openxmlformats.org/officeDocument/2006/relationships/image" Target="../media/image28.png"/><Relationship Id="rId17" Type="http://schemas.openxmlformats.org/officeDocument/2006/relationships/image" Target="../media/image29.tiff"/><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5.tiff"/><Relationship Id="rId4" Type="http://schemas.openxmlformats.org/officeDocument/2006/relationships/image" Target="../media/image16.tiff"/><Relationship Id="rId5" Type="http://schemas.openxmlformats.org/officeDocument/2006/relationships/image" Target="../media/image17.tiff"/><Relationship Id="rId6" Type="http://schemas.openxmlformats.org/officeDocument/2006/relationships/image" Target="../media/image18.png"/><Relationship Id="rId7" Type="http://schemas.openxmlformats.org/officeDocument/2006/relationships/image" Target="../media/image19.png"/><Relationship Id="rId8" Type="http://schemas.openxmlformats.org/officeDocument/2006/relationships/image" Target="../media/image20.png"/><Relationship Id="rId9" Type="http://schemas.openxmlformats.org/officeDocument/2006/relationships/image" Target="../media/image21.png"/><Relationship Id="rId10" Type="http://schemas.openxmlformats.org/officeDocument/2006/relationships/image" Target="../media/image22.tif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11" Type="http://schemas.openxmlformats.org/officeDocument/2006/relationships/image" Target="../media/image46.tiff"/><Relationship Id="rId12" Type="http://schemas.openxmlformats.org/officeDocument/2006/relationships/image" Target="../media/image47.png"/><Relationship Id="rId13" Type="http://schemas.openxmlformats.org/officeDocument/2006/relationships/image" Target="../media/image48.png"/><Relationship Id="rId14" Type="http://schemas.openxmlformats.org/officeDocument/2006/relationships/image" Target="../media/image49.png"/><Relationship Id="rId15" Type="http://schemas.openxmlformats.org/officeDocument/2006/relationships/image" Target="../media/image50.tiff"/><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5.tiff"/><Relationship Id="rId4" Type="http://schemas.openxmlformats.org/officeDocument/2006/relationships/image" Target="../media/image22.tiff"/><Relationship Id="rId5" Type="http://schemas.openxmlformats.org/officeDocument/2006/relationships/image" Target="../media/image51.tiff"/><Relationship Id="rId6" Type="http://schemas.openxmlformats.org/officeDocument/2006/relationships/image" Target="../media/image52.png"/><Relationship Id="rId7" Type="http://schemas.openxmlformats.org/officeDocument/2006/relationships/image" Target="../media/image53.png"/><Relationship Id="rId8" Type="http://schemas.openxmlformats.org/officeDocument/2006/relationships/image" Target="../media/image54.png"/><Relationship Id="rId9" Type="http://schemas.openxmlformats.org/officeDocument/2006/relationships/image" Target="../media/image34.png"/><Relationship Id="rId10" Type="http://schemas.openxmlformats.org/officeDocument/2006/relationships/image" Target="../media/image45.tiff"/></Relationships>
</file>

<file path=ppt/slides/_rels/slide24.xml.rels><?xml version="1.0" encoding="UTF-8" standalone="yes"?>
<Relationships xmlns="http://schemas.openxmlformats.org/package/2006/relationships"><Relationship Id="rId3" Type="http://schemas.openxmlformats.org/officeDocument/2006/relationships/image" Target="../media/image55.tiff"/><Relationship Id="rId4" Type="http://schemas.openxmlformats.org/officeDocument/2006/relationships/image" Target="../media/image56.png"/><Relationship Id="rId5" Type="http://schemas.openxmlformats.org/officeDocument/2006/relationships/image" Target="../media/image57.png"/><Relationship Id="rId6" Type="http://schemas.openxmlformats.org/officeDocument/2006/relationships/image" Target="../media/image58.png"/><Relationship Id="rId7" Type="http://schemas.openxmlformats.org/officeDocument/2006/relationships/image" Target="../media/image59.png"/><Relationship Id="rId8" Type="http://schemas.openxmlformats.org/officeDocument/2006/relationships/image" Target="../media/image22.tiff"/><Relationship Id="rId9" Type="http://schemas.openxmlformats.org/officeDocument/2006/relationships/image" Target="../media/image35.tiff"/><Relationship Id="rId10" Type="http://schemas.openxmlformats.org/officeDocument/2006/relationships/image" Target="../media/image50.tiff"/><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3" Type="http://schemas.openxmlformats.org/officeDocument/2006/relationships/image" Target="../media/image55.tiff"/><Relationship Id="rId4" Type="http://schemas.openxmlformats.org/officeDocument/2006/relationships/image" Target="../media/image56.png"/><Relationship Id="rId5" Type="http://schemas.openxmlformats.org/officeDocument/2006/relationships/image" Target="../media/image57.png"/><Relationship Id="rId6" Type="http://schemas.openxmlformats.org/officeDocument/2006/relationships/image" Target="../media/image58.png"/><Relationship Id="rId7" Type="http://schemas.openxmlformats.org/officeDocument/2006/relationships/image" Target="../media/image59.png"/><Relationship Id="rId8" Type="http://schemas.openxmlformats.org/officeDocument/2006/relationships/image" Target="../media/image22.tiff"/><Relationship Id="rId9" Type="http://schemas.openxmlformats.org/officeDocument/2006/relationships/image" Target="../media/image35.tiff"/><Relationship Id="rId10" Type="http://schemas.openxmlformats.org/officeDocument/2006/relationships/image" Target="../media/image50.tiff"/><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3" Type="http://schemas.openxmlformats.org/officeDocument/2006/relationships/image" Target="../media/image55.tiff"/><Relationship Id="rId4" Type="http://schemas.openxmlformats.org/officeDocument/2006/relationships/image" Target="../media/image56.png"/><Relationship Id="rId5" Type="http://schemas.openxmlformats.org/officeDocument/2006/relationships/image" Target="../media/image57.png"/><Relationship Id="rId6" Type="http://schemas.openxmlformats.org/officeDocument/2006/relationships/image" Target="../media/image58.png"/><Relationship Id="rId7" Type="http://schemas.openxmlformats.org/officeDocument/2006/relationships/image" Target="../media/image59.png"/><Relationship Id="rId8" Type="http://schemas.openxmlformats.org/officeDocument/2006/relationships/image" Target="../media/image22.tiff"/><Relationship Id="rId9" Type="http://schemas.openxmlformats.org/officeDocument/2006/relationships/image" Target="../media/image35.tiff"/><Relationship Id="rId10" Type="http://schemas.openxmlformats.org/officeDocument/2006/relationships/image" Target="../media/image50.tiff"/><Relationship Id="rId11" Type="http://schemas.openxmlformats.org/officeDocument/2006/relationships/image" Target="../media/image60.tiff"/><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3" Type="http://schemas.openxmlformats.org/officeDocument/2006/relationships/image" Target="../media/image50.tiff"/><Relationship Id="rId4" Type="http://schemas.openxmlformats.org/officeDocument/2006/relationships/image" Target="../media/image55.tiff"/><Relationship Id="rId5" Type="http://schemas.openxmlformats.org/officeDocument/2006/relationships/image" Target="../media/image56.png"/><Relationship Id="rId6" Type="http://schemas.openxmlformats.org/officeDocument/2006/relationships/image" Target="../media/image57.png"/><Relationship Id="rId7" Type="http://schemas.openxmlformats.org/officeDocument/2006/relationships/image" Target="../media/image58.png"/><Relationship Id="rId8" Type="http://schemas.openxmlformats.org/officeDocument/2006/relationships/image" Target="../media/image59.png"/><Relationship Id="rId9" Type="http://schemas.openxmlformats.org/officeDocument/2006/relationships/image" Target="../media/image22.tiff"/><Relationship Id="rId10" Type="http://schemas.openxmlformats.org/officeDocument/2006/relationships/image" Target="../media/image35.tiff"/><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3" Type="http://schemas.openxmlformats.org/officeDocument/2006/relationships/image" Target="../media/image35.tiff"/><Relationship Id="rId4" Type="http://schemas.openxmlformats.org/officeDocument/2006/relationships/image" Target="../media/image22.tiff"/><Relationship Id="rId5" Type="http://schemas.openxmlformats.org/officeDocument/2006/relationships/image" Target="../media/image50.tiff"/><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tif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1.xml.rels><?xml version="1.0" encoding="UTF-8" standalone="yes"?>
<Relationships xmlns="http://schemas.openxmlformats.org/package/2006/relationships"><Relationship Id="rId3" Type="http://schemas.openxmlformats.org/officeDocument/2006/relationships/image" Target="../media/image45.tiff"/><Relationship Id="rId4" Type="http://schemas.openxmlformats.org/officeDocument/2006/relationships/image" Target="../media/image46.tiff"/><Relationship Id="rId5" Type="http://schemas.openxmlformats.org/officeDocument/2006/relationships/image" Target="../media/image47.png"/><Relationship Id="rId6" Type="http://schemas.openxmlformats.org/officeDocument/2006/relationships/image" Target="../media/image48.png"/><Relationship Id="rId7" Type="http://schemas.openxmlformats.org/officeDocument/2006/relationships/image" Target="../media/image49.png"/><Relationship Id="rId8" Type="http://schemas.openxmlformats.org/officeDocument/2006/relationships/image" Target="../media/image61.tiff"/><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2.xml.rels><?xml version="1.0" encoding="UTF-8" standalone="yes"?>
<Relationships xmlns="http://schemas.openxmlformats.org/package/2006/relationships"><Relationship Id="rId3" Type="http://schemas.openxmlformats.org/officeDocument/2006/relationships/image" Target="../media/image35.tiff"/><Relationship Id="rId4" Type="http://schemas.openxmlformats.org/officeDocument/2006/relationships/image" Target="../media/image22.tiff"/><Relationship Id="rId5" Type="http://schemas.openxmlformats.org/officeDocument/2006/relationships/image" Target="../media/image45.tiff"/><Relationship Id="rId6" Type="http://schemas.openxmlformats.org/officeDocument/2006/relationships/image" Target="../media/image46.tiff"/><Relationship Id="rId7" Type="http://schemas.openxmlformats.org/officeDocument/2006/relationships/image" Target="../media/image47.png"/><Relationship Id="rId8" Type="http://schemas.openxmlformats.org/officeDocument/2006/relationships/image" Target="../media/image48.png"/><Relationship Id="rId9" Type="http://schemas.openxmlformats.org/officeDocument/2006/relationships/image" Target="../media/image49.png"/><Relationship Id="rId10" Type="http://schemas.openxmlformats.org/officeDocument/2006/relationships/image" Target="../media/image50.tiff"/><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3.xml.rels><?xml version="1.0" encoding="UTF-8" standalone="yes"?>
<Relationships xmlns="http://schemas.openxmlformats.org/package/2006/relationships"><Relationship Id="rId3" Type="http://schemas.openxmlformats.org/officeDocument/2006/relationships/image" Target="../media/image22.tiff"/><Relationship Id="rId4" Type="http://schemas.openxmlformats.org/officeDocument/2006/relationships/image" Target="../media/image50.tiff"/><Relationship Id="rId1" Type="http://schemas.openxmlformats.org/officeDocument/2006/relationships/slideLayout" Target="../slideLayouts/slideLayout2.xml"/><Relationship Id="rId2" Type="http://schemas.openxmlformats.org/officeDocument/2006/relationships/image" Target="../media/image35.tiff"/></Relationships>
</file>

<file path=ppt/slides/_rels/slide34.xml.rels><?xml version="1.0" encoding="UTF-8" standalone="yes"?>
<Relationships xmlns="http://schemas.openxmlformats.org/package/2006/relationships"><Relationship Id="rId3" Type="http://schemas.openxmlformats.org/officeDocument/2006/relationships/image" Target="../media/image22.tiff"/><Relationship Id="rId4" Type="http://schemas.openxmlformats.org/officeDocument/2006/relationships/image" Target="../media/image50.tiff"/><Relationship Id="rId1" Type="http://schemas.openxmlformats.org/officeDocument/2006/relationships/slideLayout" Target="../slideLayouts/slideLayout2.xml"/><Relationship Id="rId2" Type="http://schemas.openxmlformats.org/officeDocument/2006/relationships/image" Target="../media/image35.tiff"/></Relationships>
</file>

<file path=ppt/slides/_rels/slide35.xml.rels><?xml version="1.0" encoding="UTF-8" standalone="yes"?>
<Relationships xmlns="http://schemas.openxmlformats.org/package/2006/relationships"><Relationship Id="rId3" Type="http://schemas.openxmlformats.org/officeDocument/2006/relationships/image" Target="../media/image62.tiff"/><Relationship Id="rId4" Type="http://schemas.openxmlformats.org/officeDocument/2006/relationships/image" Target="../media/image63.tiff"/><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6.xml.rels><?xml version="1.0" encoding="UTF-8" standalone="yes"?>
<Relationships xmlns="http://schemas.openxmlformats.org/package/2006/relationships"><Relationship Id="rId3" Type="http://schemas.openxmlformats.org/officeDocument/2006/relationships/image" Target="../media/image62.tiff"/><Relationship Id="rId4" Type="http://schemas.openxmlformats.org/officeDocument/2006/relationships/image" Target="../media/image63.tiff"/><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64.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65.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66.emf"/></Relationships>
</file>

<file path=ppt/slides/_rels/slide4.xml.rels><?xml version="1.0" encoding="UTF-8" standalone="yes"?>
<Relationships xmlns="http://schemas.openxmlformats.org/package/2006/relationships"><Relationship Id="rId3" Type="http://schemas.openxmlformats.org/officeDocument/2006/relationships/image" Target="../media/image12.tiff"/><Relationship Id="rId4" Type="http://schemas.openxmlformats.org/officeDocument/2006/relationships/image" Target="../media/image13.tiff"/><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67.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68.e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69.e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70.emf"/></Relationships>
</file>

<file path=ppt/slides/_rels/slide44.xml.rels><?xml version="1.0" encoding="UTF-8" standalone="yes"?>
<Relationships xmlns="http://schemas.openxmlformats.org/package/2006/relationships"><Relationship Id="rId3" Type="http://schemas.openxmlformats.org/officeDocument/2006/relationships/image" Target="../media/image35.tiff"/><Relationship Id="rId4" Type="http://schemas.openxmlformats.org/officeDocument/2006/relationships/image" Target="../media/image22.tiff"/><Relationship Id="rId5" Type="http://schemas.openxmlformats.org/officeDocument/2006/relationships/image" Target="../media/image51.tiff"/><Relationship Id="rId6" Type="http://schemas.openxmlformats.org/officeDocument/2006/relationships/image" Target="../media/image52.png"/><Relationship Id="rId7" Type="http://schemas.openxmlformats.org/officeDocument/2006/relationships/image" Target="../media/image53.png"/><Relationship Id="rId8" Type="http://schemas.openxmlformats.org/officeDocument/2006/relationships/image" Target="../media/image54.png"/><Relationship Id="rId9" Type="http://schemas.openxmlformats.org/officeDocument/2006/relationships/image" Target="../media/image34.png"/><Relationship Id="rId10" Type="http://schemas.openxmlformats.org/officeDocument/2006/relationships/image" Target="../media/image50.tiff"/><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5.xml.rels><?xml version="1.0" encoding="UTF-8" standalone="yes"?>
<Relationships xmlns="http://schemas.openxmlformats.org/package/2006/relationships"><Relationship Id="rId3" Type="http://schemas.openxmlformats.org/officeDocument/2006/relationships/image" Target="../media/image35.tiff"/><Relationship Id="rId4" Type="http://schemas.openxmlformats.org/officeDocument/2006/relationships/image" Target="../media/image22.tiff"/><Relationship Id="rId5" Type="http://schemas.openxmlformats.org/officeDocument/2006/relationships/image" Target="../media/image51.tiff"/><Relationship Id="rId6" Type="http://schemas.openxmlformats.org/officeDocument/2006/relationships/image" Target="../media/image52.png"/><Relationship Id="rId7" Type="http://schemas.openxmlformats.org/officeDocument/2006/relationships/image" Target="../media/image53.png"/><Relationship Id="rId8" Type="http://schemas.openxmlformats.org/officeDocument/2006/relationships/image" Target="../media/image54.png"/><Relationship Id="rId9" Type="http://schemas.openxmlformats.org/officeDocument/2006/relationships/image" Target="../media/image34.png"/><Relationship Id="rId10" Type="http://schemas.openxmlformats.org/officeDocument/2006/relationships/image" Target="../media/image50.tiff"/><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6.xml.rels><?xml version="1.0" encoding="UTF-8" standalone="yes"?>
<Relationships xmlns="http://schemas.openxmlformats.org/package/2006/relationships"><Relationship Id="rId3" Type="http://schemas.openxmlformats.org/officeDocument/2006/relationships/image" Target="../media/image35.tiff"/><Relationship Id="rId4" Type="http://schemas.openxmlformats.org/officeDocument/2006/relationships/image" Target="../media/image22.tiff"/><Relationship Id="rId5" Type="http://schemas.openxmlformats.org/officeDocument/2006/relationships/image" Target="../media/image51.tiff"/><Relationship Id="rId6" Type="http://schemas.openxmlformats.org/officeDocument/2006/relationships/image" Target="../media/image52.png"/><Relationship Id="rId7" Type="http://schemas.openxmlformats.org/officeDocument/2006/relationships/image" Target="../media/image53.png"/><Relationship Id="rId8" Type="http://schemas.openxmlformats.org/officeDocument/2006/relationships/image" Target="../media/image54.png"/><Relationship Id="rId9" Type="http://schemas.openxmlformats.org/officeDocument/2006/relationships/image" Target="../media/image34.png"/><Relationship Id="rId10" Type="http://schemas.openxmlformats.org/officeDocument/2006/relationships/image" Target="../media/image50.tiff"/><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7.xml.rels><?xml version="1.0" encoding="UTF-8" standalone="yes"?>
<Relationships xmlns="http://schemas.openxmlformats.org/package/2006/relationships"><Relationship Id="rId3" Type="http://schemas.openxmlformats.org/officeDocument/2006/relationships/image" Target="../media/image71.emf"/><Relationship Id="rId4" Type="http://schemas.openxmlformats.org/officeDocument/2006/relationships/image" Target="../media/image72.emf"/><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8.xml.rels><?xml version="1.0" encoding="UTF-8" standalone="yes"?>
<Relationships xmlns="http://schemas.openxmlformats.org/package/2006/relationships"><Relationship Id="rId3" Type="http://schemas.openxmlformats.org/officeDocument/2006/relationships/image" Target="../media/image55.tiff"/><Relationship Id="rId4" Type="http://schemas.openxmlformats.org/officeDocument/2006/relationships/image" Target="../media/image56.png"/><Relationship Id="rId5" Type="http://schemas.openxmlformats.org/officeDocument/2006/relationships/image" Target="../media/image57.png"/><Relationship Id="rId6" Type="http://schemas.openxmlformats.org/officeDocument/2006/relationships/image" Target="../media/image58.png"/><Relationship Id="rId7" Type="http://schemas.openxmlformats.org/officeDocument/2006/relationships/image" Target="../media/image59.png"/><Relationship Id="rId8" Type="http://schemas.openxmlformats.org/officeDocument/2006/relationships/image" Target="../media/image22.tiff"/><Relationship Id="rId9" Type="http://schemas.openxmlformats.org/officeDocument/2006/relationships/image" Target="../media/image35.tiff"/><Relationship Id="rId10" Type="http://schemas.openxmlformats.org/officeDocument/2006/relationships/image" Target="../media/image50.tiff"/><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9.xml.rels><?xml version="1.0" encoding="UTF-8" standalone="yes"?>
<Relationships xmlns="http://schemas.openxmlformats.org/package/2006/relationships"><Relationship Id="rId3" Type="http://schemas.openxmlformats.org/officeDocument/2006/relationships/image" Target="../media/image73.tiff"/><Relationship Id="rId4" Type="http://schemas.openxmlformats.org/officeDocument/2006/relationships/image" Target="../media/image42.png"/><Relationship Id="rId5" Type="http://schemas.openxmlformats.org/officeDocument/2006/relationships/image" Target="../media/image74.png"/><Relationship Id="rId6" Type="http://schemas.openxmlformats.org/officeDocument/2006/relationships/image" Target="../media/image75.png"/><Relationship Id="rId7" Type="http://schemas.openxmlformats.org/officeDocument/2006/relationships/image" Target="../media/image34.png"/><Relationship Id="rId8" Type="http://schemas.openxmlformats.org/officeDocument/2006/relationships/image" Target="../media/image22.tiff"/><Relationship Id="rId9" Type="http://schemas.openxmlformats.org/officeDocument/2006/relationships/image" Target="../media/image76.tiff"/><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4.tiff"/></Relationships>
</file>

<file path=ppt/slides/_rels/slide50.xml.rels><?xml version="1.0" encoding="UTF-8" standalone="yes"?>
<Relationships xmlns="http://schemas.openxmlformats.org/package/2006/relationships"><Relationship Id="rId3" Type="http://schemas.openxmlformats.org/officeDocument/2006/relationships/image" Target="../media/image22.tiff"/><Relationship Id="rId4" Type="http://schemas.openxmlformats.org/officeDocument/2006/relationships/image" Target="../media/image76.tiff"/><Relationship Id="rId5" Type="http://schemas.openxmlformats.org/officeDocument/2006/relationships/image" Target="../media/image13.tiff"/><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51.xml.rels><?xml version="1.0" encoding="UTF-8" standalone="yes"?>
<Relationships xmlns="http://schemas.openxmlformats.org/package/2006/relationships"><Relationship Id="rId3" Type="http://schemas.openxmlformats.org/officeDocument/2006/relationships/image" Target="../media/image76.tiff"/><Relationship Id="rId4" Type="http://schemas.openxmlformats.org/officeDocument/2006/relationships/image" Target="../media/image22.tiff"/><Relationship Id="rId5" Type="http://schemas.openxmlformats.org/officeDocument/2006/relationships/image" Target="../media/image77.tiff"/><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78.em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emf"/></Relationships>
</file>

<file path=ppt/slides/_rels/slide54.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74.png"/><Relationship Id="rId5" Type="http://schemas.openxmlformats.org/officeDocument/2006/relationships/image" Target="../media/image75.png"/><Relationship Id="rId6"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image" Target="../media/image73.tif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79.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4.tif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9.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0.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8.xml"/><Relationship Id="rId3" Type="http://schemas.openxmlformats.org/officeDocument/2006/relationships/image" Target="../media/image80.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9.xml"/><Relationship Id="rId3" Type="http://schemas.openxmlformats.org/officeDocument/2006/relationships/image" Target="../media/image81.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0.xml"/><Relationship Id="rId3" Type="http://schemas.openxmlformats.org/officeDocument/2006/relationships/image" Target="../media/image82.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2.xml"/></Relationships>
</file>

<file path=ppt/slides/_rels/slide8.xml.rels><?xml version="1.0" encoding="UTF-8" standalone="yes"?>
<Relationships xmlns="http://schemas.openxmlformats.org/package/2006/relationships"><Relationship Id="rId11" Type="http://schemas.openxmlformats.org/officeDocument/2006/relationships/image" Target="../media/image23.tiff"/><Relationship Id="rId12" Type="http://schemas.openxmlformats.org/officeDocument/2006/relationships/image" Target="../media/image24.jpeg"/><Relationship Id="rId13" Type="http://schemas.openxmlformats.org/officeDocument/2006/relationships/image" Target="../media/image25.tiff"/><Relationship Id="rId14" Type="http://schemas.openxmlformats.org/officeDocument/2006/relationships/image" Target="../media/image26.png"/><Relationship Id="rId15" Type="http://schemas.openxmlformats.org/officeDocument/2006/relationships/image" Target="../media/image27.png"/><Relationship Id="rId16" Type="http://schemas.openxmlformats.org/officeDocument/2006/relationships/image" Target="../media/image28.png"/><Relationship Id="rId17" Type="http://schemas.openxmlformats.org/officeDocument/2006/relationships/image" Target="../media/image29.tiff"/><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5.tiff"/><Relationship Id="rId4" Type="http://schemas.openxmlformats.org/officeDocument/2006/relationships/image" Target="../media/image16.tiff"/><Relationship Id="rId5" Type="http://schemas.openxmlformats.org/officeDocument/2006/relationships/image" Target="../media/image17.tiff"/><Relationship Id="rId6" Type="http://schemas.openxmlformats.org/officeDocument/2006/relationships/image" Target="../media/image18.png"/><Relationship Id="rId7" Type="http://schemas.openxmlformats.org/officeDocument/2006/relationships/image" Target="../media/image19.png"/><Relationship Id="rId8" Type="http://schemas.openxmlformats.org/officeDocument/2006/relationships/image" Target="../media/image20.png"/><Relationship Id="rId9" Type="http://schemas.openxmlformats.org/officeDocument/2006/relationships/image" Target="../media/image21.png"/><Relationship Id="rId10" Type="http://schemas.openxmlformats.org/officeDocument/2006/relationships/image" Target="../media/image22.tiff"/></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4.xml"/><Relationship Id="rId3" Type="http://schemas.openxmlformats.org/officeDocument/2006/relationships/image" Target="../media/image83.emf"/></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5.xml"/><Relationship Id="rId3" Type="http://schemas.openxmlformats.org/officeDocument/2006/relationships/image" Target="../media/image83.emf"/></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6.xml"/><Relationship Id="rId3" Type="http://schemas.openxmlformats.org/officeDocument/2006/relationships/image" Target="../media/image83.emf"/></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4.emf"/></Relationships>
</file>

<file path=ppt/slides/_rels/slide9.xml.rels><?xml version="1.0" encoding="UTF-8" standalone="yes"?>
<Relationships xmlns="http://schemas.openxmlformats.org/package/2006/relationships"><Relationship Id="rId3" Type="http://schemas.openxmlformats.org/officeDocument/2006/relationships/image" Target="../media/image15.tiff"/><Relationship Id="rId4" Type="http://schemas.openxmlformats.org/officeDocument/2006/relationships/image" Target="../media/image30.tiff"/><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254613" y="4026907"/>
            <a:ext cx="5630779" cy="2694569"/>
          </a:xfrm>
        </p:spPr>
        <p:txBody>
          <a:bodyPr>
            <a:normAutofit/>
          </a:bodyPr>
          <a:lstStyle/>
          <a:p>
            <a:r>
              <a:rPr lang="en-US" b="1" dirty="0" smtClean="0"/>
              <a:t>Daniel </a:t>
            </a:r>
            <a:r>
              <a:rPr lang="en-US" b="1" dirty="0" err="1" smtClean="0"/>
              <a:t>Crankshaw</a:t>
            </a:r>
            <a:endParaRPr lang="en-US" b="1" dirty="0" smtClean="0"/>
          </a:p>
          <a:p>
            <a:r>
              <a:rPr lang="en-US" i="1" dirty="0" smtClean="0"/>
              <a:t>Stanford </a:t>
            </a:r>
            <a:r>
              <a:rPr lang="en-US" i="1" dirty="0" err="1" smtClean="0"/>
              <a:t>NetSeminar</a:t>
            </a:r>
            <a:endParaRPr lang="en-US" i="1" dirty="0" smtClean="0"/>
          </a:p>
          <a:p>
            <a:r>
              <a:rPr lang="en-US" i="1" dirty="0" smtClean="0"/>
              <a:t>February 1, 2018</a:t>
            </a:r>
            <a:endParaRPr lang="en-US" i="1" dirty="0" smtClean="0"/>
          </a:p>
        </p:txBody>
      </p:sp>
      <p:sp>
        <p:nvSpPr>
          <p:cNvPr id="4" name="Title 3"/>
          <p:cNvSpPr>
            <a:spLocks noGrp="1"/>
          </p:cNvSpPr>
          <p:nvPr>
            <p:ph type="ctrTitle"/>
          </p:nvPr>
        </p:nvSpPr>
        <p:spPr>
          <a:xfrm>
            <a:off x="254613" y="206972"/>
            <a:ext cx="11756573" cy="3310152"/>
          </a:xfrm>
        </p:spPr>
        <p:txBody>
          <a:bodyPr>
            <a:normAutofit/>
          </a:bodyPr>
          <a:lstStyle/>
          <a:p>
            <a:pPr algn="l"/>
            <a:r>
              <a:rPr lang="en-US" dirty="0"/>
              <a:t>A </a:t>
            </a:r>
            <a:r>
              <a:rPr lang="en-US" dirty="0" smtClean="0"/>
              <a:t>Low-Latency Online Prediction Serving System</a:t>
            </a:r>
            <a:endParaRPr lang="en-US" dirty="0"/>
          </a:p>
        </p:txBody>
      </p:sp>
      <p:sp>
        <p:nvSpPr>
          <p:cNvPr id="7" name="TextBox 6"/>
          <p:cNvSpPr txBox="1"/>
          <p:nvPr/>
        </p:nvSpPr>
        <p:spPr>
          <a:xfrm>
            <a:off x="254613" y="0"/>
            <a:ext cx="4935967" cy="1862048"/>
          </a:xfrm>
          <a:prstGeom prst="rect">
            <a:avLst/>
          </a:prstGeom>
          <a:noFill/>
        </p:spPr>
        <p:txBody>
          <a:bodyPr wrap="none" rtlCol="0">
            <a:spAutoFit/>
          </a:bodyPr>
          <a:lstStyle/>
          <a:p>
            <a:r>
              <a:rPr lang="en-US" sz="11500" dirty="0" smtClean="0">
                <a:latin typeface="Helvetica Neue" charset="0"/>
                <a:ea typeface="Helvetica Neue" charset="0"/>
                <a:cs typeface="Helvetica Neue" charset="0"/>
              </a:rPr>
              <a:t>Clipper</a:t>
            </a:r>
            <a:endParaRPr lang="en-US" sz="11500" dirty="0">
              <a:latin typeface="Helvetica Neue" charset="0"/>
              <a:ea typeface="Helvetica Neue" charset="0"/>
              <a:cs typeface="Helvetica Neue" charset="0"/>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75641" y="0"/>
            <a:ext cx="3425952" cy="1002047"/>
          </a:xfrm>
          <a:prstGeom prst="rect">
            <a:avLst/>
          </a:prstGeom>
        </p:spPr>
      </p:pic>
      <p:pic>
        <p:nvPicPr>
          <p:cNvPr id="9" name="Picture 8"/>
          <p:cNvPicPr>
            <a:picLocks noChangeAspect="1"/>
          </p:cNvPicPr>
          <p:nvPr/>
        </p:nvPicPr>
        <p:blipFill rotWithShape="1">
          <a:blip r:embed="rId4">
            <a:extLst>
              <a:ext uri="{BEBA8EAE-BF5A-486C-A8C5-ECC9F3942E4B}">
                <a14:imgProps xmlns:a14="http://schemas.microsoft.com/office/drawing/2010/main">
                  <a14:imgLayer r:embed="rId5">
                    <a14:imgEffect>
                      <a14:backgroundRemoval t="9942" b="90318" l="6893" r="94674">
                        <a14:foregroundMark x1="76449" y1="53281" x2="72376" y2="48603"/>
                        <a14:foregroundMark x1="65222" y1="41975" x2="70287" y2="47368"/>
                        <a14:foregroundMark x1="44595" y1="24172" x2="55979" y2="29760"/>
                        <a14:foregroundMark x1="27781" y1="22417" x2="37023" y2="27290"/>
                        <a14:foregroundMark x1="13473" y1="34113" x2="22037" y2="39896"/>
                        <a14:foregroundMark x1="8146" y1="83171" x2="23290" y2="87329"/>
                        <a14:foregroundMark x1="70966" y1="87199" x2="78799" y2="87524"/>
                        <a14:foregroundMark x1="63969" y1="41066" x2="62768" y2="39766"/>
                        <a14:foregroundMark x1="84125" y1="56140" x2="86319" y2="57245"/>
                        <a14:foregroundMark x1="77755" y1="61533" x2="78799" y2="62053"/>
                        <a14:foregroundMark x1="79530" y1="58999" x2="81097" y2="59454"/>
                        <a14:foregroundMark x1="76554" y1="66147" x2="88460" y2="57960"/>
                        <a14:foregroundMark x1="18068" y1="32943" x2="20366" y2="35153"/>
                        <a14:foregroundMark x1="35091" y1="21897" x2="37023" y2="25016"/>
                        <a14:foregroundMark x1="22768" y1="66732" x2="24543" y2="68616"/>
                        <a14:foregroundMark x1="35039" y1="86615" x2="39112" y2="88759"/>
                        <a14:foregroundMark x1="76397" y1="85380" x2="75822" y2="82976"/>
                        <a14:foregroundMark x1="34151" y1="89344" x2="41149" y2="90383"/>
                        <a14:foregroundMark x1="82611" y1="83691" x2="87833" y2="85185"/>
                        <a14:foregroundMark x1="94674" y1="88499" x2="86893" y2="88564"/>
                        <a14:foregroundMark x1="65431" y1="65692" x2="66736" y2="69656"/>
                        <a14:foregroundMark x1="10548" y1="54321" x2="9869" y2="55945"/>
                        <a14:backgroundMark x1="25953" y1="40026" x2="26214" y2="38856"/>
                        <a14:backgroundMark x1="65796" y1="46654" x2="63551" y2="44964"/>
                        <a14:backgroundMark x1="25379" y1="69526" x2="25379" y2="71670"/>
                        <a14:backgroundMark x1="27520" y1="72840" x2="27363" y2="75504"/>
                        <a14:backgroundMark x1="15822" y1="49188" x2="16867" y2="49318"/>
                        <a14:backgroundMark x1="15822" y1="39311" x2="14883" y2="40091"/>
                        <a14:backgroundMark x1="31645" y1="29630" x2="30287" y2="30409"/>
                        <a14:backgroundMark x1="48512" y1="31579" x2="45744" y2="32619"/>
                        <a14:backgroundMark x1="48146" y1="42170" x2="46319" y2="43210"/>
                        <a14:backgroundMark x1="53055" y1="41001" x2="55405" y2="40546"/>
                        <a14:backgroundMark x1="85065" y1="58285" x2="82768" y2="58609"/>
                        <a14:backgroundMark x1="80940" y1="61663" x2="78799" y2="60754"/>
                        <a14:backgroundMark x1="81880" y1="57960" x2="81305" y2="58025"/>
                        <a14:backgroundMark x1="77389" y1="63743" x2="75196" y2="63418"/>
                        <a14:backgroundMark x1="59321" y1="71345" x2="58381" y2="72969"/>
                        <a14:backgroundMark x1="32585" y1="39506" x2="30339" y2="40546"/>
                        <a14:backgroundMark x1="24282" y1="64652" x2="23185" y2="64717"/>
                        <a14:backgroundMark x1="43551" y1="74074" x2="43499" y2="76478"/>
                        <a14:backgroundMark x1="32115" y1="76998" x2="31018" y2="78233"/>
                        <a14:backgroundMark x1="70809" y1="65692" x2="68355" y2="67836"/>
                        <a14:backgroundMark x1="64491" y1="70565" x2="64073" y2="71670"/>
                        <a14:backgroundMark x1="62298" y1="71475" x2="63029" y2="71800"/>
                      </a14:backgroundRemoval>
                    </a14:imgEffect>
                  </a14:imgLayer>
                </a14:imgProps>
              </a:ext>
            </a:extLst>
          </a:blip>
          <a:srcRect l="5035" t="17303" r="9164" b="9160"/>
          <a:stretch/>
        </p:blipFill>
        <p:spPr>
          <a:xfrm>
            <a:off x="5906946" y="2551142"/>
            <a:ext cx="6285053" cy="4328932"/>
          </a:xfrm>
          <a:prstGeom prst="rect">
            <a:avLst/>
          </a:prstGeom>
        </p:spPr>
      </p:pic>
    </p:spTree>
    <p:extLst>
      <p:ext uri="{BB962C8B-B14F-4D97-AF65-F5344CB8AC3E}">
        <p14:creationId xmlns:p14="http://schemas.microsoft.com/office/powerpoint/2010/main" val="16299161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786613" y="354702"/>
            <a:ext cx="5439126" cy="938719"/>
          </a:xfrm>
          <a:prstGeom prst="rect">
            <a:avLst/>
          </a:prstGeom>
          <a:noFill/>
        </p:spPr>
        <p:txBody>
          <a:bodyPr wrap="square" rtlCol="0">
            <a:spAutoFit/>
          </a:bodyPr>
          <a:lstStyle/>
          <a:p>
            <a:r>
              <a:rPr lang="en-US" sz="5500" i="1" dirty="0" smtClean="0">
                <a:solidFill>
                  <a:schemeClr val="bg2">
                    <a:lumMod val="10000"/>
                  </a:schemeClr>
                </a:solidFill>
                <a:latin typeface="Helvetica Neue Light" charset="0"/>
                <a:ea typeface="Helvetica Neue Light" charset="0"/>
                <a:cs typeface="Helvetica Neue Light" charset="0"/>
              </a:rPr>
              <a:t>Google Translate</a:t>
            </a:r>
          </a:p>
        </p:txBody>
      </p:sp>
      <p:pic>
        <p:nvPicPr>
          <p:cNvPr id="10" name="Picture 9"/>
          <p:cNvPicPr>
            <a:picLocks noChangeAspect="1"/>
          </p:cNvPicPr>
          <p:nvPr/>
        </p:nvPicPr>
        <p:blipFill rotWithShape="1">
          <a:blip r:embed="rId3" cstate="screen">
            <a:extLst>
              <a:ext uri="{28A0092B-C50C-407E-A947-70E740481C1C}">
                <a14:useLocalDpi xmlns:a14="http://schemas.microsoft.com/office/drawing/2010/main"/>
              </a:ext>
            </a:extLst>
          </a:blip>
          <a:srcRect t="3" b="7012"/>
          <a:stretch/>
        </p:blipFill>
        <p:spPr>
          <a:xfrm>
            <a:off x="6513288" y="157609"/>
            <a:ext cx="5386660" cy="1920240"/>
          </a:xfrm>
          <a:prstGeom prst="rect">
            <a:avLst/>
          </a:prstGeom>
          <a:ln>
            <a:solidFill>
              <a:schemeClr val="tx1"/>
            </a:solidFill>
          </a:ln>
        </p:spPr>
      </p:pic>
      <p:sp>
        <p:nvSpPr>
          <p:cNvPr id="13" name="TextBox 12"/>
          <p:cNvSpPr txBox="1"/>
          <p:nvPr/>
        </p:nvSpPr>
        <p:spPr>
          <a:xfrm>
            <a:off x="2085974" y="2077849"/>
            <a:ext cx="2153155" cy="748988"/>
          </a:xfrm>
          <a:prstGeom prst="rect">
            <a:avLst/>
          </a:prstGeom>
          <a:noFill/>
        </p:spPr>
        <p:txBody>
          <a:bodyPr wrap="none" rtlCol="0">
            <a:spAutoFit/>
          </a:bodyPr>
          <a:lstStyle/>
          <a:p>
            <a:pPr algn="ctr" defTabSz="609585" fontAlgn="base">
              <a:spcBef>
                <a:spcPct val="0"/>
              </a:spcBef>
              <a:spcAft>
                <a:spcPct val="0"/>
              </a:spcAft>
            </a:pPr>
            <a:r>
              <a:rPr lang="en-US" sz="4267" b="1" dirty="0" smtClean="0">
                <a:solidFill>
                  <a:prstClr val="black"/>
                </a:solidFill>
                <a:latin typeface="Helvetica Neue" charset="0"/>
                <a:ea typeface="Helvetica Neue" charset="0"/>
                <a:cs typeface="Helvetica Neue" charset="0"/>
              </a:rPr>
              <a:t>Serving</a:t>
            </a:r>
            <a:endParaRPr lang="en-US" sz="4267" b="1" dirty="0">
              <a:solidFill>
                <a:prstClr val="black"/>
              </a:solidFill>
              <a:latin typeface="Helvetica Neue" charset="0"/>
              <a:ea typeface="Helvetica Neue" charset="0"/>
              <a:cs typeface="Helvetica Neue" charset="0"/>
            </a:endParaRPr>
          </a:p>
        </p:txBody>
      </p:sp>
      <p:pic>
        <p:nvPicPr>
          <p:cNvPr id="16" name="Picture 1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50457" y="2895270"/>
            <a:ext cx="4867534" cy="2015371"/>
          </a:xfrm>
          <a:prstGeom prst="rect">
            <a:avLst/>
          </a:prstGeom>
        </p:spPr>
      </p:pic>
      <p:sp>
        <p:nvSpPr>
          <p:cNvPr id="18" name="TextBox 17"/>
          <p:cNvSpPr txBox="1"/>
          <p:nvPr/>
        </p:nvSpPr>
        <p:spPr>
          <a:xfrm>
            <a:off x="1415819" y="5175143"/>
            <a:ext cx="4201687" cy="1169551"/>
          </a:xfrm>
          <a:prstGeom prst="rect">
            <a:avLst/>
          </a:prstGeom>
          <a:noFill/>
        </p:spPr>
        <p:txBody>
          <a:bodyPr wrap="square" rtlCol="0">
            <a:spAutoFit/>
          </a:bodyPr>
          <a:lstStyle/>
          <a:p>
            <a:pPr algn="ctr"/>
            <a:r>
              <a:rPr lang="en-US" sz="3500" dirty="0" smtClean="0">
                <a:solidFill>
                  <a:srgbClr val="FF0000"/>
                </a:solidFill>
                <a:latin typeface="Helvetica Neue Light" charset="0"/>
                <a:ea typeface="Helvetica Neue Light" charset="0"/>
                <a:cs typeface="Helvetica Neue Light" charset="0"/>
              </a:rPr>
              <a:t>82,000 GPUs running 24/7</a:t>
            </a:r>
          </a:p>
        </p:txBody>
      </p:sp>
      <p:sp>
        <p:nvSpPr>
          <p:cNvPr id="21" name="TextBox 20"/>
          <p:cNvSpPr txBox="1"/>
          <p:nvPr/>
        </p:nvSpPr>
        <p:spPr>
          <a:xfrm>
            <a:off x="682048" y="6377058"/>
            <a:ext cx="5654112" cy="276999"/>
          </a:xfrm>
          <a:prstGeom prst="rect">
            <a:avLst/>
          </a:prstGeom>
          <a:noFill/>
        </p:spPr>
        <p:txBody>
          <a:bodyPr wrap="none" rtlCol="0">
            <a:spAutoFit/>
          </a:bodyPr>
          <a:lstStyle/>
          <a:p>
            <a:r>
              <a:rPr lang="en-US" sz="1200" smtClean="0">
                <a:latin typeface="Helvetica Neue" charset="0"/>
                <a:ea typeface="Helvetica Neue" charset="0"/>
                <a:cs typeface="Helvetica Neue" charset="0"/>
              </a:rPr>
              <a:t>[1] https</a:t>
            </a:r>
            <a:r>
              <a:rPr lang="en-US" sz="1200" dirty="0">
                <a:latin typeface="Helvetica Neue" charset="0"/>
                <a:ea typeface="Helvetica Neue" charset="0"/>
                <a:cs typeface="Helvetica Neue" charset="0"/>
              </a:rPr>
              <a:t>://</a:t>
            </a:r>
            <a:r>
              <a:rPr lang="en-US" sz="1200" dirty="0" err="1">
                <a:latin typeface="Helvetica Neue" charset="0"/>
                <a:ea typeface="Helvetica Neue" charset="0"/>
                <a:cs typeface="Helvetica Neue" charset="0"/>
              </a:rPr>
              <a:t>www.nytimes.com</a:t>
            </a:r>
            <a:r>
              <a:rPr lang="en-US" sz="1200" dirty="0">
                <a:latin typeface="Helvetica Neue" charset="0"/>
                <a:ea typeface="Helvetica Neue" charset="0"/>
                <a:cs typeface="Helvetica Neue" charset="0"/>
              </a:rPr>
              <a:t>/2016/12/14/magazine/the-great-</a:t>
            </a:r>
            <a:r>
              <a:rPr lang="en-US" sz="1200" dirty="0" err="1">
                <a:latin typeface="Helvetica Neue" charset="0"/>
                <a:ea typeface="Helvetica Neue" charset="0"/>
                <a:cs typeface="Helvetica Neue" charset="0"/>
              </a:rPr>
              <a:t>ai</a:t>
            </a:r>
            <a:r>
              <a:rPr lang="en-US" sz="1200" dirty="0">
                <a:latin typeface="Helvetica Neue" charset="0"/>
                <a:ea typeface="Helvetica Neue" charset="0"/>
                <a:cs typeface="Helvetica Neue" charset="0"/>
              </a:rPr>
              <a:t>-</a:t>
            </a:r>
            <a:r>
              <a:rPr lang="en-US" sz="1200" dirty="0" err="1">
                <a:latin typeface="Helvetica Neue" charset="0"/>
                <a:ea typeface="Helvetica Neue" charset="0"/>
                <a:cs typeface="Helvetica Neue" charset="0"/>
              </a:rPr>
              <a:t>awakening.html</a:t>
            </a:r>
            <a:endParaRPr lang="en-US" sz="1200" dirty="0">
              <a:latin typeface="Helvetica Neue" charset="0"/>
              <a:ea typeface="Helvetica Neue" charset="0"/>
              <a:cs typeface="Helvetica Neue" charset="0"/>
            </a:endParaRPr>
          </a:p>
        </p:txBody>
      </p:sp>
      <p:grpSp>
        <p:nvGrpSpPr>
          <p:cNvPr id="3" name="Group 2"/>
          <p:cNvGrpSpPr/>
          <p:nvPr/>
        </p:nvGrpSpPr>
        <p:grpSpPr>
          <a:xfrm>
            <a:off x="830765" y="3651527"/>
            <a:ext cx="5371797" cy="1004276"/>
            <a:chOff x="6573836" y="3855470"/>
            <a:chExt cx="5371797" cy="1004276"/>
          </a:xfrm>
        </p:grpSpPr>
        <p:sp>
          <p:nvSpPr>
            <p:cNvPr id="2" name="Rounded Rectangle 1"/>
            <p:cNvSpPr/>
            <p:nvPr/>
          </p:nvSpPr>
          <p:spPr>
            <a:xfrm>
              <a:off x="6875354" y="3855470"/>
              <a:ext cx="4753642" cy="1004276"/>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6573836" y="4005525"/>
              <a:ext cx="5371797" cy="630942"/>
            </a:xfrm>
            <a:prstGeom prst="rect">
              <a:avLst/>
            </a:prstGeom>
            <a:noFill/>
          </p:spPr>
          <p:txBody>
            <a:bodyPr wrap="square" rtlCol="0">
              <a:spAutoFit/>
            </a:bodyPr>
            <a:lstStyle/>
            <a:p>
              <a:pPr algn="ctr"/>
              <a:r>
                <a:rPr lang="en-US" sz="3500" dirty="0" smtClean="0">
                  <a:solidFill>
                    <a:srgbClr val="FF0000"/>
                  </a:solidFill>
                  <a:latin typeface="Helvetica Neue Light" charset="0"/>
                  <a:ea typeface="Helvetica Neue Light" charset="0"/>
                  <a:cs typeface="Helvetica Neue Light" charset="0"/>
                </a:rPr>
                <a:t>140 billion words a day</a:t>
              </a:r>
              <a:r>
                <a:rPr lang="en-US" sz="2500" baseline="50000" dirty="0" smtClean="0">
                  <a:solidFill>
                    <a:srgbClr val="FF0000"/>
                  </a:solidFill>
                  <a:latin typeface="Helvetica Neue Light" charset="0"/>
                  <a:ea typeface="Helvetica Neue Light" charset="0"/>
                  <a:cs typeface="Helvetica Neue Light" charset="0"/>
                </a:rPr>
                <a:t>1</a:t>
              </a:r>
              <a:r>
                <a:rPr lang="en-US" sz="3500" dirty="0" smtClean="0">
                  <a:solidFill>
                    <a:srgbClr val="FF0000"/>
                  </a:solidFill>
                  <a:latin typeface="Helvetica Neue Light" charset="0"/>
                  <a:ea typeface="Helvetica Neue Light" charset="0"/>
                  <a:cs typeface="Helvetica Neue Light" charset="0"/>
                </a:rPr>
                <a:t> </a:t>
              </a:r>
              <a:endParaRPr lang="en-US" sz="3500" dirty="0">
                <a:solidFill>
                  <a:srgbClr val="FF0000"/>
                </a:solidFill>
                <a:latin typeface="Helvetica Neue Light" charset="0"/>
                <a:ea typeface="Helvetica Neue Light" charset="0"/>
                <a:cs typeface="Helvetica Neue Light" charset="0"/>
              </a:endParaRPr>
            </a:p>
          </p:txBody>
        </p:sp>
      </p:grpSp>
      <p:sp>
        <p:nvSpPr>
          <p:cNvPr id="19" name="Rounded Rectangle 18"/>
          <p:cNvSpPr/>
          <p:nvPr/>
        </p:nvSpPr>
        <p:spPr>
          <a:xfrm>
            <a:off x="6513288" y="3325348"/>
            <a:ext cx="5426349" cy="1849795"/>
          </a:xfrm>
          <a:prstGeom prst="roundRect">
            <a:avLst/>
          </a:prstGeom>
          <a:solidFill>
            <a:srgbClr val="E1671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i="1" dirty="0" smtClean="0">
                <a:solidFill>
                  <a:schemeClr val="bg1"/>
                </a:solidFill>
                <a:latin typeface="Helvetica Neue" charset="0"/>
                <a:ea typeface="Helvetica Neue" charset="0"/>
                <a:cs typeface="Helvetica Neue" charset="0"/>
              </a:rPr>
              <a:t>Invented New Hardware!</a:t>
            </a:r>
          </a:p>
          <a:p>
            <a:pPr algn="ctr"/>
            <a:r>
              <a:rPr lang="en-US" sz="3200" b="1" i="1" dirty="0" smtClean="0">
                <a:solidFill>
                  <a:schemeClr val="bg1"/>
                </a:solidFill>
                <a:latin typeface="Helvetica Neue" charset="0"/>
                <a:ea typeface="Helvetica Neue" charset="0"/>
                <a:cs typeface="Helvetica Neue" charset="0"/>
              </a:rPr>
              <a:t>Tensor Processing Unit (TPU)</a:t>
            </a:r>
            <a:endParaRPr lang="en-US" sz="3200" b="1" i="1" dirty="0">
              <a:solidFill>
                <a:schemeClr val="bg1"/>
              </a:solidFill>
              <a:latin typeface="Helvetica Neue" charset="0"/>
              <a:ea typeface="Helvetica Neue" charset="0"/>
              <a:cs typeface="Helvetica Neue" charset="0"/>
            </a:endParaRPr>
          </a:p>
        </p:txBody>
      </p:sp>
      <p:sp>
        <p:nvSpPr>
          <p:cNvPr id="4" name="Slide Number Placeholder 3"/>
          <p:cNvSpPr>
            <a:spLocks noGrp="1"/>
          </p:cNvSpPr>
          <p:nvPr>
            <p:ph type="sldNum" sz="quarter" idx="12"/>
          </p:nvPr>
        </p:nvSpPr>
        <p:spPr/>
        <p:txBody>
          <a:bodyPr/>
          <a:lstStyle/>
          <a:p>
            <a:fld id="{DC2A921A-EC74-6F4D-8465-D463C43FF014}" type="slidenum">
              <a:rPr lang="en-US" smtClean="0">
                <a:solidFill>
                  <a:prstClr val="black">
                    <a:tint val="75000"/>
                  </a:prstClr>
                </a:solidFill>
              </a:rPr>
              <a:pPr/>
              <a:t>10</a:t>
            </a:fld>
            <a:endParaRPr lang="en-US">
              <a:solidFill>
                <a:prstClr val="black">
                  <a:tint val="75000"/>
                </a:prstClr>
              </a:solidFill>
            </a:endParaRPr>
          </a:p>
        </p:txBody>
      </p:sp>
    </p:spTree>
    <p:extLst>
      <p:ext uri="{BB962C8B-B14F-4D97-AF65-F5344CB8AC3E}">
        <p14:creationId xmlns:p14="http://schemas.microsoft.com/office/powerpoint/2010/main" val="8310531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par>
                                <p:cTn id="8" presetID="9"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dissolv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dissolve">
                                      <p:cBhvr>
                                        <p:cTn id="15" dur="500"/>
                                        <p:tgtEl>
                                          <p:spTgt spid="3"/>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dissolve">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dissolve">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35"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1000"/>
                                        <p:tgtEl>
                                          <p:spTgt spid="19"/>
                                        </p:tgtEl>
                                      </p:cBhvr>
                                    </p:animEffect>
                                    <p:anim calcmode="lin" valueType="num">
                                      <p:cBhvr>
                                        <p:cTn id="29" dur="1000" fill="hold"/>
                                        <p:tgtEl>
                                          <p:spTgt spid="19"/>
                                        </p:tgtEl>
                                        <p:attrNameLst>
                                          <p:attrName>style.rotation</p:attrName>
                                        </p:attrNameLst>
                                      </p:cBhvr>
                                      <p:tavLst>
                                        <p:tav tm="0">
                                          <p:val>
                                            <p:fltVal val="720"/>
                                          </p:val>
                                        </p:tav>
                                        <p:tav tm="100000">
                                          <p:val>
                                            <p:fltVal val="0"/>
                                          </p:val>
                                        </p:tav>
                                      </p:tavLst>
                                    </p:anim>
                                    <p:anim calcmode="lin" valueType="num">
                                      <p:cBhvr>
                                        <p:cTn id="30" dur="1000" fill="hold"/>
                                        <p:tgtEl>
                                          <p:spTgt spid="19"/>
                                        </p:tgtEl>
                                        <p:attrNameLst>
                                          <p:attrName>ppt_h</p:attrName>
                                        </p:attrNameLst>
                                      </p:cBhvr>
                                      <p:tavLst>
                                        <p:tav tm="0">
                                          <p:val>
                                            <p:fltVal val="0"/>
                                          </p:val>
                                        </p:tav>
                                        <p:tav tm="100000">
                                          <p:val>
                                            <p:strVal val="#ppt_h"/>
                                          </p:val>
                                        </p:tav>
                                      </p:tavLst>
                                    </p:anim>
                                    <p:anim calcmode="lin" valueType="num">
                                      <p:cBhvr>
                                        <p:cTn id="31" dur="1000" fill="hold"/>
                                        <p:tgtEl>
                                          <p:spTgt spid="19"/>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P spid="21" grpId="0"/>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78086" y="2657745"/>
            <a:ext cx="3601288" cy="1867334"/>
          </a:xfrm>
          <a:prstGeom prst="rect">
            <a:avLst/>
          </a:prstGeom>
        </p:spPr>
      </p:pic>
      <p:pic>
        <p:nvPicPr>
          <p:cNvPr id="17" name="Picture 16"/>
          <p:cNvPicPr>
            <a:picLocks noChangeAspect="1"/>
          </p:cNvPicPr>
          <p:nvPr/>
        </p:nvPicPr>
        <p:blipFill>
          <a:blip r:embed="rId4"/>
          <a:stretch>
            <a:fillRect/>
          </a:stretch>
        </p:blipFill>
        <p:spPr>
          <a:xfrm>
            <a:off x="9275255" y="2494132"/>
            <a:ext cx="2130682" cy="1097280"/>
          </a:xfrm>
          <a:prstGeom prst="rect">
            <a:avLst/>
          </a:prstGeom>
        </p:spPr>
      </p:pic>
      <p:pic>
        <p:nvPicPr>
          <p:cNvPr id="49" name="Picture 4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089179" y="5238300"/>
            <a:ext cx="1636427" cy="1333688"/>
          </a:xfrm>
          <a:prstGeom prst="rect">
            <a:avLst/>
          </a:prstGeom>
        </p:spPr>
      </p:pic>
      <p:cxnSp>
        <p:nvCxnSpPr>
          <p:cNvPr id="51" name="Straight Arrow Connector 50"/>
          <p:cNvCxnSpPr/>
          <p:nvPr/>
        </p:nvCxnSpPr>
        <p:spPr>
          <a:xfrm flipV="1">
            <a:off x="9907392" y="3752974"/>
            <a:ext cx="228817" cy="1485326"/>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66" name="Title 1"/>
          <p:cNvSpPr>
            <a:spLocks noGrp="1"/>
          </p:cNvSpPr>
          <p:nvPr>
            <p:ph type="title"/>
          </p:nvPr>
        </p:nvSpPr>
        <p:spPr>
          <a:xfrm>
            <a:off x="0" y="149970"/>
            <a:ext cx="12192000" cy="1325563"/>
          </a:xfrm>
        </p:spPr>
        <p:txBody>
          <a:bodyPr>
            <a:normAutofit/>
          </a:bodyPr>
          <a:lstStyle/>
          <a:p>
            <a:r>
              <a:rPr lang="en-US" sz="4000" dirty="0" smtClean="0"/>
              <a:t>Big Companies Build One-Off Systems</a:t>
            </a:r>
            <a:endParaRPr lang="en-US" sz="4000" dirty="0"/>
          </a:p>
        </p:txBody>
      </p:sp>
      <p:pic>
        <p:nvPicPr>
          <p:cNvPr id="6" name="Picture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46484" y="797061"/>
            <a:ext cx="2691866" cy="1675016"/>
          </a:xfrm>
          <a:prstGeom prst="rect">
            <a:avLst/>
          </a:prstGeom>
        </p:spPr>
      </p:pic>
      <p:pic>
        <p:nvPicPr>
          <p:cNvPr id="7" name="Picture 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294339" y="2611707"/>
            <a:ext cx="1984702" cy="885177"/>
          </a:xfrm>
          <a:prstGeom prst="rect">
            <a:avLst/>
          </a:prstGeom>
        </p:spPr>
      </p:pic>
      <p:pic>
        <p:nvPicPr>
          <p:cNvPr id="9" name="Picture 8"/>
          <p:cNvPicPr>
            <a:picLocks noChangeAspect="1"/>
          </p:cNvPicPr>
          <p:nvPr/>
        </p:nvPicPr>
        <p:blipFill>
          <a:blip r:embed="rId8"/>
          <a:stretch>
            <a:fillRect/>
          </a:stretch>
        </p:blipFill>
        <p:spPr>
          <a:xfrm>
            <a:off x="3475094" y="4035317"/>
            <a:ext cx="3281992" cy="3281992"/>
          </a:xfrm>
          <a:prstGeom prst="rect">
            <a:avLst/>
          </a:prstGeom>
        </p:spPr>
      </p:pic>
      <p:pic>
        <p:nvPicPr>
          <p:cNvPr id="11" name="Picture 10"/>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031808" y="2064975"/>
            <a:ext cx="3673380" cy="512047"/>
          </a:xfrm>
          <a:prstGeom prst="rect">
            <a:avLst/>
          </a:prstGeom>
        </p:spPr>
      </p:pic>
      <p:pic>
        <p:nvPicPr>
          <p:cNvPr id="2" name="Picture 1"/>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48030" y="4090912"/>
            <a:ext cx="3216047" cy="868333"/>
          </a:xfrm>
          <a:prstGeom prst="rect">
            <a:avLst/>
          </a:prstGeom>
        </p:spPr>
      </p:pic>
      <p:sp>
        <p:nvSpPr>
          <p:cNvPr id="21" name="Rectangle 20"/>
          <p:cNvSpPr/>
          <p:nvPr/>
        </p:nvSpPr>
        <p:spPr>
          <a:xfrm>
            <a:off x="0" y="1128015"/>
            <a:ext cx="12192000" cy="5649775"/>
          </a:xfrm>
          <a:prstGeom prst="rect">
            <a:avLst/>
          </a:prstGeom>
          <a:solidFill>
            <a:srgbClr val="FFFFFF">
              <a:alpha val="9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p:cNvSpPr txBox="1"/>
          <p:nvPr/>
        </p:nvSpPr>
        <p:spPr>
          <a:xfrm>
            <a:off x="1143000" y="1774661"/>
            <a:ext cx="9113520" cy="4178067"/>
          </a:xfrm>
          <a:prstGeom prst="rect">
            <a:avLst/>
          </a:prstGeom>
          <a:noFill/>
        </p:spPr>
        <p:txBody>
          <a:bodyPr wrap="square" rtlCol="0">
            <a:spAutoFit/>
          </a:bodyPr>
          <a:lstStyle/>
          <a:p>
            <a:pPr>
              <a:spcAft>
                <a:spcPts val="900"/>
              </a:spcAft>
            </a:pPr>
            <a:r>
              <a:rPr lang="en-US" sz="3600" b="1" dirty="0" smtClean="0">
                <a:latin typeface="Helvetica Neue Light" charset="0"/>
                <a:ea typeface="Helvetica Neue Light" charset="0"/>
                <a:cs typeface="Helvetica Neue Light" charset="0"/>
              </a:rPr>
              <a:t>Problems:</a:t>
            </a:r>
          </a:p>
          <a:p>
            <a:pPr marL="457200" indent="-457200">
              <a:spcAft>
                <a:spcPts val="900"/>
              </a:spcAft>
              <a:buFont typeface="Wingdings" charset="2"/>
              <a:buChar char="Ø"/>
            </a:pPr>
            <a:r>
              <a:rPr lang="en-US" sz="3200" dirty="0" smtClean="0">
                <a:latin typeface="Helvetica Neue Light" charset="0"/>
                <a:ea typeface="Helvetica Neue Light" charset="0"/>
                <a:cs typeface="Helvetica Neue Light" charset="0"/>
              </a:rPr>
              <a:t>Expensive to build and maintain</a:t>
            </a:r>
          </a:p>
          <a:p>
            <a:pPr marL="914400" lvl="1" indent="-457200">
              <a:spcAft>
                <a:spcPts val="900"/>
              </a:spcAft>
              <a:buFont typeface="Wingdings" charset="2"/>
              <a:buChar char="Ø"/>
            </a:pPr>
            <a:r>
              <a:rPr lang="en-US" sz="3200" dirty="0" smtClean="0">
                <a:latin typeface="Helvetica Neue Light" charset="0"/>
                <a:ea typeface="Helvetica Neue Light" charset="0"/>
                <a:cs typeface="Helvetica Neue Light" charset="0"/>
              </a:rPr>
              <a:t>Highly specialized and require ML and systems expertise</a:t>
            </a:r>
          </a:p>
          <a:p>
            <a:pPr marL="457200" indent="-457200">
              <a:spcAft>
                <a:spcPts val="900"/>
              </a:spcAft>
              <a:buFont typeface="Wingdings" charset="2"/>
              <a:buChar char="Ø"/>
            </a:pPr>
            <a:r>
              <a:rPr lang="en-US" sz="3200" dirty="0" smtClean="0">
                <a:latin typeface="Helvetica Neue Light" charset="0"/>
                <a:ea typeface="Helvetica Neue Light" charset="0"/>
                <a:cs typeface="Helvetica Neue Light" charset="0"/>
              </a:rPr>
              <a:t>Tightly-coupled model and application</a:t>
            </a:r>
          </a:p>
          <a:p>
            <a:pPr marL="914400" lvl="1" indent="-457200">
              <a:spcAft>
                <a:spcPts val="900"/>
              </a:spcAft>
              <a:buFont typeface="Wingdings" charset="2"/>
              <a:buChar char="Ø"/>
            </a:pPr>
            <a:r>
              <a:rPr lang="en-US" sz="3200" dirty="0" smtClean="0">
                <a:latin typeface="Helvetica Neue Light" charset="0"/>
                <a:ea typeface="Helvetica Neue Light" charset="0"/>
                <a:cs typeface="Helvetica Neue Light" charset="0"/>
              </a:rPr>
              <a:t>Difficult to change or update model</a:t>
            </a:r>
          </a:p>
          <a:p>
            <a:pPr marL="457200" indent="-457200">
              <a:spcAft>
                <a:spcPts val="900"/>
              </a:spcAft>
              <a:buFont typeface="Wingdings" charset="2"/>
              <a:buChar char="Ø"/>
            </a:pPr>
            <a:r>
              <a:rPr lang="en-US" sz="3200" dirty="0" smtClean="0">
                <a:latin typeface="Helvetica Neue Light" charset="0"/>
                <a:ea typeface="Helvetica Neue Light" charset="0"/>
                <a:cs typeface="Helvetica Neue Light" charset="0"/>
              </a:rPr>
              <a:t> Only supports single ML framework</a:t>
            </a:r>
          </a:p>
        </p:txBody>
      </p:sp>
      <p:sp>
        <p:nvSpPr>
          <p:cNvPr id="3" name="Slide Number Placeholder 2"/>
          <p:cNvSpPr>
            <a:spLocks noGrp="1"/>
          </p:cNvSpPr>
          <p:nvPr>
            <p:ph type="sldNum" sz="quarter" idx="12"/>
          </p:nvPr>
        </p:nvSpPr>
        <p:spPr/>
        <p:txBody>
          <a:bodyPr/>
          <a:lstStyle/>
          <a:p>
            <a:fld id="{DC2A921A-EC74-6F4D-8465-D463C43FF014}" type="slidenum">
              <a:rPr lang="en-US" smtClean="0">
                <a:solidFill>
                  <a:prstClr val="black">
                    <a:tint val="75000"/>
                  </a:prstClr>
                </a:solidFill>
              </a:rPr>
              <a:pPr/>
              <a:t>11</a:t>
            </a:fld>
            <a:endParaRPr lang="en-US">
              <a:solidFill>
                <a:prstClr val="black">
                  <a:tint val="75000"/>
                </a:prstClr>
              </a:solidFill>
            </a:endParaRPr>
          </a:p>
        </p:txBody>
      </p:sp>
    </p:spTree>
    <p:extLst>
      <p:ext uri="{BB962C8B-B14F-4D97-AF65-F5344CB8AC3E}">
        <p14:creationId xmlns:p14="http://schemas.microsoft.com/office/powerpoint/2010/main" val="2854709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400"/>
                                        <p:tgtEl>
                                          <p:spTgt spid="6"/>
                                        </p:tgtEl>
                                      </p:cBhvr>
                                    </p:animEffect>
                                  </p:childTnLst>
                                </p:cTn>
                              </p:par>
                            </p:childTnLst>
                          </p:cTn>
                        </p:par>
                        <p:par>
                          <p:cTn id="8" fill="hold">
                            <p:stCondLst>
                              <p:cond delay="400"/>
                            </p:stCondLst>
                            <p:childTnLst>
                              <p:par>
                                <p:cTn id="9" presetID="9"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dissolve">
                                      <p:cBhvr>
                                        <p:cTn id="11" dur="400"/>
                                        <p:tgtEl>
                                          <p:spTgt spid="11"/>
                                        </p:tgtEl>
                                      </p:cBhvr>
                                    </p:animEffect>
                                  </p:childTnLst>
                                </p:cTn>
                              </p:par>
                            </p:childTnLst>
                          </p:cTn>
                        </p:par>
                        <p:par>
                          <p:cTn id="12" fill="hold">
                            <p:stCondLst>
                              <p:cond delay="800"/>
                            </p:stCondLst>
                            <p:childTnLst>
                              <p:par>
                                <p:cTn id="13" presetID="9"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400"/>
                                        <p:tgtEl>
                                          <p:spTgt spid="7"/>
                                        </p:tgtEl>
                                      </p:cBhvr>
                                    </p:animEffect>
                                  </p:childTnLst>
                                </p:cTn>
                              </p:par>
                            </p:childTnLst>
                          </p:cTn>
                        </p:par>
                        <p:par>
                          <p:cTn id="16" fill="hold">
                            <p:stCondLst>
                              <p:cond delay="1200"/>
                            </p:stCondLst>
                            <p:childTnLst>
                              <p:par>
                                <p:cTn id="17" presetID="9"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dissolve">
                                      <p:cBhvr>
                                        <p:cTn id="19" dur="400"/>
                                        <p:tgtEl>
                                          <p:spTgt spid="10"/>
                                        </p:tgtEl>
                                      </p:cBhvr>
                                    </p:animEffect>
                                  </p:childTnLst>
                                </p:cTn>
                              </p:par>
                            </p:childTnLst>
                          </p:cTn>
                        </p:par>
                        <p:par>
                          <p:cTn id="20" fill="hold">
                            <p:stCondLst>
                              <p:cond delay="1600"/>
                            </p:stCondLst>
                            <p:childTnLst>
                              <p:par>
                                <p:cTn id="21" presetID="9" presetClass="entr" presetSubtype="0"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dissolve">
                                      <p:cBhvr>
                                        <p:cTn id="23" dur="400"/>
                                        <p:tgtEl>
                                          <p:spTgt spid="2"/>
                                        </p:tgtEl>
                                      </p:cBhvr>
                                    </p:animEffect>
                                  </p:childTnLst>
                                </p:cTn>
                              </p:par>
                            </p:childTnLst>
                          </p:cTn>
                        </p:par>
                        <p:par>
                          <p:cTn id="24" fill="hold">
                            <p:stCondLst>
                              <p:cond delay="2000"/>
                            </p:stCondLst>
                            <p:childTnLst>
                              <p:par>
                                <p:cTn id="25" presetID="9" presetClass="entr" presetSubtype="0"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dissolve">
                                      <p:cBhvr>
                                        <p:cTn id="27" dur="4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dissolve">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22">
                                            <p:txEl>
                                              <p:pRg st="0" end="0"/>
                                            </p:txEl>
                                          </p:spTgt>
                                        </p:tgtEl>
                                        <p:attrNameLst>
                                          <p:attrName>style.visibility</p:attrName>
                                        </p:attrNameLst>
                                      </p:cBhvr>
                                      <p:to>
                                        <p:strVal val="visible"/>
                                      </p:to>
                                    </p:set>
                                    <p:animEffect transition="in" filter="dissolve">
                                      <p:cBhvr>
                                        <p:cTn id="37" dur="500"/>
                                        <p:tgtEl>
                                          <p:spTgt spid="2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22">
                                            <p:txEl>
                                              <p:pRg st="1" end="1"/>
                                            </p:txEl>
                                          </p:spTgt>
                                        </p:tgtEl>
                                        <p:attrNameLst>
                                          <p:attrName>style.visibility</p:attrName>
                                        </p:attrNameLst>
                                      </p:cBhvr>
                                      <p:to>
                                        <p:strVal val="visible"/>
                                      </p:to>
                                    </p:set>
                                    <p:animEffect transition="in" filter="dissolve">
                                      <p:cBhvr>
                                        <p:cTn id="42" dur="500"/>
                                        <p:tgtEl>
                                          <p:spTgt spid="22">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22">
                                            <p:txEl>
                                              <p:pRg st="2" end="2"/>
                                            </p:txEl>
                                          </p:spTgt>
                                        </p:tgtEl>
                                        <p:attrNameLst>
                                          <p:attrName>style.visibility</p:attrName>
                                        </p:attrNameLst>
                                      </p:cBhvr>
                                      <p:to>
                                        <p:strVal val="visible"/>
                                      </p:to>
                                    </p:set>
                                    <p:animEffect transition="in" filter="dissolve">
                                      <p:cBhvr>
                                        <p:cTn id="47" dur="500"/>
                                        <p:tgtEl>
                                          <p:spTgt spid="22">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22">
                                            <p:txEl>
                                              <p:pRg st="3" end="3"/>
                                            </p:txEl>
                                          </p:spTgt>
                                        </p:tgtEl>
                                        <p:attrNameLst>
                                          <p:attrName>style.visibility</p:attrName>
                                        </p:attrNameLst>
                                      </p:cBhvr>
                                      <p:to>
                                        <p:strVal val="visible"/>
                                      </p:to>
                                    </p:set>
                                    <p:animEffect transition="in" filter="dissolve">
                                      <p:cBhvr>
                                        <p:cTn id="52" dur="500"/>
                                        <p:tgtEl>
                                          <p:spTgt spid="22">
                                            <p:txEl>
                                              <p:pRg st="3" end="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22">
                                            <p:txEl>
                                              <p:pRg st="4" end="4"/>
                                            </p:txEl>
                                          </p:spTgt>
                                        </p:tgtEl>
                                        <p:attrNameLst>
                                          <p:attrName>style.visibility</p:attrName>
                                        </p:attrNameLst>
                                      </p:cBhvr>
                                      <p:to>
                                        <p:strVal val="visible"/>
                                      </p:to>
                                    </p:set>
                                    <p:animEffect transition="in" filter="dissolve">
                                      <p:cBhvr>
                                        <p:cTn id="57" dur="500"/>
                                        <p:tgtEl>
                                          <p:spTgt spid="22">
                                            <p:txEl>
                                              <p:pRg st="4" end="4"/>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22">
                                            <p:txEl>
                                              <p:pRg st="5" end="5"/>
                                            </p:txEl>
                                          </p:spTgt>
                                        </p:tgtEl>
                                        <p:attrNameLst>
                                          <p:attrName>style.visibility</p:attrName>
                                        </p:attrNameLst>
                                      </p:cBhvr>
                                      <p:to>
                                        <p:strVal val="visible"/>
                                      </p:to>
                                    </p:set>
                                    <p:animEffect transition="in" filter="dissolve">
                                      <p:cBhvr>
                                        <p:cTn id="62" dur="500"/>
                                        <p:tgtEl>
                                          <p:spTgt spid="2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build="p" bldLvl="2"/>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205032">
            <a:off x="1170533" y="3136086"/>
            <a:ext cx="3061506" cy="2310480"/>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7554" y="1571626"/>
            <a:ext cx="6118529" cy="1801019"/>
          </a:xfrm>
          <a:prstGeom prst="rect">
            <a:avLst/>
          </a:prstGeom>
        </p:spPr>
      </p:pic>
      <p:sp>
        <p:nvSpPr>
          <p:cNvPr id="6" name="Title 1"/>
          <p:cNvSpPr txBox="1">
            <a:spLocks/>
          </p:cNvSpPr>
          <p:nvPr/>
        </p:nvSpPr>
        <p:spPr>
          <a:xfrm>
            <a:off x="290511" y="246063"/>
            <a:ext cx="11796714" cy="1325563"/>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4400" kern="1200">
                <a:solidFill>
                  <a:schemeClr val="tx1"/>
                </a:solidFill>
                <a:latin typeface="Helvetica Neue" charset="0"/>
                <a:ea typeface="Helvetica Neue" charset="0"/>
                <a:cs typeface="Helvetica Neue" charset="0"/>
              </a:defRPr>
            </a:lvl1pPr>
          </a:lstStyle>
          <a:p>
            <a:r>
              <a:rPr lang="en-US" sz="4800" b="1" i="1" dirty="0" smtClean="0">
                <a:solidFill>
                  <a:srgbClr val="FF0000"/>
                </a:solidFill>
                <a:latin typeface="Futura-BoldOblique" charset="0"/>
                <a:ea typeface="Futura-BoldOblique" charset="0"/>
                <a:cs typeface="Futura-BoldOblique" charset="0"/>
              </a:rPr>
              <a:t>Prediction-Serving Challenges</a:t>
            </a:r>
            <a:endParaRPr lang="en-US" sz="4800" b="1" dirty="0">
              <a:solidFill>
                <a:schemeClr val="accent4">
                  <a:lumMod val="75000"/>
                </a:schemeClr>
              </a:solidFill>
              <a:latin typeface="Helvetica Neue Medium" charset="0"/>
              <a:ea typeface="Helvetica Neue Medium" charset="0"/>
              <a:cs typeface="Helvetica Neue Medium" charset="0"/>
            </a:endParaRPr>
          </a:p>
        </p:txBody>
      </p:sp>
      <p:sp>
        <p:nvSpPr>
          <p:cNvPr id="8" name="Rectangle 7"/>
          <p:cNvSpPr/>
          <p:nvPr/>
        </p:nvSpPr>
        <p:spPr>
          <a:xfrm>
            <a:off x="290511" y="5523250"/>
            <a:ext cx="5420478" cy="1015663"/>
          </a:xfrm>
          <a:prstGeom prst="rect">
            <a:avLst/>
          </a:prstGeom>
        </p:spPr>
        <p:txBody>
          <a:bodyPr wrap="square">
            <a:spAutoFit/>
          </a:bodyPr>
          <a:lstStyle/>
          <a:p>
            <a:pPr algn="ctr"/>
            <a:r>
              <a:rPr lang="en-US" sz="3000" i="1" dirty="0" smtClean="0">
                <a:solidFill>
                  <a:srgbClr val="FF0000"/>
                </a:solidFill>
                <a:latin typeface="Helvetica Neue Light" charset="0"/>
                <a:ea typeface="Helvetica Neue Light" charset="0"/>
                <a:cs typeface="Helvetica Neue Light" charset="0"/>
              </a:rPr>
              <a:t>Support low-latency, high-throughput serving workloads</a:t>
            </a:r>
            <a:endParaRPr lang="en-US" sz="3000" i="1" dirty="0">
              <a:latin typeface="Helvetica Neue Light" charset="0"/>
              <a:ea typeface="Helvetica Neue Light" charset="0"/>
              <a:cs typeface="Helvetica Neue Light" charset="0"/>
            </a:endParaRPr>
          </a:p>
        </p:txBody>
      </p:sp>
      <p:grpSp>
        <p:nvGrpSpPr>
          <p:cNvPr id="51" name="Group 50"/>
          <p:cNvGrpSpPr/>
          <p:nvPr/>
        </p:nvGrpSpPr>
        <p:grpSpPr>
          <a:xfrm>
            <a:off x="6785670" y="1956634"/>
            <a:ext cx="4997115" cy="2541345"/>
            <a:chOff x="597938" y="2491245"/>
            <a:chExt cx="11345409" cy="4458369"/>
          </a:xfrm>
        </p:grpSpPr>
        <p:cxnSp>
          <p:nvCxnSpPr>
            <p:cNvPr id="9" name="Straight Arrow Connector 8"/>
            <p:cNvCxnSpPr/>
            <p:nvPr/>
          </p:nvCxnSpPr>
          <p:spPr>
            <a:xfrm flipH="1" flipV="1">
              <a:off x="1931632" y="3999575"/>
              <a:ext cx="70804" cy="2034975"/>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5140813" y="4084578"/>
              <a:ext cx="1127232" cy="769441"/>
            </a:xfrm>
            <a:prstGeom prst="rect">
              <a:avLst/>
            </a:prstGeom>
          </p:spPr>
          <p:txBody>
            <a:bodyPr wrap="none">
              <a:spAutoFit/>
            </a:bodyPr>
            <a:lstStyle/>
            <a:p>
              <a:r>
                <a:rPr lang="en-US" sz="4400" b="1" dirty="0" smtClean="0">
                  <a:solidFill>
                    <a:schemeClr val="bg1"/>
                  </a:solidFill>
                  <a:latin typeface="Helvetica Neue" charset="0"/>
                  <a:ea typeface="Helvetica Neue" charset="0"/>
                  <a:cs typeface="Helvetica Neue" charset="0"/>
                </a:rPr>
                <a:t>???</a:t>
              </a:r>
              <a:endParaRPr lang="en-US" sz="4400" b="1" dirty="0">
                <a:solidFill>
                  <a:schemeClr val="bg1"/>
                </a:solidFill>
                <a:latin typeface="Helvetica Neue" charset="0"/>
                <a:ea typeface="Helvetica Neue" charset="0"/>
                <a:cs typeface="Helvetica Neue" charset="0"/>
              </a:endParaRPr>
            </a:p>
          </p:txBody>
        </p:sp>
        <p:pic>
          <p:nvPicPr>
            <p:cNvPr id="11" name="Picture 10"/>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214806" y="2682823"/>
              <a:ext cx="2461613" cy="1097280"/>
            </a:xfrm>
            <a:prstGeom prst="rect">
              <a:avLst/>
            </a:prstGeom>
          </p:spPr>
        </p:pic>
        <p:pic>
          <p:nvPicPr>
            <p:cNvPr id="13" name="Picture 1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97969" y="2682823"/>
              <a:ext cx="2357373" cy="1097280"/>
            </a:xfrm>
            <a:prstGeom prst="rect">
              <a:avLst/>
            </a:prstGeom>
          </p:spPr>
        </p:pic>
        <p:pic>
          <p:nvPicPr>
            <p:cNvPr id="15" name="Picture 1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074188" y="2682823"/>
              <a:ext cx="1539850" cy="1097280"/>
            </a:xfrm>
            <a:prstGeom prst="rect">
              <a:avLst/>
            </a:prstGeom>
          </p:spPr>
        </p:pic>
        <p:pic>
          <p:nvPicPr>
            <p:cNvPr id="17" name="Picture 16"/>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7958528" y="2491245"/>
              <a:ext cx="1503574" cy="1288858"/>
            </a:xfrm>
            <a:prstGeom prst="rect">
              <a:avLst/>
            </a:prstGeom>
          </p:spPr>
        </p:pic>
        <p:pic>
          <p:nvPicPr>
            <p:cNvPr id="19" name="Picture 18"/>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812665" y="2682823"/>
              <a:ext cx="2130682" cy="1097280"/>
            </a:xfrm>
            <a:prstGeom prst="rect">
              <a:avLst/>
            </a:prstGeom>
          </p:spPr>
        </p:pic>
        <p:pic>
          <p:nvPicPr>
            <p:cNvPr id="21" name="Picture 20"/>
            <p:cNvPicPr>
              <a:picLocks noChangeAspect="1"/>
            </p:cNvPicPr>
            <p:nvPr/>
          </p:nvPicPr>
          <p:blipFill>
            <a:blip r:embed="rId10"/>
            <a:stretch>
              <a:fillRect/>
            </a:stretch>
          </p:blipFill>
          <p:spPr>
            <a:xfrm>
              <a:off x="7350368" y="5227852"/>
              <a:ext cx="2032000" cy="736600"/>
            </a:xfrm>
            <a:prstGeom prst="rect">
              <a:avLst/>
            </a:prstGeom>
          </p:spPr>
        </p:pic>
        <p:grpSp>
          <p:nvGrpSpPr>
            <p:cNvPr id="22" name="Group 21"/>
            <p:cNvGrpSpPr/>
            <p:nvPr/>
          </p:nvGrpSpPr>
          <p:grpSpPr>
            <a:xfrm>
              <a:off x="3033109" y="5087848"/>
              <a:ext cx="2326716" cy="1095106"/>
              <a:chOff x="5142568" y="1782082"/>
              <a:chExt cx="2913611" cy="1371336"/>
            </a:xfrm>
          </p:grpSpPr>
          <p:pic>
            <p:nvPicPr>
              <p:cNvPr id="23" name="Picture 22"/>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142568" y="1782082"/>
                <a:ext cx="2913611" cy="1068324"/>
              </a:xfrm>
              <a:prstGeom prst="rect">
                <a:avLst/>
              </a:prstGeom>
            </p:spPr>
          </p:pic>
          <p:sp>
            <p:nvSpPr>
              <p:cNvPr id="24" name="TextBox 23"/>
              <p:cNvSpPr txBox="1"/>
              <p:nvPr/>
            </p:nvSpPr>
            <p:spPr>
              <a:xfrm>
                <a:off x="6503490" y="2650350"/>
                <a:ext cx="1106050" cy="503068"/>
              </a:xfrm>
              <a:prstGeom prst="rect">
                <a:avLst/>
              </a:prstGeom>
              <a:noFill/>
            </p:spPr>
            <p:txBody>
              <a:bodyPr wrap="none" rtlCol="0">
                <a:spAutoFit/>
              </a:bodyPr>
              <a:lstStyle/>
              <a:p>
                <a:r>
                  <a:rPr lang="en-US" sz="2400" dirty="0" smtClean="0">
                    <a:latin typeface="Gill Sans Light" charset="0"/>
                    <a:ea typeface="Gill Sans Light" charset="0"/>
                    <a:cs typeface="Gill Sans Light" charset="0"/>
                  </a:rPr>
                  <a:t>Create</a:t>
                </a:r>
              </a:p>
            </p:txBody>
          </p:sp>
        </p:grpSp>
        <p:grpSp>
          <p:nvGrpSpPr>
            <p:cNvPr id="25" name="Group 24"/>
            <p:cNvGrpSpPr/>
            <p:nvPr/>
          </p:nvGrpSpPr>
          <p:grpSpPr>
            <a:xfrm>
              <a:off x="10121682" y="5211156"/>
              <a:ext cx="1711628" cy="1180396"/>
              <a:chOff x="8558827" y="2824768"/>
              <a:chExt cx="1711628" cy="1180396"/>
            </a:xfrm>
          </p:grpSpPr>
          <p:pic>
            <p:nvPicPr>
              <p:cNvPr id="26" name="Picture 25"/>
              <p:cNvPicPr>
                <a:picLocks noChangeAspect="1"/>
              </p:cNvPicPr>
              <p:nvPr/>
            </p:nvPicPr>
            <p:blipFill>
              <a:blip r:embed="rId12" cstate="screen">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a:off x="8558827" y="2824768"/>
                <a:ext cx="1593117" cy="1004889"/>
              </a:xfrm>
              <a:prstGeom prst="rect">
                <a:avLst/>
              </a:prstGeom>
            </p:spPr>
          </p:pic>
          <p:sp>
            <p:nvSpPr>
              <p:cNvPr id="27" name="Rectangle 26"/>
              <p:cNvSpPr/>
              <p:nvPr/>
            </p:nvSpPr>
            <p:spPr>
              <a:xfrm>
                <a:off x="9197725" y="3235723"/>
                <a:ext cx="1072730" cy="769441"/>
              </a:xfrm>
              <a:prstGeom prst="rect">
                <a:avLst/>
              </a:prstGeom>
            </p:spPr>
            <p:txBody>
              <a:bodyPr wrap="none">
                <a:spAutoFit/>
              </a:bodyPr>
              <a:lstStyle/>
              <a:p>
                <a:r>
                  <a:rPr lang="en-US" sz="4400" b="1" dirty="0" smtClean="0">
                    <a:solidFill>
                      <a:schemeClr val="bg1"/>
                    </a:solidFill>
                    <a:latin typeface="HelveticaNeue" charset="0"/>
                  </a:rPr>
                  <a:t>VW</a:t>
                </a:r>
                <a:endParaRPr lang="en-US" sz="4400" dirty="0">
                  <a:solidFill>
                    <a:schemeClr val="bg1"/>
                  </a:solidFill>
                </a:endParaRPr>
              </a:p>
            </p:txBody>
          </p:sp>
        </p:grpSp>
        <p:pic>
          <p:nvPicPr>
            <p:cNvPr id="28" name="Picture 27"/>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5462656" y="5392670"/>
              <a:ext cx="1636427" cy="1333688"/>
            </a:xfrm>
            <a:prstGeom prst="rect">
              <a:avLst/>
            </a:prstGeom>
          </p:spPr>
        </p:pic>
        <p:sp>
          <p:nvSpPr>
            <p:cNvPr id="29" name="Rectangle 28"/>
            <p:cNvSpPr/>
            <p:nvPr/>
          </p:nvSpPr>
          <p:spPr>
            <a:xfrm>
              <a:off x="4119897" y="6193694"/>
              <a:ext cx="1755960" cy="755920"/>
            </a:xfrm>
            <a:prstGeom prst="rect">
              <a:avLst/>
            </a:prstGeom>
          </p:spPr>
          <p:txBody>
            <a:bodyPr wrap="none">
              <a:spAutoFit/>
            </a:bodyPr>
            <a:lstStyle/>
            <a:p>
              <a:r>
                <a:rPr lang="en-US" sz="2200" dirty="0" err="1">
                  <a:latin typeface="Beirut" charset="-78"/>
                  <a:ea typeface="Beirut" charset="-78"/>
                  <a:cs typeface="Beirut" charset="-78"/>
                </a:rPr>
                <a:t>Caffe</a:t>
              </a:r>
              <a:endParaRPr lang="en-US" sz="2200" dirty="0">
                <a:latin typeface="Beirut" charset="-78"/>
                <a:ea typeface="Beirut" charset="-78"/>
                <a:cs typeface="Beirut" charset="-78"/>
              </a:endParaRPr>
            </a:p>
          </p:txBody>
        </p:sp>
        <p:pic>
          <p:nvPicPr>
            <p:cNvPr id="30" name="Picture 29"/>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586284" y="6048866"/>
              <a:ext cx="1629157" cy="776071"/>
            </a:xfrm>
            <a:prstGeom prst="rect">
              <a:avLst/>
            </a:prstGeom>
          </p:spPr>
        </p:pic>
        <p:pic>
          <p:nvPicPr>
            <p:cNvPr id="31" name="Picture 30"/>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9894392" y="6420124"/>
              <a:ext cx="2047697" cy="493916"/>
            </a:xfrm>
            <a:prstGeom prst="rect">
              <a:avLst/>
            </a:prstGeom>
          </p:spPr>
        </p:pic>
        <p:pic>
          <p:nvPicPr>
            <p:cNvPr id="32" name="Picture 31"/>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597938" y="5357224"/>
              <a:ext cx="2067648" cy="477856"/>
            </a:xfrm>
            <a:prstGeom prst="rect">
              <a:avLst/>
            </a:prstGeom>
          </p:spPr>
        </p:pic>
        <p:cxnSp>
          <p:nvCxnSpPr>
            <p:cNvPr id="33" name="Straight Arrow Connector 32"/>
            <p:cNvCxnSpPr/>
            <p:nvPr/>
          </p:nvCxnSpPr>
          <p:spPr>
            <a:xfrm flipV="1">
              <a:off x="1237488" y="3944112"/>
              <a:ext cx="560832" cy="1413112"/>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flipV="1">
              <a:off x="2665586" y="3978765"/>
              <a:ext cx="1259330" cy="1319726"/>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H="1" flipV="1">
              <a:off x="4570290" y="3999574"/>
              <a:ext cx="93940" cy="2216473"/>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H="1" flipV="1">
              <a:off x="2276749" y="3897823"/>
              <a:ext cx="3399671" cy="1566986"/>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V="1">
              <a:off x="6094968" y="3950692"/>
              <a:ext cx="816840" cy="1544644"/>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V="1">
              <a:off x="6489956" y="3905374"/>
              <a:ext cx="2100904" cy="1582095"/>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V="1">
              <a:off x="6642356" y="3905374"/>
              <a:ext cx="3646253" cy="1734496"/>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H="1" flipV="1">
              <a:off x="5182320" y="3950692"/>
              <a:ext cx="5106289" cy="1044392"/>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H="1" flipV="1">
              <a:off x="9215441" y="3872867"/>
              <a:ext cx="1225569" cy="1274617"/>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H="1" flipV="1">
              <a:off x="7399009" y="3905374"/>
              <a:ext cx="2672571" cy="228832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V="1">
              <a:off x="8799457" y="3857928"/>
              <a:ext cx="41674" cy="2358117"/>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H="1" flipV="1">
              <a:off x="4859325" y="3978766"/>
              <a:ext cx="3401975" cy="1155654"/>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V="1">
              <a:off x="5151431" y="3970900"/>
              <a:ext cx="1909902" cy="2316226"/>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V="1">
              <a:off x="2665586" y="3905374"/>
              <a:ext cx="1292827" cy="2128368"/>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V="1">
              <a:off x="2817986" y="3920032"/>
              <a:ext cx="3480948" cy="226611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H="1" flipV="1">
              <a:off x="4750363" y="3872867"/>
              <a:ext cx="1353911" cy="1562833"/>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49" name="Picture 48"/>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814069" y="5966100"/>
              <a:ext cx="1707129" cy="908047"/>
            </a:xfrm>
            <a:prstGeom prst="rect">
              <a:avLst/>
            </a:prstGeom>
          </p:spPr>
        </p:pic>
        <p:sp>
          <p:nvSpPr>
            <p:cNvPr id="50" name="Slide Number Placeholder 8"/>
            <p:cNvSpPr txBox="1">
              <a:spLocks/>
            </p:cNvSpPr>
            <p:nvPr/>
          </p:nvSpPr>
          <p:spPr>
            <a:xfrm>
              <a:off x="8763000" y="650875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Helvetica Neue" charset="0"/>
                  <a:ea typeface="Helvetica Neue" charset="0"/>
                  <a:cs typeface="Helvetica Neue"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2A921A-EC74-6F4D-8465-D463C43FF014}" type="slidenum">
                <a:rPr lang="en-US" smtClean="0">
                  <a:solidFill>
                    <a:prstClr val="black">
                      <a:tint val="75000"/>
                    </a:prstClr>
                  </a:solidFill>
                </a:rPr>
                <a:pPr/>
                <a:t>12</a:t>
              </a:fld>
              <a:endParaRPr lang="en-US">
                <a:solidFill>
                  <a:prstClr val="black">
                    <a:tint val="75000"/>
                  </a:prstClr>
                </a:solidFill>
              </a:endParaRPr>
            </a:p>
          </p:txBody>
        </p:sp>
      </p:grpSp>
      <p:sp>
        <p:nvSpPr>
          <p:cNvPr id="53" name="Rectangle 52"/>
          <p:cNvSpPr/>
          <p:nvPr/>
        </p:nvSpPr>
        <p:spPr>
          <a:xfrm>
            <a:off x="6479915" y="5101123"/>
            <a:ext cx="5453871" cy="1015663"/>
          </a:xfrm>
          <a:prstGeom prst="rect">
            <a:avLst/>
          </a:prstGeom>
        </p:spPr>
        <p:txBody>
          <a:bodyPr wrap="square">
            <a:spAutoFit/>
          </a:bodyPr>
          <a:lstStyle/>
          <a:p>
            <a:pPr algn="ctr"/>
            <a:r>
              <a:rPr lang="en-US" sz="3000" i="1" dirty="0" smtClean="0">
                <a:solidFill>
                  <a:srgbClr val="FF0000"/>
                </a:solidFill>
                <a:latin typeface="Helvetica Neue Light" charset="0"/>
                <a:ea typeface="Helvetica Neue Light" charset="0"/>
                <a:cs typeface="Helvetica Neue Light" charset="0"/>
              </a:rPr>
              <a:t>Large and growing ecosystem of ML models and frameworks</a:t>
            </a:r>
            <a:endParaRPr lang="en-US" sz="3000" i="1" dirty="0">
              <a:latin typeface="Helvetica Neue Light" charset="0"/>
              <a:ea typeface="Helvetica Neue Light" charset="0"/>
              <a:cs typeface="Helvetica Neue Light" charset="0"/>
            </a:endParaRPr>
          </a:p>
        </p:txBody>
      </p:sp>
      <p:sp>
        <p:nvSpPr>
          <p:cNvPr id="2" name="Slide Number Placeholder 1"/>
          <p:cNvSpPr>
            <a:spLocks noGrp="1"/>
          </p:cNvSpPr>
          <p:nvPr>
            <p:ph type="sldNum" sz="quarter" idx="12"/>
          </p:nvPr>
        </p:nvSpPr>
        <p:spPr/>
        <p:txBody>
          <a:bodyPr/>
          <a:lstStyle/>
          <a:p>
            <a:fld id="{DC2A921A-EC74-6F4D-8465-D463C43FF014}" type="slidenum">
              <a:rPr lang="en-US" smtClean="0">
                <a:solidFill>
                  <a:prstClr val="black">
                    <a:tint val="75000"/>
                  </a:prstClr>
                </a:solidFill>
              </a:rPr>
              <a:pPr/>
              <a:t>12</a:t>
            </a:fld>
            <a:endParaRPr lang="en-US">
              <a:solidFill>
                <a:prstClr val="black">
                  <a:tint val="75000"/>
                </a:prstClr>
              </a:solidFill>
            </a:endParaRPr>
          </a:p>
        </p:txBody>
      </p:sp>
    </p:spTree>
    <p:extLst>
      <p:ext uri="{BB962C8B-B14F-4D97-AF65-F5344CB8AC3E}">
        <p14:creationId xmlns:p14="http://schemas.microsoft.com/office/powerpoint/2010/main" val="19439042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52"/>
          <p:cNvSpPr/>
          <p:nvPr/>
        </p:nvSpPr>
        <p:spPr>
          <a:xfrm>
            <a:off x="288759" y="320576"/>
            <a:ext cx="10425828" cy="553998"/>
          </a:xfrm>
          <a:prstGeom prst="rect">
            <a:avLst/>
          </a:prstGeom>
        </p:spPr>
        <p:txBody>
          <a:bodyPr wrap="square">
            <a:spAutoFit/>
          </a:bodyPr>
          <a:lstStyle/>
          <a:p>
            <a:pPr algn="ctr"/>
            <a:r>
              <a:rPr lang="en-US" sz="3000" i="1" dirty="0" smtClean="0">
                <a:solidFill>
                  <a:srgbClr val="FF0000"/>
                </a:solidFill>
                <a:latin typeface="Helvetica Neue Light" charset="0"/>
                <a:ea typeface="Helvetica Neue Light" charset="0"/>
                <a:cs typeface="Helvetica Neue Light" charset="0"/>
              </a:rPr>
              <a:t>Large and growing ecosystem of ML models and frameworks</a:t>
            </a:r>
            <a:endParaRPr lang="en-US" sz="3000" i="1" dirty="0">
              <a:latin typeface="Helvetica Neue Light" charset="0"/>
              <a:ea typeface="Helvetica Neue Light" charset="0"/>
              <a:cs typeface="Helvetica Neue Light" charset="0"/>
            </a:endParaRPr>
          </a:p>
        </p:txBody>
      </p:sp>
      <p:cxnSp>
        <p:nvCxnSpPr>
          <p:cNvPr id="52" name="Straight Arrow Connector 51"/>
          <p:cNvCxnSpPr/>
          <p:nvPr/>
        </p:nvCxnSpPr>
        <p:spPr>
          <a:xfrm flipH="1" flipV="1">
            <a:off x="1931632" y="3999575"/>
            <a:ext cx="70804" cy="2034975"/>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54" name="Rectangle 53"/>
          <p:cNvSpPr/>
          <p:nvPr/>
        </p:nvSpPr>
        <p:spPr>
          <a:xfrm>
            <a:off x="5140813" y="4084578"/>
            <a:ext cx="1127232" cy="769441"/>
          </a:xfrm>
          <a:prstGeom prst="rect">
            <a:avLst/>
          </a:prstGeom>
        </p:spPr>
        <p:txBody>
          <a:bodyPr wrap="none">
            <a:spAutoFit/>
          </a:bodyPr>
          <a:lstStyle/>
          <a:p>
            <a:r>
              <a:rPr lang="en-US" sz="4400" b="1" dirty="0" smtClean="0">
                <a:solidFill>
                  <a:schemeClr val="bg1"/>
                </a:solidFill>
                <a:latin typeface="Helvetica Neue" charset="0"/>
                <a:ea typeface="Helvetica Neue" charset="0"/>
                <a:cs typeface="Helvetica Neue" charset="0"/>
              </a:rPr>
              <a:t>???</a:t>
            </a:r>
            <a:endParaRPr lang="en-US" sz="4400" b="1" dirty="0">
              <a:solidFill>
                <a:schemeClr val="bg1"/>
              </a:solidFill>
              <a:latin typeface="Helvetica Neue" charset="0"/>
              <a:ea typeface="Helvetica Neue" charset="0"/>
              <a:cs typeface="Helvetica Neue" charset="0"/>
            </a:endParaRPr>
          </a:p>
        </p:txBody>
      </p:sp>
      <p:pic>
        <p:nvPicPr>
          <p:cNvPr id="55" name="Picture 5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14806" y="2682823"/>
            <a:ext cx="2461613" cy="1097280"/>
          </a:xfrm>
          <a:prstGeom prst="rect">
            <a:avLst/>
          </a:prstGeom>
        </p:spPr>
      </p:pic>
      <p:sp>
        <p:nvSpPr>
          <p:cNvPr id="56" name="TextBox 55"/>
          <p:cNvSpPr txBox="1"/>
          <p:nvPr/>
        </p:nvSpPr>
        <p:spPr>
          <a:xfrm>
            <a:off x="3239603" y="1558127"/>
            <a:ext cx="2436816" cy="954107"/>
          </a:xfrm>
          <a:prstGeom prst="rect">
            <a:avLst/>
          </a:prstGeom>
          <a:noFill/>
        </p:spPr>
        <p:txBody>
          <a:bodyPr wrap="square" rtlCol="0">
            <a:spAutoFit/>
          </a:bodyPr>
          <a:lstStyle/>
          <a:p>
            <a:pPr algn="ctr"/>
            <a:r>
              <a:rPr lang="en-US" sz="2800" dirty="0" smtClean="0">
                <a:latin typeface="Helvetica Neue" charset="0"/>
                <a:ea typeface="Helvetica Neue" charset="0"/>
                <a:cs typeface="Helvetica Neue" charset="0"/>
              </a:rPr>
              <a:t>Content</a:t>
            </a:r>
          </a:p>
          <a:p>
            <a:pPr algn="ctr"/>
            <a:r>
              <a:rPr lang="en-US" sz="2800" dirty="0" smtClean="0">
                <a:latin typeface="Helvetica Neue" charset="0"/>
                <a:ea typeface="Helvetica Neue" charset="0"/>
                <a:cs typeface="Helvetica Neue" charset="0"/>
              </a:rPr>
              <a:t>Rec.</a:t>
            </a:r>
            <a:endParaRPr lang="en-US" sz="2800" dirty="0">
              <a:latin typeface="Helvetica Neue" charset="0"/>
              <a:ea typeface="Helvetica Neue" charset="0"/>
              <a:cs typeface="Helvetica Neue" charset="0"/>
            </a:endParaRPr>
          </a:p>
        </p:txBody>
      </p:sp>
      <p:pic>
        <p:nvPicPr>
          <p:cNvPr id="57" name="Picture 56"/>
          <p:cNvPicPr>
            <a:picLocks noChangeAspect="1"/>
          </p:cNvPicPr>
          <p:nvPr/>
        </p:nvPicPr>
        <p:blipFill>
          <a:blip r:embed="rId4"/>
          <a:stretch>
            <a:fillRect/>
          </a:stretch>
        </p:blipFill>
        <p:spPr>
          <a:xfrm>
            <a:off x="597969" y="2682823"/>
            <a:ext cx="2357373" cy="1097280"/>
          </a:xfrm>
          <a:prstGeom prst="rect">
            <a:avLst/>
          </a:prstGeom>
        </p:spPr>
      </p:pic>
      <p:sp>
        <p:nvSpPr>
          <p:cNvPr id="58" name="TextBox 57"/>
          <p:cNvSpPr txBox="1"/>
          <p:nvPr/>
        </p:nvSpPr>
        <p:spPr>
          <a:xfrm>
            <a:off x="597968" y="1558127"/>
            <a:ext cx="2326546" cy="954107"/>
          </a:xfrm>
          <a:prstGeom prst="rect">
            <a:avLst/>
          </a:prstGeom>
          <a:noFill/>
        </p:spPr>
        <p:txBody>
          <a:bodyPr wrap="square" rtlCol="0">
            <a:spAutoFit/>
          </a:bodyPr>
          <a:lstStyle/>
          <a:p>
            <a:pPr algn="ctr"/>
            <a:r>
              <a:rPr lang="en-US" sz="2800" dirty="0" smtClean="0">
                <a:latin typeface="Helvetica Neue" charset="0"/>
                <a:ea typeface="Helvetica Neue" charset="0"/>
                <a:cs typeface="Helvetica Neue" charset="0"/>
              </a:rPr>
              <a:t>Fraud</a:t>
            </a:r>
            <a:br>
              <a:rPr lang="en-US" sz="2800" dirty="0" smtClean="0">
                <a:latin typeface="Helvetica Neue" charset="0"/>
                <a:ea typeface="Helvetica Neue" charset="0"/>
                <a:cs typeface="Helvetica Neue" charset="0"/>
              </a:rPr>
            </a:br>
            <a:r>
              <a:rPr lang="en-US" sz="2800" dirty="0" smtClean="0">
                <a:latin typeface="Helvetica Neue" charset="0"/>
                <a:ea typeface="Helvetica Neue" charset="0"/>
                <a:cs typeface="Helvetica Neue" charset="0"/>
              </a:rPr>
              <a:t>Detection</a:t>
            </a:r>
            <a:endParaRPr lang="en-US" sz="2800" dirty="0">
              <a:latin typeface="Helvetica Neue" charset="0"/>
              <a:ea typeface="Helvetica Neue" charset="0"/>
              <a:cs typeface="Helvetica Neue" charset="0"/>
            </a:endParaRPr>
          </a:p>
        </p:txBody>
      </p:sp>
      <p:pic>
        <p:nvPicPr>
          <p:cNvPr id="59" name="Picture 5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74188" y="2682823"/>
            <a:ext cx="1539850" cy="1097280"/>
          </a:xfrm>
          <a:prstGeom prst="rect">
            <a:avLst/>
          </a:prstGeom>
        </p:spPr>
      </p:pic>
      <p:sp>
        <p:nvSpPr>
          <p:cNvPr id="60" name="TextBox 59"/>
          <p:cNvSpPr txBox="1"/>
          <p:nvPr/>
        </p:nvSpPr>
        <p:spPr>
          <a:xfrm>
            <a:off x="5951925" y="1558127"/>
            <a:ext cx="1784376" cy="954107"/>
          </a:xfrm>
          <a:prstGeom prst="rect">
            <a:avLst/>
          </a:prstGeom>
          <a:noFill/>
        </p:spPr>
        <p:txBody>
          <a:bodyPr wrap="square" rtlCol="0">
            <a:spAutoFit/>
          </a:bodyPr>
          <a:lstStyle/>
          <a:p>
            <a:pPr algn="ctr"/>
            <a:r>
              <a:rPr lang="en-US" sz="2800" dirty="0" smtClean="0">
                <a:latin typeface="Helvetica Neue" charset="0"/>
                <a:ea typeface="Helvetica Neue" charset="0"/>
                <a:cs typeface="Helvetica Neue" charset="0"/>
              </a:rPr>
              <a:t>Personal</a:t>
            </a:r>
          </a:p>
          <a:p>
            <a:pPr algn="ctr"/>
            <a:r>
              <a:rPr lang="en-US" sz="2800" dirty="0" smtClean="0">
                <a:latin typeface="Helvetica Neue" charset="0"/>
                <a:ea typeface="Helvetica Neue" charset="0"/>
                <a:cs typeface="Helvetica Neue" charset="0"/>
              </a:rPr>
              <a:t>Asst.</a:t>
            </a:r>
            <a:endParaRPr lang="en-US" sz="2800" dirty="0">
              <a:latin typeface="Helvetica Neue" charset="0"/>
              <a:ea typeface="Helvetica Neue" charset="0"/>
              <a:cs typeface="Helvetica Neue" charset="0"/>
            </a:endParaRPr>
          </a:p>
        </p:txBody>
      </p:sp>
      <p:pic>
        <p:nvPicPr>
          <p:cNvPr id="61" name="Picture 60"/>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958528" y="2491245"/>
            <a:ext cx="1503574" cy="1288858"/>
          </a:xfrm>
          <a:prstGeom prst="rect">
            <a:avLst/>
          </a:prstGeom>
        </p:spPr>
      </p:pic>
      <p:sp>
        <p:nvSpPr>
          <p:cNvPr id="62" name="TextBox 61"/>
          <p:cNvSpPr txBox="1"/>
          <p:nvPr/>
        </p:nvSpPr>
        <p:spPr>
          <a:xfrm>
            <a:off x="7867429" y="1558127"/>
            <a:ext cx="1685773" cy="954107"/>
          </a:xfrm>
          <a:prstGeom prst="rect">
            <a:avLst/>
          </a:prstGeom>
          <a:noFill/>
        </p:spPr>
        <p:txBody>
          <a:bodyPr wrap="square" rtlCol="0">
            <a:spAutoFit/>
          </a:bodyPr>
          <a:lstStyle/>
          <a:p>
            <a:pPr algn="ctr"/>
            <a:r>
              <a:rPr lang="en-US" sz="2800" dirty="0" smtClean="0">
                <a:latin typeface="Helvetica Neue" charset="0"/>
                <a:ea typeface="Helvetica Neue" charset="0"/>
                <a:cs typeface="Helvetica Neue" charset="0"/>
              </a:rPr>
              <a:t>Robotic</a:t>
            </a:r>
          </a:p>
          <a:p>
            <a:pPr algn="ctr"/>
            <a:r>
              <a:rPr lang="en-US" sz="2800" dirty="0" smtClean="0">
                <a:latin typeface="Helvetica Neue" charset="0"/>
                <a:ea typeface="Helvetica Neue" charset="0"/>
                <a:cs typeface="Helvetica Neue" charset="0"/>
              </a:rPr>
              <a:t>Control</a:t>
            </a:r>
            <a:endParaRPr lang="en-US" sz="2800" dirty="0">
              <a:latin typeface="Helvetica Neue" charset="0"/>
              <a:ea typeface="Helvetica Neue" charset="0"/>
              <a:cs typeface="Helvetica Neue" charset="0"/>
            </a:endParaRPr>
          </a:p>
        </p:txBody>
      </p:sp>
      <p:pic>
        <p:nvPicPr>
          <p:cNvPr id="63" name="Picture 62"/>
          <p:cNvPicPr>
            <a:picLocks noChangeAspect="1"/>
          </p:cNvPicPr>
          <p:nvPr/>
        </p:nvPicPr>
        <p:blipFill>
          <a:blip r:embed="rId7"/>
          <a:stretch>
            <a:fillRect/>
          </a:stretch>
        </p:blipFill>
        <p:spPr>
          <a:xfrm>
            <a:off x="9812665" y="2682823"/>
            <a:ext cx="2130682" cy="1097280"/>
          </a:xfrm>
          <a:prstGeom prst="rect">
            <a:avLst/>
          </a:prstGeom>
        </p:spPr>
      </p:pic>
      <p:sp>
        <p:nvSpPr>
          <p:cNvPr id="64" name="TextBox 63"/>
          <p:cNvSpPr txBox="1"/>
          <p:nvPr/>
        </p:nvSpPr>
        <p:spPr>
          <a:xfrm>
            <a:off x="9812665" y="1558127"/>
            <a:ext cx="2130682" cy="954107"/>
          </a:xfrm>
          <a:prstGeom prst="rect">
            <a:avLst/>
          </a:prstGeom>
          <a:noFill/>
        </p:spPr>
        <p:txBody>
          <a:bodyPr wrap="square" rtlCol="0">
            <a:spAutoFit/>
          </a:bodyPr>
          <a:lstStyle/>
          <a:p>
            <a:pPr algn="ctr"/>
            <a:r>
              <a:rPr lang="en-US" sz="2800" dirty="0" smtClean="0">
                <a:latin typeface="Helvetica Neue" charset="0"/>
                <a:ea typeface="Helvetica Neue" charset="0"/>
                <a:cs typeface="Helvetica Neue" charset="0"/>
              </a:rPr>
              <a:t>Machine</a:t>
            </a:r>
          </a:p>
          <a:p>
            <a:pPr algn="ctr"/>
            <a:r>
              <a:rPr lang="en-US" sz="2800" dirty="0" smtClean="0">
                <a:latin typeface="Helvetica Neue" charset="0"/>
                <a:ea typeface="Helvetica Neue" charset="0"/>
                <a:cs typeface="Helvetica Neue" charset="0"/>
              </a:rPr>
              <a:t>Translation</a:t>
            </a:r>
            <a:endParaRPr lang="en-US" sz="2800" dirty="0">
              <a:latin typeface="Helvetica Neue" charset="0"/>
              <a:ea typeface="Helvetica Neue" charset="0"/>
              <a:cs typeface="Helvetica Neue" charset="0"/>
            </a:endParaRPr>
          </a:p>
        </p:txBody>
      </p:sp>
      <p:pic>
        <p:nvPicPr>
          <p:cNvPr id="65" name="Picture 64"/>
          <p:cNvPicPr>
            <a:picLocks noChangeAspect="1"/>
          </p:cNvPicPr>
          <p:nvPr/>
        </p:nvPicPr>
        <p:blipFill>
          <a:blip r:embed="rId8"/>
          <a:stretch>
            <a:fillRect/>
          </a:stretch>
        </p:blipFill>
        <p:spPr>
          <a:xfrm>
            <a:off x="7350368" y="5227852"/>
            <a:ext cx="2032000" cy="736600"/>
          </a:xfrm>
          <a:prstGeom prst="rect">
            <a:avLst/>
          </a:prstGeom>
        </p:spPr>
      </p:pic>
      <p:grpSp>
        <p:nvGrpSpPr>
          <p:cNvPr id="66" name="Group 65"/>
          <p:cNvGrpSpPr/>
          <p:nvPr/>
        </p:nvGrpSpPr>
        <p:grpSpPr>
          <a:xfrm>
            <a:off x="3033109" y="5087848"/>
            <a:ext cx="2326716" cy="1095106"/>
            <a:chOff x="5142568" y="1782082"/>
            <a:chExt cx="2913611" cy="1371336"/>
          </a:xfrm>
        </p:grpSpPr>
        <p:pic>
          <p:nvPicPr>
            <p:cNvPr id="67" name="Picture 66"/>
            <p:cNvPicPr>
              <a:picLocks noChangeAspect="1"/>
            </p:cNvPicPr>
            <p:nvPr/>
          </p:nvPicPr>
          <p:blipFill>
            <a:blip r:embed="rId9"/>
            <a:stretch>
              <a:fillRect/>
            </a:stretch>
          </p:blipFill>
          <p:spPr>
            <a:xfrm>
              <a:off x="5142568" y="1782082"/>
              <a:ext cx="2913611" cy="1068324"/>
            </a:xfrm>
            <a:prstGeom prst="rect">
              <a:avLst/>
            </a:prstGeom>
          </p:spPr>
        </p:pic>
        <p:sp>
          <p:nvSpPr>
            <p:cNvPr id="68" name="TextBox 67"/>
            <p:cNvSpPr txBox="1"/>
            <p:nvPr/>
          </p:nvSpPr>
          <p:spPr>
            <a:xfrm>
              <a:off x="6503490" y="2650350"/>
              <a:ext cx="1106050" cy="503068"/>
            </a:xfrm>
            <a:prstGeom prst="rect">
              <a:avLst/>
            </a:prstGeom>
            <a:noFill/>
          </p:spPr>
          <p:txBody>
            <a:bodyPr wrap="none" rtlCol="0">
              <a:spAutoFit/>
            </a:bodyPr>
            <a:lstStyle/>
            <a:p>
              <a:r>
                <a:rPr lang="en-US" sz="2400" dirty="0" smtClean="0">
                  <a:latin typeface="Gill Sans Light" charset="0"/>
                  <a:ea typeface="Gill Sans Light" charset="0"/>
                  <a:cs typeface="Gill Sans Light" charset="0"/>
                </a:rPr>
                <a:t>Create</a:t>
              </a:r>
            </a:p>
          </p:txBody>
        </p:sp>
      </p:grpSp>
      <p:grpSp>
        <p:nvGrpSpPr>
          <p:cNvPr id="69" name="Group 68"/>
          <p:cNvGrpSpPr/>
          <p:nvPr/>
        </p:nvGrpSpPr>
        <p:grpSpPr>
          <a:xfrm>
            <a:off x="10121682" y="5211156"/>
            <a:ext cx="1711628" cy="1180396"/>
            <a:chOff x="8558827" y="2824768"/>
            <a:chExt cx="1711628" cy="1180396"/>
          </a:xfrm>
        </p:grpSpPr>
        <p:pic>
          <p:nvPicPr>
            <p:cNvPr id="70" name="Picture 69"/>
            <p:cNvPicPr>
              <a:picLocks noChangeAspect="1"/>
            </p:cNvPicPr>
            <p:nvPr/>
          </p:nvPicPr>
          <p:blipFill>
            <a:blip r:embed="rId10" cstate="screen">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a:off x="8558827" y="2824768"/>
              <a:ext cx="1593117" cy="1004889"/>
            </a:xfrm>
            <a:prstGeom prst="rect">
              <a:avLst/>
            </a:prstGeom>
          </p:spPr>
        </p:pic>
        <p:sp>
          <p:nvSpPr>
            <p:cNvPr id="71" name="Rectangle 70"/>
            <p:cNvSpPr/>
            <p:nvPr/>
          </p:nvSpPr>
          <p:spPr>
            <a:xfrm>
              <a:off x="9197725" y="3235723"/>
              <a:ext cx="1072730" cy="769441"/>
            </a:xfrm>
            <a:prstGeom prst="rect">
              <a:avLst/>
            </a:prstGeom>
          </p:spPr>
          <p:txBody>
            <a:bodyPr wrap="none">
              <a:spAutoFit/>
            </a:bodyPr>
            <a:lstStyle/>
            <a:p>
              <a:r>
                <a:rPr lang="en-US" sz="4400" b="1" dirty="0" smtClean="0">
                  <a:solidFill>
                    <a:schemeClr val="bg1"/>
                  </a:solidFill>
                  <a:latin typeface="HelveticaNeue" charset="0"/>
                </a:rPr>
                <a:t>VW</a:t>
              </a:r>
              <a:endParaRPr lang="en-US" sz="4400" dirty="0">
                <a:solidFill>
                  <a:schemeClr val="bg1"/>
                </a:solidFill>
              </a:endParaRPr>
            </a:p>
          </p:txBody>
        </p:sp>
      </p:grpSp>
      <p:pic>
        <p:nvPicPr>
          <p:cNvPr id="72" name="Picture 71"/>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462656" y="5392670"/>
            <a:ext cx="1636427" cy="1333688"/>
          </a:xfrm>
          <a:prstGeom prst="rect">
            <a:avLst/>
          </a:prstGeom>
        </p:spPr>
      </p:pic>
      <p:sp>
        <p:nvSpPr>
          <p:cNvPr id="73" name="Rectangle 72"/>
          <p:cNvSpPr/>
          <p:nvPr/>
        </p:nvSpPr>
        <p:spPr>
          <a:xfrm>
            <a:off x="4119898" y="6193693"/>
            <a:ext cx="1359090" cy="769441"/>
          </a:xfrm>
          <a:prstGeom prst="rect">
            <a:avLst/>
          </a:prstGeom>
        </p:spPr>
        <p:txBody>
          <a:bodyPr wrap="none">
            <a:spAutoFit/>
          </a:bodyPr>
          <a:lstStyle/>
          <a:p>
            <a:r>
              <a:rPr lang="en-US" sz="4400" dirty="0" err="1">
                <a:latin typeface="Beirut" charset="-78"/>
                <a:ea typeface="Beirut" charset="-78"/>
                <a:cs typeface="Beirut" charset="-78"/>
              </a:rPr>
              <a:t>Caffe</a:t>
            </a:r>
            <a:endParaRPr lang="en-US" sz="4400">
              <a:latin typeface="Beirut" charset="-78"/>
              <a:ea typeface="Beirut" charset="-78"/>
              <a:cs typeface="Beirut" charset="-78"/>
            </a:endParaRPr>
          </a:p>
        </p:txBody>
      </p:sp>
      <p:pic>
        <p:nvPicPr>
          <p:cNvPr id="74" name="Picture 73"/>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586284" y="6048866"/>
            <a:ext cx="1629157" cy="776071"/>
          </a:xfrm>
          <a:prstGeom prst="rect">
            <a:avLst/>
          </a:prstGeom>
        </p:spPr>
      </p:pic>
      <p:pic>
        <p:nvPicPr>
          <p:cNvPr id="75" name="Picture 74"/>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894392" y="6420124"/>
            <a:ext cx="2047697" cy="493916"/>
          </a:xfrm>
          <a:prstGeom prst="rect">
            <a:avLst/>
          </a:prstGeom>
        </p:spPr>
      </p:pic>
      <p:pic>
        <p:nvPicPr>
          <p:cNvPr id="76" name="Picture 75"/>
          <p:cNvPicPr>
            <a:picLocks noChangeAspect="1"/>
          </p:cNvPicPr>
          <p:nvPr/>
        </p:nvPicPr>
        <p:blipFill>
          <a:blip r:embed="rId14"/>
          <a:stretch>
            <a:fillRect/>
          </a:stretch>
        </p:blipFill>
        <p:spPr>
          <a:xfrm>
            <a:off x="597938" y="5357224"/>
            <a:ext cx="2067648" cy="477856"/>
          </a:xfrm>
          <a:prstGeom prst="rect">
            <a:avLst/>
          </a:prstGeom>
        </p:spPr>
      </p:pic>
      <p:cxnSp>
        <p:nvCxnSpPr>
          <p:cNvPr id="77" name="Straight Arrow Connector 76"/>
          <p:cNvCxnSpPr/>
          <p:nvPr/>
        </p:nvCxnSpPr>
        <p:spPr>
          <a:xfrm flipV="1">
            <a:off x="1237488" y="3944112"/>
            <a:ext cx="560832" cy="1413112"/>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flipH="1" flipV="1">
            <a:off x="2665586" y="3978765"/>
            <a:ext cx="1259330" cy="1319726"/>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a:endCxn id="56" idx="2"/>
          </p:cNvCxnSpPr>
          <p:nvPr/>
        </p:nvCxnSpPr>
        <p:spPr>
          <a:xfrm flipH="1" flipV="1">
            <a:off x="4445613" y="3780103"/>
            <a:ext cx="218617" cy="2435942"/>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p:nvPr/>
        </p:nvCxnSpPr>
        <p:spPr>
          <a:xfrm flipH="1" flipV="1">
            <a:off x="2276749" y="3897823"/>
            <a:ext cx="3399671" cy="1566986"/>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p:nvPr/>
        </p:nvCxnSpPr>
        <p:spPr>
          <a:xfrm flipV="1">
            <a:off x="6094968" y="3950692"/>
            <a:ext cx="816840" cy="1544644"/>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p:nvPr/>
        </p:nvCxnSpPr>
        <p:spPr>
          <a:xfrm flipV="1">
            <a:off x="6489956" y="3905374"/>
            <a:ext cx="2100904" cy="1582095"/>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p:nvPr/>
        </p:nvCxnSpPr>
        <p:spPr>
          <a:xfrm flipV="1">
            <a:off x="6642356" y="3905374"/>
            <a:ext cx="3646253" cy="1734496"/>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p:nvPr/>
        </p:nvCxnSpPr>
        <p:spPr>
          <a:xfrm flipH="1" flipV="1">
            <a:off x="5182320" y="3950692"/>
            <a:ext cx="5106289" cy="1044392"/>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p:nvPr/>
        </p:nvCxnSpPr>
        <p:spPr>
          <a:xfrm flipH="1" flipV="1">
            <a:off x="9215441" y="3872867"/>
            <a:ext cx="1225569" cy="1274617"/>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p:nvPr/>
        </p:nvCxnSpPr>
        <p:spPr>
          <a:xfrm flipH="1" flipV="1">
            <a:off x="7399009" y="3905374"/>
            <a:ext cx="2672571" cy="228832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p:nvPr/>
        </p:nvCxnSpPr>
        <p:spPr>
          <a:xfrm flipV="1">
            <a:off x="8799457" y="3857928"/>
            <a:ext cx="41674" cy="2358117"/>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p:nvPr/>
        </p:nvCxnSpPr>
        <p:spPr>
          <a:xfrm flipH="1" flipV="1">
            <a:off x="4859325" y="3978766"/>
            <a:ext cx="3401975" cy="1155654"/>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p:nvPr/>
        </p:nvCxnSpPr>
        <p:spPr>
          <a:xfrm flipV="1">
            <a:off x="5151431" y="3970900"/>
            <a:ext cx="1909902" cy="2316226"/>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89"/>
          <p:cNvCxnSpPr/>
          <p:nvPr/>
        </p:nvCxnSpPr>
        <p:spPr>
          <a:xfrm flipV="1">
            <a:off x="2665586" y="3905374"/>
            <a:ext cx="1292827" cy="2128368"/>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p:nvPr/>
        </p:nvCxnSpPr>
        <p:spPr>
          <a:xfrm flipV="1">
            <a:off x="2817986" y="3920032"/>
            <a:ext cx="3480948" cy="226611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p:nvPr/>
        </p:nvCxnSpPr>
        <p:spPr>
          <a:xfrm flipH="1" flipV="1">
            <a:off x="4750363" y="3872867"/>
            <a:ext cx="1353911" cy="1562833"/>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93" name="Picture 92"/>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814069" y="5966100"/>
            <a:ext cx="1707129" cy="908047"/>
          </a:xfrm>
          <a:prstGeom prst="rect">
            <a:avLst/>
          </a:prstGeom>
        </p:spPr>
      </p:pic>
      <p:sp>
        <p:nvSpPr>
          <p:cNvPr id="94" name="Slide Number Placeholder 8"/>
          <p:cNvSpPr txBox="1">
            <a:spLocks/>
          </p:cNvSpPr>
          <p:nvPr/>
        </p:nvSpPr>
        <p:spPr>
          <a:xfrm>
            <a:off x="8763000" y="650875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Helvetica Neue" charset="0"/>
                <a:ea typeface="Helvetica Neue" charset="0"/>
                <a:cs typeface="Helvetica Neue"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2A921A-EC74-6F4D-8465-D463C43FF014}" type="slidenum">
              <a:rPr lang="en-US" smtClean="0">
                <a:solidFill>
                  <a:prstClr val="black">
                    <a:tint val="75000"/>
                  </a:prstClr>
                </a:solidFill>
              </a:rPr>
              <a:pPr/>
              <a:t>13</a:t>
            </a:fld>
            <a:endParaRPr lang="en-US">
              <a:solidFill>
                <a:prstClr val="black">
                  <a:tint val="75000"/>
                </a:prstClr>
              </a:solidFill>
            </a:endParaRPr>
          </a:p>
        </p:txBody>
      </p:sp>
      <p:sp>
        <p:nvSpPr>
          <p:cNvPr id="2" name="Slide Number Placeholder 1"/>
          <p:cNvSpPr>
            <a:spLocks noGrp="1"/>
          </p:cNvSpPr>
          <p:nvPr>
            <p:ph type="sldNum" sz="quarter" idx="12"/>
          </p:nvPr>
        </p:nvSpPr>
        <p:spPr/>
        <p:txBody>
          <a:bodyPr/>
          <a:lstStyle/>
          <a:p>
            <a:fld id="{DC2A921A-EC74-6F4D-8465-D463C43FF014}" type="slidenum">
              <a:rPr lang="en-US" smtClean="0">
                <a:solidFill>
                  <a:prstClr val="black">
                    <a:tint val="75000"/>
                  </a:prstClr>
                </a:solidFill>
              </a:rPr>
              <a:pPr/>
              <a:t>13</a:t>
            </a:fld>
            <a:endParaRPr lang="en-US">
              <a:solidFill>
                <a:prstClr val="black">
                  <a:tint val="75000"/>
                </a:prstClr>
              </a:solidFill>
            </a:endParaRPr>
          </a:p>
        </p:txBody>
      </p:sp>
    </p:spTree>
    <p:extLst>
      <p:ext uri="{BB962C8B-B14F-4D97-AF65-F5344CB8AC3E}">
        <p14:creationId xmlns:p14="http://schemas.microsoft.com/office/powerpoint/2010/main" val="19304440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2"/>
                                        </p:tgtEl>
                                        <p:attrNameLst>
                                          <p:attrName>style.visibility</p:attrName>
                                        </p:attrNameLst>
                                      </p:cBhvr>
                                      <p:to>
                                        <p:strVal val="visible"/>
                                      </p:to>
                                    </p:set>
                                  </p:childTnLst>
                                </p:cTn>
                              </p:par>
                            </p:childTnLst>
                          </p:cTn>
                        </p:par>
                        <p:par>
                          <p:cTn id="13" fill="hold">
                            <p:stCondLst>
                              <p:cond delay="0"/>
                            </p:stCondLst>
                            <p:childTnLst>
                              <p:par>
                                <p:cTn id="14" presetID="22" presetClass="entr" presetSubtype="4" fill="hold" nodeType="afterEffect">
                                  <p:stCondLst>
                                    <p:cond delay="0"/>
                                  </p:stCondLst>
                                  <p:childTnLst>
                                    <p:set>
                                      <p:cBhvr>
                                        <p:cTn id="15" dur="1" fill="hold">
                                          <p:stCondLst>
                                            <p:cond delay="0"/>
                                          </p:stCondLst>
                                        </p:cTn>
                                        <p:tgtEl>
                                          <p:spTgt spid="83"/>
                                        </p:tgtEl>
                                        <p:attrNameLst>
                                          <p:attrName>style.visibility</p:attrName>
                                        </p:attrNameLst>
                                      </p:cBhvr>
                                      <p:to>
                                        <p:strVal val="visible"/>
                                      </p:to>
                                    </p:set>
                                    <p:animEffect transition="in" filter="wipe(down)">
                                      <p:cBhvr>
                                        <p:cTn id="16" dur="500"/>
                                        <p:tgtEl>
                                          <p:spTgt spid="83"/>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9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52"/>
                                        </p:tgtEl>
                                        <p:attrNameLst>
                                          <p:attrName>style.visibility</p:attrName>
                                        </p:attrNameLst>
                                      </p:cBhvr>
                                      <p:to>
                                        <p:strVal val="visible"/>
                                      </p:to>
                                    </p:set>
                                    <p:animEffect transition="in" filter="wipe(down)">
                                      <p:cBhvr>
                                        <p:cTn id="49" dur="500"/>
                                        <p:tgtEl>
                                          <p:spTgt spid="52"/>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80"/>
                                        </p:tgtEl>
                                        <p:attrNameLst>
                                          <p:attrName>style.visibility</p:attrName>
                                        </p:attrNameLst>
                                      </p:cBhvr>
                                      <p:to>
                                        <p:strVal val="visible"/>
                                      </p:to>
                                    </p:set>
                                    <p:animEffect transition="in" filter="wipe(down)">
                                      <p:cBhvr>
                                        <p:cTn id="54" dur="500"/>
                                        <p:tgtEl>
                                          <p:spTgt spid="80"/>
                                        </p:tgtEl>
                                      </p:cBhvr>
                                    </p:animEffec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76"/>
                                        </p:tgtEl>
                                        <p:attrNameLst>
                                          <p:attrName>style.visibility</p:attrName>
                                        </p:attrNameLst>
                                      </p:cBhvr>
                                      <p:to>
                                        <p:strVal val="visible"/>
                                      </p:to>
                                    </p:set>
                                  </p:childTnLst>
                                </p:cTn>
                              </p:par>
                            </p:childTnLst>
                          </p:cTn>
                        </p:par>
                        <p:par>
                          <p:cTn id="59" fill="hold">
                            <p:stCondLst>
                              <p:cond delay="0"/>
                            </p:stCondLst>
                            <p:childTnLst>
                              <p:par>
                                <p:cTn id="60" presetID="1" presetClass="entr" presetSubtype="0" fill="hold" nodeType="afterEffect">
                                  <p:stCondLst>
                                    <p:cond delay="250"/>
                                  </p:stCondLst>
                                  <p:childTnLst>
                                    <p:set>
                                      <p:cBhvr>
                                        <p:cTn id="61" dur="1" fill="hold">
                                          <p:stCondLst>
                                            <p:cond delay="0"/>
                                          </p:stCondLst>
                                        </p:cTn>
                                        <p:tgtEl>
                                          <p:spTgt spid="66"/>
                                        </p:tgtEl>
                                        <p:attrNameLst>
                                          <p:attrName>style.visibility</p:attrName>
                                        </p:attrNameLst>
                                      </p:cBhvr>
                                      <p:to>
                                        <p:strVal val="visible"/>
                                      </p:to>
                                    </p:set>
                                  </p:childTnLst>
                                </p:cTn>
                              </p:par>
                            </p:childTnLst>
                          </p:cTn>
                        </p:par>
                        <p:par>
                          <p:cTn id="62" fill="hold">
                            <p:stCondLst>
                              <p:cond delay="250"/>
                            </p:stCondLst>
                            <p:childTnLst>
                              <p:par>
                                <p:cTn id="63" presetID="1" presetClass="entr" presetSubtype="0" fill="hold" nodeType="afterEffect">
                                  <p:stCondLst>
                                    <p:cond delay="0"/>
                                  </p:stCondLst>
                                  <p:childTnLst>
                                    <p:set>
                                      <p:cBhvr>
                                        <p:cTn id="64" dur="1" fill="hold">
                                          <p:stCondLst>
                                            <p:cond delay="0"/>
                                          </p:stCondLst>
                                        </p:cTn>
                                        <p:tgtEl>
                                          <p:spTgt spid="65"/>
                                        </p:tgtEl>
                                        <p:attrNameLst>
                                          <p:attrName>style.visibility</p:attrName>
                                        </p:attrNameLst>
                                      </p:cBhvr>
                                      <p:to>
                                        <p:strVal val="visible"/>
                                      </p:to>
                                    </p:set>
                                  </p:childTnLst>
                                </p:cTn>
                              </p:par>
                            </p:childTnLst>
                          </p:cTn>
                        </p:par>
                        <p:par>
                          <p:cTn id="65" fill="hold">
                            <p:stCondLst>
                              <p:cond delay="250"/>
                            </p:stCondLst>
                            <p:childTnLst>
                              <p:par>
                                <p:cTn id="66" presetID="1" presetClass="entr" presetSubtype="0" fill="hold" grpId="0" nodeType="afterEffect">
                                  <p:stCondLst>
                                    <p:cond delay="250"/>
                                  </p:stCondLst>
                                  <p:childTnLst>
                                    <p:set>
                                      <p:cBhvr>
                                        <p:cTn id="67" dur="1" fill="hold">
                                          <p:stCondLst>
                                            <p:cond delay="0"/>
                                          </p:stCondLst>
                                        </p:cTn>
                                        <p:tgtEl>
                                          <p:spTgt spid="73"/>
                                        </p:tgtEl>
                                        <p:attrNameLst>
                                          <p:attrName>style.visibility</p:attrName>
                                        </p:attrNameLst>
                                      </p:cBhvr>
                                      <p:to>
                                        <p:strVal val="visible"/>
                                      </p:to>
                                    </p:set>
                                  </p:childTnLst>
                                </p:cTn>
                              </p:par>
                            </p:childTnLst>
                          </p:cTn>
                        </p:par>
                        <p:par>
                          <p:cTn id="68" fill="hold">
                            <p:stCondLst>
                              <p:cond delay="500"/>
                            </p:stCondLst>
                            <p:childTnLst>
                              <p:par>
                                <p:cTn id="69" presetID="1" presetClass="entr" presetSubtype="0" fill="hold" nodeType="afterEffect">
                                  <p:stCondLst>
                                    <p:cond delay="250"/>
                                  </p:stCondLst>
                                  <p:childTnLst>
                                    <p:set>
                                      <p:cBhvr>
                                        <p:cTn id="70" dur="1" fill="hold">
                                          <p:stCondLst>
                                            <p:cond delay="0"/>
                                          </p:stCondLst>
                                        </p:cTn>
                                        <p:tgtEl>
                                          <p:spTgt spid="74"/>
                                        </p:tgtEl>
                                        <p:attrNameLst>
                                          <p:attrName>style.visibility</p:attrName>
                                        </p:attrNameLst>
                                      </p:cBhvr>
                                      <p:to>
                                        <p:strVal val="visible"/>
                                      </p:to>
                                    </p:set>
                                  </p:childTnLst>
                                </p:cTn>
                              </p:par>
                            </p:childTnLst>
                          </p:cTn>
                        </p:par>
                        <p:par>
                          <p:cTn id="71" fill="hold">
                            <p:stCondLst>
                              <p:cond delay="750"/>
                            </p:stCondLst>
                            <p:childTnLst>
                              <p:par>
                                <p:cTn id="72" presetID="1" presetClass="entr" presetSubtype="0" fill="hold" nodeType="afterEffect">
                                  <p:stCondLst>
                                    <p:cond delay="250"/>
                                  </p:stCondLst>
                                  <p:childTnLst>
                                    <p:set>
                                      <p:cBhvr>
                                        <p:cTn id="73" dur="1" fill="hold">
                                          <p:stCondLst>
                                            <p:cond delay="0"/>
                                          </p:stCondLst>
                                        </p:cTn>
                                        <p:tgtEl>
                                          <p:spTgt spid="75"/>
                                        </p:tgtEl>
                                        <p:attrNameLst>
                                          <p:attrName>style.visibility</p:attrName>
                                        </p:attrNameLst>
                                      </p:cBhvr>
                                      <p:to>
                                        <p:strVal val="visible"/>
                                      </p:to>
                                    </p:set>
                                  </p:childTnLst>
                                </p:cTn>
                              </p:par>
                            </p:childTnLst>
                          </p:cTn>
                        </p:par>
                        <p:par>
                          <p:cTn id="74" fill="hold">
                            <p:stCondLst>
                              <p:cond delay="1000"/>
                            </p:stCondLst>
                            <p:childTnLst>
                              <p:par>
                                <p:cTn id="75" presetID="1" presetClass="entr" presetSubtype="0" fill="hold" nodeType="afterEffect">
                                  <p:stCondLst>
                                    <p:cond delay="250"/>
                                  </p:stCondLst>
                                  <p:childTnLst>
                                    <p:set>
                                      <p:cBhvr>
                                        <p:cTn id="76" dur="1" fill="hold">
                                          <p:stCondLst>
                                            <p:cond delay="0"/>
                                          </p:stCondLst>
                                        </p:cTn>
                                        <p:tgtEl>
                                          <p:spTgt spid="69"/>
                                        </p:tgtEl>
                                        <p:attrNameLst>
                                          <p:attrName>style.visibility</p:attrName>
                                        </p:attrNameLst>
                                      </p:cBhvr>
                                      <p:to>
                                        <p:strVal val="visible"/>
                                      </p:to>
                                    </p:set>
                                  </p:childTnLst>
                                </p:cTn>
                              </p:par>
                              <p:par>
                                <p:cTn id="77" presetID="22" presetClass="entr" presetSubtype="4" fill="hold" nodeType="withEffect">
                                  <p:stCondLst>
                                    <p:cond delay="0"/>
                                  </p:stCondLst>
                                  <p:childTnLst>
                                    <p:set>
                                      <p:cBhvr>
                                        <p:cTn id="78" dur="1" fill="hold">
                                          <p:stCondLst>
                                            <p:cond delay="0"/>
                                          </p:stCondLst>
                                        </p:cTn>
                                        <p:tgtEl>
                                          <p:spTgt spid="77"/>
                                        </p:tgtEl>
                                        <p:attrNameLst>
                                          <p:attrName>style.visibility</p:attrName>
                                        </p:attrNameLst>
                                      </p:cBhvr>
                                      <p:to>
                                        <p:strVal val="visible"/>
                                      </p:to>
                                    </p:set>
                                    <p:animEffect transition="in" filter="wipe(down)">
                                      <p:cBhvr>
                                        <p:cTn id="79" dur="500"/>
                                        <p:tgtEl>
                                          <p:spTgt spid="77"/>
                                        </p:tgtEl>
                                      </p:cBhvr>
                                    </p:animEffect>
                                  </p:childTnLst>
                                </p:cTn>
                              </p:par>
                              <p:par>
                                <p:cTn id="80" presetID="22" presetClass="entr" presetSubtype="4" fill="hold" nodeType="withEffect">
                                  <p:stCondLst>
                                    <p:cond delay="0"/>
                                  </p:stCondLst>
                                  <p:childTnLst>
                                    <p:set>
                                      <p:cBhvr>
                                        <p:cTn id="81" dur="1" fill="hold">
                                          <p:stCondLst>
                                            <p:cond delay="0"/>
                                          </p:stCondLst>
                                        </p:cTn>
                                        <p:tgtEl>
                                          <p:spTgt spid="78"/>
                                        </p:tgtEl>
                                        <p:attrNameLst>
                                          <p:attrName>style.visibility</p:attrName>
                                        </p:attrNameLst>
                                      </p:cBhvr>
                                      <p:to>
                                        <p:strVal val="visible"/>
                                      </p:to>
                                    </p:set>
                                    <p:animEffect transition="in" filter="wipe(down)">
                                      <p:cBhvr>
                                        <p:cTn id="82" dur="500"/>
                                        <p:tgtEl>
                                          <p:spTgt spid="78"/>
                                        </p:tgtEl>
                                      </p:cBhvr>
                                    </p:animEffect>
                                  </p:childTnLst>
                                </p:cTn>
                              </p:par>
                              <p:par>
                                <p:cTn id="83" presetID="22" presetClass="entr" presetSubtype="4" fill="hold" nodeType="withEffect">
                                  <p:stCondLst>
                                    <p:cond delay="0"/>
                                  </p:stCondLst>
                                  <p:childTnLst>
                                    <p:set>
                                      <p:cBhvr>
                                        <p:cTn id="84" dur="1" fill="hold">
                                          <p:stCondLst>
                                            <p:cond delay="0"/>
                                          </p:stCondLst>
                                        </p:cTn>
                                        <p:tgtEl>
                                          <p:spTgt spid="79"/>
                                        </p:tgtEl>
                                        <p:attrNameLst>
                                          <p:attrName>style.visibility</p:attrName>
                                        </p:attrNameLst>
                                      </p:cBhvr>
                                      <p:to>
                                        <p:strVal val="visible"/>
                                      </p:to>
                                    </p:set>
                                    <p:animEffect transition="in" filter="wipe(down)">
                                      <p:cBhvr>
                                        <p:cTn id="85" dur="500"/>
                                        <p:tgtEl>
                                          <p:spTgt spid="79"/>
                                        </p:tgtEl>
                                      </p:cBhvr>
                                    </p:animEffect>
                                  </p:childTnLst>
                                </p:cTn>
                              </p:par>
                              <p:par>
                                <p:cTn id="86" presetID="22" presetClass="entr" presetSubtype="4" fill="hold" nodeType="withEffect">
                                  <p:stCondLst>
                                    <p:cond delay="0"/>
                                  </p:stCondLst>
                                  <p:childTnLst>
                                    <p:set>
                                      <p:cBhvr>
                                        <p:cTn id="87" dur="1" fill="hold">
                                          <p:stCondLst>
                                            <p:cond delay="0"/>
                                          </p:stCondLst>
                                        </p:cTn>
                                        <p:tgtEl>
                                          <p:spTgt spid="81"/>
                                        </p:tgtEl>
                                        <p:attrNameLst>
                                          <p:attrName>style.visibility</p:attrName>
                                        </p:attrNameLst>
                                      </p:cBhvr>
                                      <p:to>
                                        <p:strVal val="visible"/>
                                      </p:to>
                                    </p:set>
                                    <p:animEffect transition="in" filter="wipe(down)">
                                      <p:cBhvr>
                                        <p:cTn id="88" dur="500"/>
                                        <p:tgtEl>
                                          <p:spTgt spid="81"/>
                                        </p:tgtEl>
                                      </p:cBhvr>
                                    </p:animEffect>
                                  </p:childTnLst>
                                </p:cTn>
                              </p:par>
                              <p:par>
                                <p:cTn id="89" presetID="22" presetClass="entr" presetSubtype="4" fill="hold" nodeType="withEffect">
                                  <p:stCondLst>
                                    <p:cond delay="0"/>
                                  </p:stCondLst>
                                  <p:childTnLst>
                                    <p:set>
                                      <p:cBhvr>
                                        <p:cTn id="90" dur="1" fill="hold">
                                          <p:stCondLst>
                                            <p:cond delay="0"/>
                                          </p:stCondLst>
                                        </p:cTn>
                                        <p:tgtEl>
                                          <p:spTgt spid="82"/>
                                        </p:tgtEl>
                                        <p:attrNameLst>
                                          <p:attrName>style.visibility</p:attrName>
                                        </p:attrNameLst>
                                      </p:cBhvr>
                                      <p:to>
                                        <p:strVal val="visible"/>
                                      </p:to>
                                    </p:set>
                                    <p:animEffect transition="in" filter="wipe(down)">
                                      <p:cBhvr>
                                        <p:cTn id="91" dur="500"/>
                                        <p:tgtEl>
                                          <p:spTgt spid="82"/>
                                        </p:tgtEl>
                                      </p:cBhvr>
                                    </p:animEffect>
                                  </p:childTnLst>
                                </p:cTn>
                              </p:par>
                              <p:par>
                                <p:cTn id="92" presetID="22" presetClass="entr" presetSubtype="4" fill="hold" nodeType="withEffect">
                                  <p:stCondLst>
                                    <p:cond delay="0"/>
                                  </p:stCondLst>
                                  <p:childTnLst>
                                    <p:set>
                                      <p:cBhvr>
                                        <p:cTn id="93" dur="1" fill="hold">
                                          <p:stCondLst>
                                            <p:cond delay="0"/>
                                          </p:stCondLst>
                                        </p:cTn>
                                        <p:tgtEl>
                                          <p:spTgt spid="84"/>
                                        </p:tgtEl>
                                        <p:attrNameLst>
                                          <p:attrName>style.visibility</p:attrName>
                                        </p:attrNameLst>
                                      </p:cBhvr>
                                      <p:to>
                                        <p:strVal val="visible"/>
                                      </p:to>
                                    </p:set>
                                    <p:animEffect transition="in" filter="wipe(down)">
                                      <p:cBhvr>
                                        <p:cTn id="94" dur="500"/>
                                        <p:tgtEl>
                                          <p:spTgt spid="84"/>
                                        </p:tgtEl>
                                      </p:cBhvr>
                                    </p:animEffect>
                                  </p:childTnLst>
                                </p:cTn>
                              </p:par>
                              <p:par>
                                <p:cTn id="95" presetID="22" presetClass="entr" presetSubtype="4" fill="hold" nodeType="withEffect">
                                  <p:stCondLst>
                                    <p:cond delay="0"/>
                                  </p:stCondLst>
                                  <p:childTnLst>
                                    <p:set>
                                      <p:cBhvr>
                                        <p:cTn id="96" dur="1" fill="hold">
                                          <p:stCondLst>
                                            <p:cond delay="0"/>
                                          </p:stCondLst>
                                        </p:cTn>
                                        <p:tgtEl>
                                          <p:spTgt spid="86"/>
                                        </p:tgtEl>
                                        <p:attrNameLst>
                                          <p:attrName>style.visibility</p:attrName>
                                        </p:attrNameLst>
                                      </p:cBhvr>
                                      <p:to>
                                        <p:strVal val="visible"/>
                                      </p:to>
                                    </p:set>
                                    <p:animEffect transition="in" filter="wipe(down)">
                                      <p:cBhvr>
                                        <p:cTn id="97" dur="500"/>
                                        <p:tgtEl>
                                          <p:spTgt spid="86"/>
                                        </p:tgtEl>
                                      </p:cBhvr>
                                    </p:animEffect>
                                  </p:childTnLst>
                                </p:cTn>
                              </p:par>
                              <p:par>
                                <p:cTn id="98" presetID="22" presetClass="entr" presetSubtype="4" fill="hold" nodeType="withEffect">
                                  <p:stCondLst>
                                    <p:cond delay="0"/>
                                  </p:stCondLst>
                                  <p:childTnLst>
                                    <p:set>
                                      <p:cBhvr>
                                        <p:cTn id="99" dur="1" fill="hold">
                                          <p:stCondLst>
                                            <p:cond delay="0"/>
                                          </p:stCondLst>
                                        </p:cTn>
                                        <p:tgtEl>
                                          <p:spTgt spid="92"/>
                                        </p:tgtEl>
                                        <p:attrNameLst>
                                          <p:attrName>style.visibility</p:attrName>
                                        </p:attrNameLst>
                                      </p:cBhvr>
                                      <p:to>
                                        <p:strVal val="visible"/>
                                      </p:to>
                                    </p:set>
                                    <p:animEffect transition="in" filter="wipe(down)">
                                      <p:cBhvr>
                                        <p:cTn id="100" dur="500"/>
                                        <p:tgtEl>
                                          <p:spTgt spid="92"/>
                                        </p:tgtEl>
                                      </p:cBhvr>
                                    </p:animEffect>
                                  </p:childTnLst>
                                </p:cTn>
                              </p:par>
                              <p:par>
                                <p:cTn id="101" presetID="22" presetClass="entr" presetSubtype="4" fill="hold" nodeType="withEffect">
                                  <p:stCondLst>
                                    <p:cond delay="0"/>
                                  </p:stCondLst>
                                  <p:childTnLst>
                                    <p:set>
                                      <p:cBhvr>
                                        <p:cTn id="102" dur="1" fill="hold">
                                          <p:stCondLst>
                                            <p:cond delay="0"/>
                                          </p:stCondLst>
                                        </p:cTn>
                                        <p:tgtEl>
                                          <p:spTgt spid="85"/>
                                        </p:tgtEl>
                                        <p:attrNameLst>
                                          <p:attrName>style.visibility</p:attrName>
                                        </p:attrNameLst>
                                      </p:cBhvr>
                                      <p:to>
                                        <p:strVal val="visible"/>
                                      </p:to>
                                    </p:set>
                                    <p:animEffect transition="in" filter="wipe(down)">
                                      <p:cBhvr>
                                        <p:cTn id="103" dur="500"/>
                                        <p:tgtEl>
                                          <p:spTgt spid="85"/>
                                        </p:tgtEl>
                                      </p:cBhvr>
                                    </p:animEffect>
                                  </p:childTnLst>
                                </p:cTn>
                              </p:par>
                              <p:par>
                                <p:cTn id="104" presetID="22" presetClass="entr" presetSubtype="4" fill="hold" nodeType="withEffect">
                                  <p:stCondLst>
                                    <p:cond delay="0"/>
                                  </p:stCondLst>
                                  <p:childTnLst>
                                    <p:set>
                                      <p:cBhvr>
                                        <p:cTn id="105" dur="1" fill="hold">
                                          <p:stCondLst>
                                            <p:cond delay="0"/>
                                          </p:stCondLst>
                                        </p:cTn>
                                        <p:tgtEl>
                                          <p:spTgt spid="87"/>
                                        </p:tgtEl>
                                        <p:attrNameLst>
                                          <p:attrName>style.visibility</p:attrName>
                                        </p:attrNameLst>
                                      </p:cBhvr>
                                      <p:to>
                                        <p:strVal val="visible"/>
                                      </p:to>
                                    </p:set>
                                    <p:animEffect transition="in" filter="wipe(down)">
                                      <p:cBhvr>
                                        <p:cTn id="106" dur="500"/>
                                        <p:tgtEl>
                                          <p:spTgt spid="87"/>
                                        </p:tgtEl>
                                      </p:cBhvr>
                                    </p:animEffect>
                                  </p:childTnLst>
                                </p:cTn>
                              </p:par>
                              <p:par>
                                <p:cTn id="107" presetID="22" presetClass="entr" presetSubtype="4" fill="hold" nodeType="withEffect">
                                  <p:stCondLst>
                                    <p:cond delay="0"/>
                                  </p:stCondLst>
                                  <p:childTnLst>
                                    <p:set>
                                      <p:cBhvr>
                                        <p:cTn id="108" dur="1" fill="hold">
                                          <p:stCondLst>
                                            <p:cond delay="0"/>
                                          </p:stCondLst>
                                        </p:cTn>
                                        <p:tgtEl>
                                          <p:spTgt spid="88"/>
                                        </p:tgtEl>
                                        <p:attrNameLst>
                                          <p:attrName>style.visibility</p:attrName>
                                        </p:attrNameLst>
                                      </p:cBhvr>
                                      <p:to>
                                        <p:strVal val="visible"/>
                                      </p:to>
                                    </p:set>
                                    <p:animEffect transition="in" filter="wipe(down)">
                                      <p:cBhvr>
                                        <p:cTn id="109" dur="500"/>
                                        <p:tgtEl>
                                          <p:spTgt spid="88"/>
                                        </p:tgtEl>
                                      </p:cBhvr>
                                    </p:animEffect>
                                  </p:childTnLst>
                                </p:cTn>
                              </p:par>
                              <p:par>
                                <p:cTn id="110" presetID="22" presetClass="entr" presetSubtype="4" fill="hold" nodeType="withEffect">
                                  <p:stCondLst>
                                    <p:cond delay="0"/>
                                  </p:stCondLst>
                                  <p:childTnLst>
                                    <p:set>
                                      <p:cBhvr>
                                        <p:cTn id="111" dur="1" fill="hold">
                                          <p:stCondLst>
                                            <p:cond delay="0"/>
                                          </p:stCondLst>
                                        </p:cTn>
                                        <p:tgtEl>
                                          <p:spTgt spid="89"/>
                                        </p:tgtEl>
                                        <p:attrNameLst>
                                          <p:attrName>style.visibility</p:attrName>
                                        </p:attrNameLst>
                                      </p:cBhvr>
                                      <p:to>
                                        <p:strVal val="visible"/>
                                      </p:to>
                                    </p:set>
                                    <p:animEffect transition="in" filter="wipe(down)">
                                      <p:cBhvr>
                                        <p:cTn id="112" dur="500"/>
                                        <p:tgtEl>
                                          <p:spTgt spid="89"/>
                                        </p:tgtEl>
                                      </p:cBhvr>
                                    </p:animEffect>
                                  </p:childTnLst>
                                </p:cTn>
                              </p:par>
                              <p:par>
                                <p:cTn id="113" presetID="22" presetClass="entr" presetSubtype="4" fill="hold" nodeType="withEffect">
                                  <p:stCondLst>
                                    <p:cond delay="0"/>
                                  </p:stCondLst>
                                  <p:childTnLst>
                                    <p:set>
                                      <p:cBhvr>
                                        <p:cTn id="114" dur="1" fill="hold">
                                          <p:stCondLst>
                                            <p:cond delay="0"/>
                                          </p:stCondLst>
                                        </p:cTn>
                                        <p:tgtEl>
                                          <p:spTgt spid="90"/>
                                        </p:tgtEl>
                                        <p:attrNameLst>
                                          <p:attrName>style.visibility</p:attrName>
                                        </p:attrNameLst>
                                      </p:cBhvr>
                                      <p:to>
                                        <p:strVal val="visible"/>
                                      </p:to>
                                    </p:set>
                                    <p:animEffect transition="in" filter="wipe(down)">
                                      <p:cBhvr>
                                        <p:cTn id="115" dur="500"/>
                                        <p:tgtEl>
                                          <p:spTgt spid="90"/>
                                        </p:tgtEl>
                                      </p:cBhvr>
                                    </p:animEffect>
                                  </p:childTnLst>
                                </p:cTn>
                              </p:par>
                              <p:par>
                                <p:cTn id="116" presetID="22" presetClass="entr" presetSubtype="4" fill="hold" nodeType="withEffect">
                                  <p:stCondLst>
                                    <p:cond delay="0"/>
                                  </p:stCondLst>
                                  <p:childTnLst>
                                    <p:set>
                                      <p:cBhvr>
                                        <p:cTn id="117" dur="1" fill="hold">
                                          <p:stCondLst>
                                            <p:cond delay="0"/>
                                          </p:stCondLst>
                                        </p:cTn>
                                        <p:tgtEl>
                                          <p:spTgt spid="91"/>
                                        </p:tgtEl>
                                        <p:attrNameLst>
                                          <p:attrName>style.visibility</p:attrName>
                                        </p:attrNameLst>
                                      </p:cBhvr>
                                      <p:to>
                                        <p:strVal val="visible"/>
                                      </p:to>
                                    </p:set>
                                    <p:animEffect transition="in" filter="wipe(down)">
                                      <p:cBhvr>
                                        <p:cTn id="118"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8" grpId="0"/>
      <p:bldP spid="60" grpId="0"/>
      <p:bldP spid="62" grpId="0"/>
      <p:bldP spid="64" grpId="0"/>
      <p:bldP spid="7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4" name="Straight Arrow Connector 33"/>
          <p:cNvCxnSpPr/>
          <p:nvPr/>
        </p:nvCxnSpPr>
        <p:spPr>
          <a:xfrm flipH="1" flipV="1">
            <a:off x="1779232" y="3847175"/>
            <a:ext cx="70804" cy="2034975"/>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a:off x="4988413" y="3932178"/>
            <a:ext cx="1127232" cy="769441"/>
          </a:xfrm>
          <a:prstGeom prst="rect">
            <a:avLst/>
          </a:prstGeom>
        </p:spPr>
        <p:txBody>
          <a:bodyPr wrap="none">
            <a:spAutoFit/>
          </a:bodyPr>
          <a:lstStyle/>
          <a:p>
            <a:r>
              <a:rPr lang="en-US" sz="4400" b="1" dirty="0" smtClean="0">
                <a:solidFill>
                  <a:schemeClr val="bg1"/>
                </a:solidFill>
                <a:latin typeface="Helvetica Neue" charset="0"/>
                <a:ea typeface="Helvetica Neue" charset="0"/>
                <a:cs typeface="Helvetica Neue" charset="0"/>
              </a:rPr>
              <a:t>???</a:t>
            </a:r>
            <a:endParaRPr lang="en-US" sz="4400" b="1" dirty="0">
              <a:solidFill>
                <a:schemeClr val="bg1"/>
              </a:solidFill>
              <a:latin typeface="Helvetica Neue" charset="0"/>
              <a:ea typeface="Helvetica Neue" charset="0"/>
              <a:cs typeface="Helvetica Neue" charset="0"/>
            </a:endParaRP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062406" y="2530423"/>
            <a:ext cx="2461613" cy="1097280"/>
          </a:xfrm>
          <a:prstGeom prst="rect">
            <a:avLst/>
          </a:prstGeom>
        </p:spPr>
      </p:pic>
      <p:sp>
        <p:nvSpPr>
          <p:cNvPr id="6" name="TextBox 5"/>
          <p:cNvSpPr txBox="1"/>
          <p:nvPr/>
        </p:nvSpPr>
        <p:spPr>
          <a:xfrm>
            <a:off x="3087203" y="1405727"/>
            <a:ext cx="2436816" cy="954107"/>
          </a:xfrm>
          <a:prstGeom prst="rect">
            <a:avLst/>
          </a:prstGeom>
          <a:noFill/>
        </p:spPr>
        <p:txBody>
          <a:bodyPr wrap="square" rtlCol="0">
            <a:spAutoFit/>
          </a:bodyPr>
          <a:lstStyle/>
          <a:p>
            <a:pPr algn="ctr"/>
            <a:r>
              <a:rPr lang="en-US" sz="2800" dirty="0" smtClean="0">
                <a:latin typeface="Helvetica Neue" charset="0"/>
                <a:ea typeface="Helvetica Neue" charset="0"/>
                <a:cs typeface="Helvetica Neue" charset="0"/>
              </a:rPr>
              <a:t>Content</a:t>
            </a:r>
          </a:p>
          <a:p>
            <a:pPr algn="ctr"/>
            <a:r>
              <a:rPr lang="en-US" sz="2800" dirty="0" smtClean="0">
                <a:latin typeface="Helvetica Neue" charset="0"/>
                <a:ea typeface="Helvetica Neue" charset="0"/>
                <a:cs typeface="Helvetica Neue" charset="0"/>
              </a:rPr>
              <a:t>Rec.</a:t>
            </a:r>
            <a:endParaRPr lang="en-US" sz="2800" dirty="0">
              <a:latin typeface="Helvetica Neue" charset="0"/>
              <a:ea typeface="Helvetica Neue" charset="0"/>
              <a:cs typeface="Helvetica Neue" charset="0"/>
            </a:endParaRPr>
          </a:p>
        </p:txBody>
      </p:sp>
      <p:pic>
        <p:nvPicPr>
          <p:cNvPr id="43" name="Picture 42"/>
          <p:cNvPicPr>
            <a:picLocks noChangeAspect="1"/>
          </p:cNvPicPr>
          <p:nvPr/>
        </p:nvPicPr>
        <p:blipFill>
          <a:blip r:embed="rId4"/>
          <a:stretch>
            <a:fillRect/>
          </a:stretch>
        </p:blipFill>
        <p:spPr>
          <a:xfrm>
            <a:off x="445569" y="2530423"/>
            <a:ext cx="2357373" cy="1097280"/>
          </a:xfrm>
          <a:prstGeom prst="rect">
            <a:avLst/>
          </a:prstGeom>
        </p:spPr>
      </p:pic>
      <p:sp>
        <p:nvSpPr>
          <p:cNvPr id="48" name="TextBox 47"/>
          <p:cNvSpPr txBox="1"/>
          <p:nvPr/>
        </p:nvSpPr>
        <p:spPr>
          <a:xfrm>
            <a:off x="445568" y="1405727"/>
            <a:ext cx="2326546" cy="954107"/>
          </a:xfrm>
          <a:prstGeom prst="rect">
            <a:avLst/>
          </a:prstGeom>
          <a:noFill/>
        </p:spPr>
        <p:txBody>
          <a:bodyPr wrap="square" rtlCol="0">
            <a:spAutoFit/>
          </a:bodyPr>
          <a:lstStyle/>
          <a:p>
            <a:pPr algn="ctr"/>
            <a:r>
              <a:rPr lang="en-US" sz="2800" dirty="0" smtClean="0">
                <a:latin typeface="Helvetica Neue" charset="0"/>
                <a:ea typeface="Helvetica Neue" charset="0"/>
                <a:cs typeface="Helvetica Neue" charset="0"/>
              </a:rPr>
              <a:t>Fraud</a:t>
            </a:r>
            <a:br>
              <a:rPr lang="en-US" sz="2800" dirty="0" smtClean="0">
                <a:latin typeface="Helvetica Neue" charset="0"/>
                <a:ea typeface="Helvetica Neue" charset="0"/>
                <a:cs typeface="Helvetica Neue" charset="0"/>
              </a:rPr>
            </a:br>
            <a:r>
              <a:rPr lang="en-US" sz="2800" dirty="0" smtClean="0">
                <a:latin typeface="Helvetica Neue" charset="0"/>
                <a:ea typeface="Helvetica Neue" charset="0"/>
                <a:cs typeface="Helvetica Neue" charset="0"/>
              </a:rPr>
              <a:t>Detection</a:t>
            </a:r>
            <a:endParaRPr lang="en-US" sz="2800" dirty="0">
              <a:latin typeface="Helvetica Neue" charset="0"/>
              <a:ea typeface="Helvetica Neue" charset="0"/>
              <a:cs typeface="Helvetica Neue" charset="0"/>
            </a:endParaRPr>
          </a:p>
        </p:txBody>
      </p:sp>
      <p:pic>
        <p:nvPicPr>
          <p:cNvPr id="59" name="Picture 5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921788" y="2530423"/>
            <a:ext cx="1539850" cy="1097280"/>
          </a:xfrm>
          <a:prstGeom prst="rect">
            <a:avLst/>
          </a:prstGeom>
        </p:spPr>
      </p:pic>
      <p:sp>
        <p:nvSpPr>
          <p:cNvPr id="16" name="TextBox 15"/>
          <p:cNvSpPr txBox="1"/>
          <p:nvPr/>
        </p:nvSpPr>
        <p:spPr>
          <a:xfrm>
            <a:off x="5799525" y="1405727"/>
            <a:ext cx="1784376" cy="954107"/>
          </a:xfrm>
          <a:prstGeom prst="rect">
            <a:avLst/>
          </a:prstGeom>
          <a:noFill/>
        </p:spPr>
        <p:txBody>
          <a:bodyPr wrap="square" rtlCol="0">
            <a:spAutoFit/>
          </a:bodyPr>
          <a:lstStyle/>
          <a:p>
            <a:pPr algn="ctr"/>
            <a:r>
              <a:rPr lang="en-US" sz="2800" dirty="0" smtClean="0">
                <a:latin typeface="Helvetica Neue" charset="0"/>
                <a:ea typeface="Helvetica Neue" charset="0"/>
                <a:cs typeface="Helvetica Neue" charset="0"/>
              </a:rPr>
              <a:t>Personal</a:t>
            </a:r>
          </a:p>
          <a:p>
            <a:pPr algn="ctr"/>
            <a:r>
              <a:rPr lang="en-US" sz="2800" dirty="0" smtClean="0">
                <a:latin typeface="Helvetica Neue" charset="0"/>
                <a:ea typeface="Helvetica Neue" charset="0"/>
                <a:cs typeface="Helvetica Neue" charset="0"/>
              </a:rPr>
              <a:t>Asst.</a:t>
            </a:r>
            <a:endParaRPr lang="en-US" sz="2800" dirty="0">
              <a:latin typeface="Helvetica Neue" charset="0"/>
              <a:ea typeface="Helvetica Neue" charset="0"/>
              <a:cs typeface="Helvetica Neue" charset="0"/>
            </a:endParaRPr>
          </a:p>
        </p:txBody>
      </p:sp>
      <p:pic>
        <p:nvPicPr>
          <p:cNvPr id="61" name="Picture 60"/>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806128" y="2338845"/>
            <a:ext cx="1503574" cy="1288858"/>
          </a:xfrm>
          <a:prstGeom prst="rect">
            <a:avLst/>
          </a:prstGeom>
        </p:spPr>
      </p:pic>
      <p:sp>
        <p:nvSpPr>
          <p:cNvPr id="63" name="TextBox 62"/>
          <p:cNvSpPr txBox="1"/>
          <p:nvPr/>
        </p:nvSpPr>
        <p:spPr>
          <a:xfrm>
            <a:off x="7715029" y="1405727"/>
            <a:ext cx="1685773" cy="954107"/>
          </a:xfrm>
          <a:prstGeom prst="rect">
            <a:avLst/>
          </a:prstGeom>
          <a:noFill/>
        </p:spPr>
        <p:txBody>
          <a:bodyPr wrap="square" rtlCol="0">
            <a:spAutoFit/>
          </a:bodyPr>
          <a:lstStyle/>
          <a:p>
            <a:pPr algn="ctr"/>
            <a:r>
              <a:rPr lang="en-US" sz="2800" dirty="0" smtClean="0">
                <a:latin typeface="Helvetica Neue" charset="0"/>
                <a:ea typeface="Helvetica Neue" charset="0"/>
                <a:cs typeface="Helvetica Neue" charset="0"/>
              </a:rPr>
              <a:t>Robotic</a:t>
            </a:r>
          </a:p>
          <a:p>
            <a:pPr algn="ctr"/>
            <a:r>
              <a:rPr lang="en-US" sz="2800" dirty="0" smtClean="0">
                <a:latin typeface="Helvetica Neue" charset="0"/>
                <a:ea typeface="Helvetica Neue" charset="0"/>
                <a:cs typeface="Helvetica Neue" charset="0"/>
              </a:rPr>
              <a:t>Control</a:t>
            </a:r>
            <a:endParaRPr lang="en-US" sz="2800" dirty="0">
              <a:latin typeface="Helvetica Neue" charset="0"/>
              <a:ea typeface="Helvetica Neue" charset="0"/>
              <a:cs typeface="Helvetica Neue" charset="0"/>
            </a:endParaRPr>
          </a:p>
        </p:txBody>
      </p:sp>
      <p:pic>
        <p:nvPicPr>
          <p:cNvPr id="17" name="Picture 16"/>
          <p:cNvPicPr>
            <a:picLocks noChangeAspect="1"/>
          </p:cNvPicPr>
          <p:nvPr/>
        </p:nvPicPr>
        <p:blipFill>
          <a:blip r:embed="rId7"/>
          <a:stretch>
            <a:fillRect/>
          </a:stretch>
        </p:blipFill>
        <p:spPr>
          <a:xfrm>
            <a:off x="9660265" y="2530423"/>
            <a:ext cx="2130682" cy="1097280"/>
          </a:xfrm>
          <a:prstGeom prst="rect">
            <a:avLst/>
          </a:prstGeom>
        </p:spPr>
      </p:pic>
      <p:sp>
        <p:nvSpPr>
          <p:cNvPr id="64" name="TextBox 63"/>
          <p:cNvSpPr txBox="1"/>
          <p:nvPr/>
        </p:nvSpPr>
        <p:spPr>
          <a:xfrm>
            <a:off x="9660265" y="1405727"/>
            <a:ext cx="2130682" cy="954107"/>
          </a:xfrm>
          <a:prstGeom prst="rect">
            <a:avLst/>
          </a:prstGeom>
          <a:noFill/>
        </p:spPr>
        <p:txBody>
          <a:bodyPr wrap="square" rtlCol="0">
            <a:spAutoFit/>
          </a:bodyPr>
          <a:lstStyle/>
          <a:p>
            <a:pPr algn="ctr"/>
            <a:r>
              <a:rPr lang="en-US" sz="2800" dirty="0" smtClean="0">
                <a:latin typeface="Helvetica Neue" charset="0"/>
                <a:ea typeface="Helvetica Neue" charset="0"/>
                <a:cs typeface="Helvetica Neue" charset="0"/>
              </a:rPr>
              <a:t>Machine</a:t>
            </a:r>
          </a:p>
          <a:p>
            <a:pPr algn="ctr"/>
            <a:r>
              <a:rPr lang="en-US" sz="2800" dirty="0" smtClean="0">
                <a:latin typeface="Helvetica Neue" charset="0"/>
                <a:ea typeface="Helvetica Neue" charset="0"/>
                <a:cs typeface="Helvetica Neue" charset="0"/>
              </a:rPr>
              <a:t>Translation</a:t>
            </a:r>
            <a:endParaRPr lang="en-US" sz="2800" dirty="0">
              <a:latin typeface="Helvetica Neue" charset="0"/>
              <a:ea typeface="Helvetica Neue" charset="0"/>
              <a:cs typeface="Helvetica Neue" charset="0"/>
            </a:endParaRPr>
          </a:p>
        </p:txBody>
      </p:sp>
      <p:pic>
        <p:nvPicPr>
          <p:cNvPr id="30" name="Picture 29"/>
          <p:cNvPicPr>
            <a:picLocks noChangeAspect="1"/>
          </p:cNvPicPr>
          <p:nvPr/>
        </p:nvPicPr>
        <p:blipFill>
          <a:blip r:embed="rId8"/>
          <a:stretch>
            <a:fillRect/>
          </a:stretch>
        </p:blipFill>
        <p:spPr>
          <a:xfrm>
            <a:off x="7197968" y="5075452"/>
            <a:ext cx="2032000" cy="736600"/>
          </a:xfrm>
          <a:prstGeom prst="rect">
            <a:avLst/>
          </a:prstGeom>
        </p:spPr>
      </p:pic>
      <p:grpSp>
        <p:nvGrpSpPr>
          <p:cNvPr id="31" name="Group 30"/>
          <p:cNvGrpSpPr/>
          <p:nvPr/>
        </p:nvGrpSpPr>
        <p:grpSpPr>
          <a:xfrm>
            <a:off x="2880709" y="4935448"/>
            <a:ext cx="2326716" cy="1095106"/>
            <a:chOff x="5142568" y="1782082"/>
            <a:chExt cx="2913611" cy="1371336"/>
          </a:xfrm>
        </p:grpSpPr>
        <p:pic>
          <p:nvPicPr>
            <p:cNvPr id="32" name="Picture 31"/>
            <p:cNvPicPr>
              <a:picLocks noChangeAspect="1"/>
            </p:cNvPicPr>
            <p:nvPr/>
          </p:nvPicPr>
          <p:blipFill>
            <a:blip r:embed="rId9"/>
            <a:stretch>
              <a:fillRect/>
            </a:stretch>
          </p:blipFill>
          <p:spPr>
            <a:xfrm>
              <a:off x="5142568" y="1782082"/>
              <a:ext cx="2913611" cy="1068324"/>
            </a:xfrm>
            <a:prstGeom prst="rect">
              <a:avLst/>
            </a:prstGeom>
          </p:spPr>
        </p:pic>
        <p:sp>
          <p:nvSpPr>
            <p:cNvPr id="41" name="TextBox 40"/>
            <p:cNvSpPr txBox="1"/>
            <p:nvPr/>
          </p:nvSpPr>
          <p:spPr>
            <a:xfrm>
              <a:off x="6503490" y="2650350"/>
              <a:ext cx="1106050" cy="503068"/>
            </a:xfrm>
            <a:prstGeom prst="rect">
              <a:avLst/>
            </a:prstGeom>
            <a:noFill/>
          </p:spPr>
          <p:txBody>
            <a:bodyPr wrap="none" rtlCol="0">
              <a:spAutoFit/>
            </a:bodyPr>
            <a:lstStyle/>
            <a:p>
              <a:r>
                <a:rPr lang="en-US" sz="2400" dirty="0" smtClean="0">
                  <a:latin typeface="Gill Sans Light" charset="0"/>
                  <a:ea typeface="Gill Sans Light" charset="0"/>
                  <a:cs typeface="Gill Sans Light" charset="0"/>
                </a:rPr>
                <a:t>Create</a:t>
              </a:r>
            </a:p>
          </p:txBody>
        </p:sp>
      </p:grpSp>
      <p:grpSp>
        <p:nvGrpSpPr>
          <p:cNvPr id="44" name="Group 43"/>
          <p:cNvGrpSpPr/>
          <p:nvPr/>
        </p:nvGrpSpPr>
        <p:grpSpPr>
          <a:xfrm>
            <a:off x="9969282" y="5058756"/>
            <a:ext cx="1711628" cy="1180396"/>
            <a:chOff x="8558827" y="2824768"/>
            <a:chExt cx="1711628" cy="1180396"/>
          </a:xfrm>
        </p:grpSpPr>
        <p:pic>
          <p:nvPicPr>
            <p:cNvPr id="45" name="Picture 44"/>
            <p:cNvPicPr>
              <a:picLocks noChangeAspect="1"/>
            </p:cNvPicPr>
            <p:nvPr/>
          </p:nvPicPr>
          <p:blipFill>
            <a:blip r:embed="rId10" cstate="screen">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a:off x="8558827" y="2824768"/>
              <a:ext cx="1593117" cy="1004889"/>
            </a:xfrm>
            <a:prstGeom prst="rect">
              <a:avLst/>
            </a:prstGeom>
          </p:spPr>
        </p:pic>
        <p:sp>
          <p:nvSpPr>
            <p:cNvPr id="47" name="Rectangle 46"/>
            <p:cNvSpPr/>
            <p:nvPr/>
          </p:nvSpPr>
          <p:spPr>
            <a:xfrm>
              <a:off x="9197725" y="3235723"/>
              <a:ext cx="1072730" cy="769441"/>
            </a:xfrm>
            <a:prstGeom prst="rect">
              <a:avLst/>
            </a:prstGeom>
          </p:spPr>
          <p:txBody>
            <a:bodyPr wrap="none">
              <a:spAutoFit/>
            </a:bodyPr>
            <a:lstStyle/>
            <a:p>
              <a:r>
                <a:rPr lang="en-US" sz="4400" b="1" dirty="0" smtClean="0">
                  <a:solidFill>
                    <a:schemeClr val="bg1"/>
                  </a:solidFill>
                  <a:latin typeface="HelveticaNeue" charset="0"/>
                </a:rPr>
                <a:t>VW</a:t>
              </a:r>
              <a:endParaRPr lang="en-US" sz="4400" dirty="0">
                <a:solidFill>
                  <a:schemeClr val="bg1"/>
                </a:solidFill>
              </a:endParaRPr>
            </a:p>
          </p:txBody>
        </p:sp>
      </p:grpSp>
      <p:pic>
        <p:nvPicPr>
          <p:cNvPr id="49" name="Picture 48"/>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310256" y="5240270"/>
            <a:ext cx="1636427" cy="1333688"/>
          </a:xfrm>
          <a:prstGeom prst="rect">
            <a:avLst/>
          </a:prstGeom>
        </p:spPr>
      </p:pic>
      <p:sp>
        <p:nvSpPr>
          <p:cNvPr id="2" name="Rectangle 1"/>
          <p:cNvSpPr/>
          <p:nvPr/>
        </p:nvSpPr>
        <p:spPr>
          <a:xfrm>
            <a:off x="3967498" y="6041293"/>
            <a:ext cx="1359090" cy="769441"/>
          </a:xfrm>
          <a:prstGeom prst="rect">
            <a:avLst/>
          </a:prstGeom>
        </p:spPr>
        <p:txBody>
          <a:bodyPr wrap="none">
            <a:spAutoFit/>
          </a:bodyPr>
          <a:lstStyle/>
          <a:p>
            <a:r>
              <a:rPr lang="en-US" sz="4400" dirty="0" err="1">
                <a:latin typeface="Beirut" charset="-78"/>
                <a:ea typeface="Beirut" charset="-78"/>
                <a:cs typeface="Beirut" charset="-78"/>
              </a:rPr>
              <a:t>Caffe</a:t>
            </a:r>
            <a:endParaRPr lang="en-US" sz="4400">
              <a:latin typeface="Beirut" charset="-78"/>
              <a:ea typeface="Beirut" charset="-78"/>
              <a:cs typeface="Beirut" charset="-78"/>
            </a:endParaRPr>
          </a:p>
        </p:txBody>
      </p:sp>
      <p:pic>
        <p:nvPicPr>
          <p:cNvPr id="4" name="Picture 3"/>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433884" y="5896466"/>
            <a:ext cx="1629157" cy="776071"/>
          </a:xfrm>
          <a:prstGeom prst="rect">
            <a:avLst/>
          </a:prstGeom>
        </p:spPr>
      </p:pic>
      <p:pic>
        <p:nvPicPr>
          <p:cNvPr id="7" name="Picture 6"/>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741992" y="6267724"/>
            <a:ext cx="2047697" cy="493916"/>
          </a:xfrm>
          <a:prstGeom prst="rect">
            <a:avLst/>
          </a:prstGeom>
        </p:spPr>
      </p:pic>
      <p:pic>
        <p:nvPicPr>
          <p:cNvPr id="8" name="Picture 7"/>
          <p:cNvPicPr>
            <a:picLocks noChangeAspect="1"/>
          </p:cNvPicPr>
          <p:nvPr/>
        </p:nvPicPr>
        <p:blipFill>
          <a:blip r:embed="rId14"/>
          <a:stretch>
            <a:fillRect/>
          </a:stretch>
        </p:blipFill>
        <p:spPr>
          <a:xfrm>
            <a:off x="445538" y="5204824"/>
            <a:ext cx="2067648" cy="477856"/>
          </a:xfrm>
          <a:prstGeom prst="rect">
            <a:avLst/>
          </a:prstGeom>
        </p:spPr>
      </p:pic>
      <p:cxnSp>
        <p:nvCxnSpPr>
          <p:cNvPr id="10" name="Straight Arrow Connector 9"/>
          <p:cNvCxnSpPr/>
          <p:nvPr/>
        </p:nvCxnSpPr>
        <p:spPr>
          <a:xfrm flipV="1">
            <a:off x="1085088" y="3791712"/>
            <a:ext cx="560832" cy="1413112"/>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H="1" flipV="1">
            <a:off x="2513186" y="3826365"/>
            <a:ext cx="1259330" cy="1319726"/>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endCxn id="5" idx="2"/>
          </p:cNvCxnSpPr>
          <p:nvPr/>
        </p:nvCxnSpPr>
        <p:spPr>
          <a:xfrm flipH="1" flipV="1">
            <a:off x="4293213" y="3627703"/>
            <a:ext cx="218617" cy="2435942"/>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H="1" flipV="1">
            <a:off x="2124349" y="3745423"/>
            <a:ext cx="3399671" cy="1566986"/>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V="1">
            <a:off x="5942568" y="3798292"/>
            <a:ext cx="816840" cy="1544644"/>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V="1">
            <a:off x="6337556" y="3752974"/>
            <a:ext cx="2100904" cy="1582095"/>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flipV="1">
            <a:off x="6489956" y="3752974"/>
            <a:ext cx="3646253" cy="1734496"/>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flipH="1" flipV="1">
            <a:off x="5029920" y="3798292"/>
            <a:ext cx="5106289" cy="1044392"/>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H="1" flipV="1">
            <a:off x="9063041" y="3720467"/>
            <a:ext cx="1225569" cy="1274617"/>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flipH="1" flipV="1">
            <a:off x="7246609" y="3752974"/>
            <a:ext cx="2672571" cy="228832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flipV="1">
            <a:off x="8647057" y="3705528"/>
            <a:ext cx="41674" cy="2358117"/>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flipH="1" flipV="1">
            <a:off x="4706925" y="3826366"/>
            <a:ext cx="3401975" cy="1155654"/>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flipV="1">
            <a:off x="4999031" y="3818500"/>
            <a:ext cx="1909902" cy="2316226"/>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flipV="1">
            <a:off x="2513186" y="3752974"/>
            <a:ext cx="1292827" cy="2128368"/>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flipV="1">
            <a:off x="2665586" y="3767632"/>
            <a:ext cx="3480948" cy="226611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flipH="1" flipV="1">
            <a:off x="4597963" y="3720467"/>
            <a:ext cx="1353911" cy="1562833"/>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57" name="Picture 56"/>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661669" y="5813700"/>
            <a:ext cx="1707129" cy="908047"/>
          </a:xfrm>
          <a:prstGeom prst="rect">
            <a:avLst/>
          </a:prstGeom>
        </p:spPr>
      </p:pic>
      <p:sp>
        <p:nvSpPr>
          <p:cNvPr id="3" name="Rounded Rectangle 2"/>
          <p:cNvSpPr/>
          <p:nvPr/>
        </p:nvSpPr>
        <p:spPr>
          <a:xfrm>
            <a:off x="116681" y="1244044"/>
            <a:ext cx="11958637" cy="5629275"/>
          </a:xfrm>
          <a:prstGeom prst="roundRect">
            <a:avLst/>
          </a:prstGeom>
          <a:solidFill>
            <a:srgbClr val="FFFFFF">
              <a:alpha val="9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069304" y="4523509"/>
            <a:ext cx="7800994" cy="1631216"/>
          </a:xfrm>
          <a:prstGeom prst="rect">
            <a:avLst/>
          </a:prstGeom>
          <a:noFill/>
        </p:spPr>
        <p:txBody>
          <a:bodyPr wrap="square" rtlCol="0">
            <a:spAutoFit/>
          </a:bodyPr>
          <a:lstStyle/>
          <a:p>
            <a:pPr algn="ctr"/>
            <a:r>
              <a:rPr lang="en-US" sz="5000" b="1" i="1" dirty="0" smtClean="0">
                <a:solidFill>
                  <a:schemeClr val="accent6">
                    <a:lumMod val="75000"/>
                  </a:schemeClr>
                </a:solidFill>
                <a:latin typeface="Helvetica Neue" charset="0"/>
                <a:ea typeface="Helvetica Neue" charset="0"/>
                <a:cs typeface="Helvetica Neue" charset="0"/>
              </a:rPr>
              <a:t>Varying physical</a:t>
            </a:r>
            <a:br>
              <a:rPr lang="en-US" sz="5000" b="1" i="1" dirty="0" smtClean="0">
                <a:solidFill>
                  <a:schemeClr val="accent6">
                    <a:lumMod val="75000"/>
                  </a:schemeClr>
                </a:solidFill>
                <a:latin typeface="Helvetica Neue" charset="0"/>
                <a:ea typeface="Helvetica Neue" charset="0"/>
                <a:cs typeface="Helvetica Neue" charset="0"/>
              </a:rPr>
            </a:br>
            <a:r>
              <a:rPr lang="en-US" sz="5000" b="1" i="1" dirty="0" smtClean="0">
                <a:solidFill>
                  <a:schemeClr val="accent6">
                    <a:lumMod val="75000"/>
                  </a:schemeClr>
                </a:solidFill>
                <a:latin typeface="Helvetica Neue" charset="0"/>
                <a:ea typeface="Helvetica Neue" charset="0"/>
                <a:cs typeface="Helvetica Neue" charset="0"/>
              </a:rPr>
              <a:t>resource requirements</a:t>
            </a:r>
          </a:p>
        </p:txBody>
      </p:sp>
      <p:sp>
        <p:nvSpPr>
          <p:cNvPr id="60" name="TextBox 59"/>
          <p:cNvSpPr txBox="1"/>
          <p:nvPr/>
        </p:nvSpPr>
        <p:spPr>
          <a:xfrm>
            <a:off x="-181819" y="1539369"/>
            <a:ext cx="9485415" cy="1631216"/>
          </a:xfrm>
          <a:prstGeom prst="rect">
            <a:avLst/>
          </a:prstGeom>
          <a:noFill/>
        </p:spPr>
        <p:txBody>
          <a:bodyPr wrap="square" rtlCol="0">
            <a:spAutoFit/>
          </a:bodyPr>
          <a:lstStyle/>
          <a:p>
            <a:pPr algn="ctr"/>
            <a:r>
              <a:rPr lang="en-US" sz="5000" b="1" i="1" dirty="0" smtClean="0">
                <a:solidFill>
                  <a:schemeClr val="accent5">
                    <a:lumMod val="50000"/>
                  </a:schemeClr>
                </a:solidFill>
                <a:latin typeface="Helvetica Neue" charset="0"/>
                <a:ea typeface="Helvetica Neue" charset="0"/>
                <a:cs typeface="Helvetica Neue" charset="0"/>
              </a:rPr>
              <a:t>Difficult to deploy and</a:t>
            </a:r>
            <a:br>
              <a:rPr lang="en-US" sz="5000" b="1" i="1" dirty="0" smtClean="0">
                <a:solidFill>
                  <a:schemeClr val="accent5">
                    <a:lumMod val="50000"/>
                  </a:schemeClr>
                </a:solidFill>
                <a:latin typeface="Helvetica Neue" charset="0"/>
                <a:ea typeface="Helvetica Neue" charset="0"/>
                <a:cs typeface="Helvetica Neue" charset="0"/>
              </a:rPr>
            </a:br>
            <a:r>
              <a:rPr lang="en-US" sz="5000" b="1" i="1" dirty="0" smtClean="0">
                <a:solidFill>
                  <a:schemeClr val="accent5">
                    <a:lumMod val="50000"/>
                  </a:schemeClr>
                </a:solidFill>
                <a:latin typeface="Helvetica Neue" charset="0"/>
                <a:ea typeface="Helvetica Neue" charset="0"/>
                <a:cs typeface="Helvetica Neue" charset="0"/>
              </a:rPr>
              <a:t>brittle to manage</a:t>
            </a:r>
          </a:p>
        </p:txBody>
      </p:sp>
      <p:sp>
        <p:nvSpPr>
          <p:cNvPr id="66" name="Rectangle 65"/>
          <p:cNvSpPr/>
          <p:nvPr/>
        </p:nvSpPr>
        <p:spPr>
          <a:xfrm>
            <a:off x="288759" y="320576"/>
            <a:ext cx="10425828" cy="553998"/>
          </a:xfrm>
          <a:prstGeom prst="rect">
            <a:avLst/>
          </a:prstGeom>
        </p:spPr>
        <p:txBody>
          <a:bodyPr wrap="square">
            <a:spAutoFit/>
          </a:bodyPr>
          <a:lstStyle/>
          <a:p>
            <a:pPr algn="ctr"/>
            <a:r>
              <a:rPr lang="en-US" sz="3000" i="1" dirty="0" smtClean="0">
                <a:solidFill>
                  <a:srgbClr val="FF0000"/>
                </a:solidFill>
                <a:latin typeface="Helvetica Neue Light" charset="0"/>
                <a:ea typeface="Helvetica Neue Light" charset="0"/>
                <a:cs typeface="Helvetica Neue Light" charset="0"/>
              </a:rPr>
              <a:t>Large and growing ecosystem of ML models and frameworks</a:t>
            </a:r>
            <a:endParaRPr lang="en-US" sz="3000" i="1" dirty="0">
              <a:latin typeface="Helvetica Neue Light" charset="0"/>
              <a:ea typeface="Helvetica Neue Light" charset="0"/>
              <a:cs typeface="Helvetica Neue Light" charset="0"/>
            </a:endParaRPr>
          </a:p>
        </p:txBody>
      </p:sp>
      <p:sp>
        <p:nvSpPr>
          <p:cNvPr id="11" name="Slide Number Placeholder 10"/>
          <p:cNvSpPr>
            <a:spLocks noGrp="1"/>
          </p:cNvSpPr>
          <p:nvPr>
            <p:ph type="sldNum" sz="quarter" idx="12"/>
          </p:nvPr>
        </p:nvSpPr>
        <p:spPr/>
        <p:txBody>
          <a:bodyPr/>
          <a:lstStyle/>
          <a:p>
            <a:fld id="{DC2A921A-EC74-6F4D-8465-D463C43FF014}" type="slidenum">
              <a:rPr lang="en-US" smtClean="0">
                <a:solidFill>
                  <a:prstClr val="black">
                    <a:tint val="75000"/>
                  </a:prstClr>
                </a:solidFill>
              </a:rPr>
              <a:pPr/>
              <a:t>14</a:t>
            </a:fld>
            <a:endParaRPr lang="en-US">
              <a:solidFill>
                <a:prstClr val="black">
                  <a:tint val="75000"/>
                </a:prstClr>
              </a:solidFill>
            </a:endParaRPr>
          </a:p>
        </p:txBody>
      </p:sp>
    </p:spTree>
    <p:extLst>
      <p:ext uri="{BB962C8B-B14F-4D97-AF65-F5344CB8AC3E}">
        <p14:creationId xmlns:p14="http://schemas.microsoft.com/office/powerpoint/2010/main" val="2041154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dissolve">
                                      <p:cBhvr>
                                        <p:cTn id="7" dur="500"/>
                                        <p:tgtEl>
                                          <p:spTgt spid="6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191690" y="1472573"/>
            <a:ext cx="9808620" cy="3989053"/>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4400" kern="1200">
                <a:solidFill>
                  <a:schemeClr val="tx1"/>
                </a:solidFill>
                <a:latin typeface="Helvetica Neue" charset="0"/>
                <a:ea typeface="Helvetica Neue" charset="0"/>
                <a:cs typeface="Helvetica Neue" charset="0"/>
              </a:defRPr>
            </a:lvl1pPr>
          </a:lstStyle>
          <a:p>
            <a:pPr algn="ctr"/>
            <a:r>
              <a:rPr lang="en-US" sz="8000" i="1" dirty="0" smtClean="0">
                <a:solidFill>
                  <a:srgbClr val="FF0000"/>
                </a:solidFill>
                <a:latin typeface="Helvetica Neue Light" charset="0"/>
                <a:ea typeface="Helvetica Neue Light" charset="0"/>
                <a:cs typeface="Helvetica Neue Light" charset="0"/>
              </a:rPr>
              <a:t>But most companies can’t build new serving systems</a:t>
            </a:r>
            <a:r>
              <a:rPr lang="mr-IN" sz="8000" i="1" dirty="0" smtClean="0">
                <a:solidFill>
                  <a:srgbClr val="FF0000"/>
                </a:solidFill>
                <a:latin typeface="Helvetica Neue Light" charset="0"/>
                <a:ea typeface="Helvetica Neue Light" charset="0"/>
                <a:cs typeface="Helvetica Neue Light" charset="0"/>
              </a:rPr>
              <a:t>…</a:t>
            </a:r>
            <a:endParaRPr lang="en-US" sz="8000" i="1" dirty="0">
              <a:solidFill>
                <a:schemeClr val="accent4">
                  <a:lumMod val="75000"/>
                </a:schemeClr>
              </a:solidFill>
              <a:latin typeface="Helvetica Neue Light" charset="0"/>
              <a:ea typeface="Helvetica Neue Light" charset="0"/>
              <a:cs typeface="Helvetica Neue Light" charset="0"/>
            </a:endParaRPr>
          </a:p>
        </p:txBody>
      </p:sp>
      <p:sp>
        <p:nvSpPr>
          <p:cNvPr id="2" name="Slide Number Placeholder 1"/>
          <p:cNvSpPr>
            <a:spLocks noGrp="1"/>
          </p:cNvSpPr>
          <p:nvPr>
            <p:ph type="sldNum" sz="quarter" idx="12"/>
          </p:nvPr>
        </p:nvSpPr>
        <p:spPr/>
        <p:txBody>
          <a:bodyPr/>
          <a:lstStyle/>
          <a:p>
            <a:fld id="{DC2A921A-EC74-6F4D-8465-D463C43FF014}" type="slidenum">
              <a:rPr lang="en-US" smtClean="0">
                <a:solidFill>
                  <a:prstClr val="black">
                    <a:tint val="75000"/>
                  </a:prstClr>
                </a:solidFill>
              </a:rPr>
              <a:pPr/>
              <a:t>15</a:t>
            </a:fld>
            <a:endParaRPr lang="en-US">
              <a:solidFill>
                <a:prstClr val="black">
                  <a:tint val="75000"/>
                </a:prstClr>
              </a:solidFill>
            </a:endParaRPr>
          </a:p>
        </p:txBody>
      </p:sp>
    </p:spTree>
    <p:extLst>
      <p:ext uri="{BB962C8B-B14F-4D97-AF65-F5344CB8AC3E}">
        <p14:creationId xmlns:p14="http://schemas.microsoft.com/office/powerpoint/2010/main" val="18740681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Can 22"/>
          <p:cNvSpPr/>
          <p:nvPr/>
        </p:nvSpPr>
        <p:spPr>
          <a:xfrm>
            <a:off x="158052" y="2239573"/>
            <a:ext cx="1534637" cy="2254488"/>
          </a:xfrm>
          <a:prstGeom prst="can">
            <a:avLst/>
          </a:prstGeom>
          <a:ln w="38100">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585" fontAlgn="base">
              <a:spcBef>
                <a:spcPct val="0"/>
              </a:spcBef>
              <a:spcAft>
                <a:spcPct val="0"/>
              </a:spcAft>
            </a:pPr>
            <a:r>
              <a:rPr lang="en-US" sz="2667" dirty="0">
                <a:solidFill>
                  <a:prstClr val="white"/>
                </a:solidFill>
                <a:latin typeface="Helvetica Neue" charset="0"/>
                <a:ea typeface="Helvetica Neue" charset="0"/>
                <a:cs typeface="Helvetica Neue" charset="0"/>
              </a:rPr>
              <a:t>Big</a:t>
            </a:r>
          </a:p>
          <a:p>
            <a:pPr algn="ctr" defTabSz="609585" fontAlgn="base">
              <a:spcBef>
                <a:spcPct val="0"/>
              </a:spcBef>
              <a:spcAft>
                <a:spcPct val="0"/>
              </a:spcAft>
            </a:pPr>
            <a:r>
              <a:rPr lang="en-US" sz="2667" dirty="0">
                <a:solidFill>
                  <a:prstClr val="white"/>
                </a:solidFill>
                <a:latin typeface="Helvetica Neue" charset="0"/>
                <a:ea typeface="Helvetica Neue" charset="0"/>
                <a:cs typeface="Helvetica Neue" charset="0"/>
              </a:rPr>
              <a:t>Data</a:t>
            </a:r>
          </a:p>
        </p:txBody>
      </p:sp>
      <p:sp>
        <p:nvSpPr>
          <p:cNvPr id="42" name="TextBox 41"/>
          <p:cNvSpPr txBox="1"/>
          <p:nvPr/>
        </p:nvSpPr>
        <p:spPr>
          <a:xfrm>
            <a:off x="1075780" y="5840213"/>
            <a:ext cx="5120444" cy="861774"/>
          </a:xfrm>
          <a:prstGeom prst="rect">
            <a:avLst/>
          </a:prstGeom>
          <a:noFill/>
        </p:spPr>
        <p:txBody>
          <a:bodyPr wrap="square" rtlCol="0">
            <a:spAutoFit/>
          </a:bodyPr>
          <a:lstStyle/>
          <a:p>
            <a:pPr algn="ctr"/>
            <a:r>
              <a:rPr lang="en-US" sz="5000" b="1" dirty="0" smtClean="0">
                <a:solidFill>
                  <a:schemeClr val="accent5">
                    <a:lumMod val="75000"/>
                  </a:schemeClr>
                </a:solidFill>
                <a:latin typeface="Helvetica Neue" charset="0"/>
                <a:ea typeface="Helvetica Neue" charset="0"/>
                <a:cs typeface="Helvetica Neue" charset="0"/>
              </a:rPr>
              <a:t>Batch Analytics</a:t>
            </a:r>
            <a:endParaRPr lang="en-US" sz="5000" b="1" dirty="0">
              <a:solidFill>
                <a:schemeClr val="accent5">
                  <a:lumMod val="75000"/>
                </a:schemeClr>
              </a:solidFill>
              <a:latin typeface="Helvetica Neue" charset="0"/>
              <a:ea typeface="Helvetica Neue" charset="0"/>
              <a:cs typeface="Helvetica Neue" charset="0"/>
            </a:endParaRPr>
          </a:p>
        </p:txBody>
      </p:sp>
      <p:sp>
        <p:nvSpPr>
          <p:cNvPr id="43" name="Left Brace 42"/>
          <p:cNvSpPr/>
          <p:nvPr/>
        </p:nvSpPr>
        <p:spPr>
          <a:xfrm rot="16200000">
            <a:off x="3273044" y="2563875"/>
            <a:ext cx="725917" cy="5595605"/>
          </a:xfrm>
          <a:prstGeom prst="leftBrace">
            <a:avLst/>
          </a:prstGeom>
          <a:ln w="1270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accent5">
                  <a:lumMod val="75000"/>
                </a:schemeClr>
              </a:solidFill>
            </a:endParaRPr>
          </a:p>
        </p:txBody>
      </p:sp>
      <p:sp>
        <p:nvSpPr>
          <p:cNvPr id="45" name="TextBox 44"/>
          <p:cNvSpPr txBox="1"/>
          <p:nvPr/>
        </p:nvSpPr>
        <p:spPr>
          <a:xfrm>
            <a:off x="5227080" y="4196371"/>
            <a:ext cx="1521570" cy="666786"/>
          </a:xfrm>
          <a:prstGeom prst="rect">
            <a:avLst/>
          </a:prstGeom>
          <a:noFill/>
        </p:spPr>
        <p:txBody>
          <a:bodyPr wrap="none" rtlCol="0">
            <a:spAutoFit/>
          </a:bodyPr>
          <a:lstStyle/>
          <a:p>
            <a:pPr algn="ctr" defTabSz="609585" fontAlgn="base">
              <a:spcBef>
                <a:spcPct val="0"/>
              </a:spcBef>
              <a:spcAft>
                <a:spcPct val="0"/>
              </a:spcAft>
            </a:pPr>
            <a:r>
              <a:rPr lang="en-US" sz="3733" dirty="0" smtClean="0">
                <a:solidFill>
                  <a:prstClr val="black"/>
                </a:solidFill>
                <a:latin typeface="Helvetica Neue" charset="0"/>
                <a:ea typeface="Helvetica Neue" charset="0"/>
                <a:cs typeface="Helvetica Neue" charset="0"/>
              </a:rPr>
              <a:t>Model</a:t>
            </a:r>
            <a:endParaRPr lang="en-US" sz="3733" dirty="0">
              <a:solidFill>
                <a:prstClr val="black"/>
              </a:solidFill>
              <a:latin typeface="Helvetica Neue" charset="0"/>
              <a:ea typeface="Helvetica Neue" charset="0"/>
              <a:cs typeface="Helvetica Neue" charset="0"/>
            </a:endParaRPr>
          </a:p>
        </p:txBody>
      </p:sp>
      <p:sp>
        <p:nvSpPr>
          <p:cNvPr id="46" name="Right Arrow 45"/>
          <p:cNvSpPr/>
          <p:nvPr/>
        </p:nvSpPr>
        <p:spPr>
          <a:xfrm>
            <a:off x="2161635" y="2785154"/>
            <a:ext cx="1933739" cy="1198800"/>
          </a:xfrm>
          <a:prstGeom prst="rightArrow">
            <a:avLst/>
          </a:prstGeom>
          <a:solidFill>
            <a:schemeClr val="accent5">
              <a:lumMod val="75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defTabSz="609585" fontAlgn="base">
              <a:spcBef>
                <a:spcPct val="0"/>
              </a:spcBef>
              <a:spcAft>
                <a:spcPct val="0"/>
              </a:spcAft>
            </a:pPr>
            <a:r>
              <a:rPr lang="en-US" sz="2667" dirty="0">
                <a:solidFill>
                  <a:prstClr val="white"/>
                </a:solidFill>
                <a:latin typeface="Helvetica Neue" charset="0"/>
                <a:ea typeface="Helvetica Neue" charset="0"/>
                <a:cs typeface="Helvetica Neue" charset="0"/>
              </a:rPr>
              <a:t>Training</a:t>
            </a:r>
          </a:p>
        </p:txBody>
      </p:sp>
      <p:grpSp>
        <p:nvGrpSpPr>
          <p:cNvPr id="47" name="Group 46"/>
          <p:cNvGrpSpPr/>
          <p:nvPr/>
        </p:nvGrpSpPr>
        <p:grpSpPr>
          <a:xfrm>
            <a:off x="4706506" y="2539361"/>
            <a:ext cx="2649647" cy="1532793"/>
            <a:chOff x="6031930" y="1896432"/>
            <a:chExt cx="1987235" cy="1149595"/>
          </a:xfrm>
        </p:grpSpPr>
        <p:grpSp>
          <p:nvGrpSpPr>
            <p:cNvPr id="48" name="Group 47"/>
            <p:cNvGrpSpPr/>
            <p:nvPr/>
          </p:nvGrpSpPr>
          <p:grpSpPr>
            <a:xfrm>
              <a:off x="6031930" y="1896432"/>
              <a:ext cx="1987235" cy="1149595"/>
              <a:chOff x="4437802" y="2295143"/>
              <a:chExt cx="2565113" cy="1483893"/>
            </a:xfrm>
          </p:grpSpPr>
          <p:cxnSp>
            <p:nvCxnSpPr>
              <p:cNvPr id="50" name="Straight Arrow Connector 49"/>
              <p:cNvCxnSpPr/>
              <p:nvPr/>
            </p:nvCxnSpPr>
            <p:spPr>
              <a:xfrm>
                <a:off x="6221474" y="3037091"/>
                <a:ext cx="781441" cy="0"/>
              </a:xfrm>
              <a:prstGeom prst="straightConnector1">
                <a:avLst/>
              </a:prstGeom>
              <a:ln w="28575">
                <a:tailEnd type="triangle"/>
              </a:ln>
            </p:spPr>
            <p:style>
              <a:lnRef idx="2">
                <a:schemeClr val="dk1">
                  <a:shade val="50000"/>
                </a:schemeClr>
              </a:lnRef>
              <a:fillRef idx="1">
                <a:schemeClr val="dk1"/>
              </a:fillRef>
              <a:effectRef idx="0">
                <a:schemeClr val="dk1"/>
              </a:effectRef>
              <a:fontRef idx="minor">
                <a:schemeClr val="lt1"/>
              </a:fontRef>
            </p:style>
          </p:cxnSp>
          <p:cxnSp>
            <p:nvCxnSpPr>
              <p:cNvPr id="51" name="Straight Arrow Connector 50"/>
              <p:cNvCxnSpPr/>
              <p:nvPr/>
            </p:nvCxnSpPr>
            <p:spPr>
              <a:xfrm>
                <a:off x="4608575" y="2380530"/>
                <a:ext cx="1922918" cy="656560"/>
              </a:xfrm>
              <a:prstGeom prst="straightConnector1">
                <a:avLst/>
              </a:prstGeom>
              <a:ln w="28575">
                <a:tailEnd type="triangle"/>
              </a:ln>
            </p:spPr>
            <p:style>
              <a:lnRef idx="2">
                <a:schemeClr val="dk1">
                  <a:shade val="50000"/>
                </a:schemeClr>
              </a:lnRef>
              <a:fillRef idx="1">
                <a:schemeClr val="dk1"/>
              </a:fillRef>
              <a:effectRef idx="0">
                <a:schemeClr val="dk1"/>
              </a:effectRef>
              <a:fontRef idx="minor">
                <a:schemeClr val="lt1"/>
              </a:fontRef>
            </p:style>
          </p:cxnSp>
          <p:cxnSp>
            <p:nvCxnSpPr>
              <p:cNvPr id="52" name="Straight Arrow Connector 51"/>
              <p:cNvCxnSpPr/>
              <p:nvPr/>
            </p:nvCxnSpPr>
            <p:spPr>
              <a:xfrm>
                <a:off x="4608575" y="2708810"/>
                <a:ext cx="1922918" cy="328280"/>
              </a:xfrm>
              <a:prstGeom prst="straightConnector1">
                <a:avLst/>
              </a:prstGeom>
              <a:ln w="28575">
                <a:tailEnd type="triangle"/>
              </a:ln>
            </p:spPr>
            <p:style>
              <a:lnRef idx="2">
                <a:schemeClr val="dk1">
                  <a:shade val="50000"/>
                </a:schemeClr>
              </a:lnRef>
              <a:fillRef idx="1">
                <a:schemeClr val="dk1"/>
              </a:fillRef>
              <a:effectRef idx="0">
                <a:schemeClr val="dk1"/>
              </a:effectRef>
              <a:fontRef idx="minor">
                <a:schemeClr val="lt1"/>
              </a:fontRef>
            </p:style>
          </p:cxnSp>
          <p:cxnSp>
            <p:nvCxnSpPr>
              <p:cNvPr id="53" name="Straight Arrow Connector 52"/>
              <p:cNvCxnSpPr/>
              <p:nvPr/>
            </p:nvCxnSpPr>
            <p:spPr>
              <a:xfrm>
                <a:off x="4608575" y="3037089"/>
                <a:ext cx="1922918" cy="1"/>
              </a:xfrm>
              <a:prstGeom prst="straightConnector1">
                <a:avLst/>
              </a:prstGeom>
              <a:ln w="28575">
                <a:tailEnd type="triangle"/>
              </a:ln>
            </p:spPr>
            <p:style>
              <a:lnRef idx="2">
                <a:schemeClr val="dk1">
                  <a:shade val="50000"/>
                </a:schemeClr>
              </a:lnRef>
              <a:fillRef idx="1">
                <a:schemeClr val="dk1"/>
              </a:fillRef>
              <a:effectRef idx="0">
                <a:schemeClr val="dk1"/>
              </a:effectRef>
              <a:fontRef idx="minor">
                <a:schemeClr val="lt1"/>
              </a:fontRef>
            </p:style>
          </p:cxnSp>
          <p:cxnSp>
            <p:nvCxnSpPr>
              <p:cNvPr id="54" name="Straight Arrow Connector 53"/>
              <p:cNvCxnSpPr/>
              <p:nvPr/>
            </p:nvCxnSpPr>
            <p:spPr>
              <a:xfrm flipV="1">
                <a:off x="4608575" y="3037090"/>
                <a:ext cx="1922918" cy="328279"/>
              </a:xfrm>
              <a:prstGeom prst="straightConnector1">
                <a:avLst/>
              </a:prstGeom>
              <a:ln w="28575">
                <a:tailEnd type="triangle"/>
              </a:ln>
            </p:spPr>
            <p:style>
              <a:lnRef idx="2">
                <a:schemeClr val="dk1">
                  <a:shade val="50000"/>
                </a:schemeClr>
              </a:lnRef>
              <a:fillRef idx="1">
                <a:schemeClr val="dk1"/>
              </a:fillRef>
              <a:effectRef idx="0">
                <a:schemeClr val="dk1"/>
              </a:effectRef>
              <a:fontRef idx="minor">
                <a:schemeClr val="lt1"/>
              </a:fontRef>
            </p:style>
          </p:cxnSp>
          <p:cxnSp>
            <p:nvCxnSpPr>
              <p:cNvPr id="55" name="Straight Arrow Connector 54"/>
              <p:cNvCxnSpPr/>
              <p:nvPr/>
            </p:nvCxnSpPr>
            <p:spPr>
              <a:xfrm flipV="1">
                <a:off x="4608575" y="3037090"/>
                <a:ext cx="1922918" cy="656560"/>
              </a:xfrm>
              <a:prstGeom prst="straightConnector1">
                <a:avLst/>
              </a:prstGeom>
              <a:ln w="28575">
                <a:tailEnd type="triangle"/>
              </a:ln>
            </p:spPr>
            <p:style>
              <a:lnRef idx="2">
                <a:schemeClr val="dk1">
                  <a:shade val="50000"/>
                </a:schemeClr>
              </a:lnRef>
              <a:fillRef idx="1">
                <a:schemeClr val="dk1"/>
              </a:fillRef>
              <a:effectRef idx="0">
                <a:schemeClr val="dk1"/>
              </a:effectRef>
              <a:fontRef idx="minor">
                <a:schemeClr val="lt1"/>
              </a:fontRef>
            </p:style>
          </p:cxnSp>
          <p:sp>
            <p:nvSpPr>
              <p:cNvPr id="56" name="Oval 55"/>
              <p:cNvSpPr/>
              <p:nvPr/>
            </p:nvSpPr>
            <p:spPr>
              <a:xfrm>
                <a:off x="5121690" y="2390319"/>
                <a:ext cx="1293541" cy="1293541"/>
              </a:xfrm>
              <a:prstGeom prst="ellipse">
                <a:avLst/>
              </a:prstGeom>
              <a:solidFill>
                <a:schemeClr val="bg1"/>
              </a:solidFill>
              <a:ln w="28575"/>
            </p:spPr>
            <p:style>
              <a:lnRef idx="2">
                <a:schemeClr val="dk1"/>
              </a:lnRef>
              <a:fillRef idx="1">
                <a:schemeClr val="lt1"/>
              </a:fillRef>
              <a:effectRef idx="0">
                <a:schemeClr val="dk1"/>
              </a:effectRef>
              <a:fontRef idx="minor">
                <a:schemeClr val="dk1"/>
              </a:fontRef>
            </p:style>
            <p:txBody>
              <a:bodyPr rtlCol="0" anchor="ctr"/>
              <a:lstStyle/>
              <a:p>
                <a:pPr algn="ctr" defTabSz="609585" fontAlgn="base">
                  <a:spcBef>
                    <a:spcPct val="0"/>
                  </a:spcBef>
                  <a:spcAft>
                    <a:spcPct val="0"/>
                  </a:spcAft>
                </a:pPr>
                <a:endParaRPr lang="en-US" sz="1600" dirty="0">
                  <a:solidFill>
                    <a:prstClr val="black"/>
                  </a:solidFill>
                  <a:latin typeface="Helvetica Neue" charset="0"/>
                  <a:ea typeface="Helvetica Neue" charset="0"/>
                  <a:cs typeface="Helvetica Neue" charset="0"/>
                </a:endParaRPr>
              </a:p>
            </p:txBody>
          </p:sp>
          <p:grpSp>
            <p:nvGrpSpPr>
              <p:cNvPr id="57" name="Group 56"/>
              <p:cNvGrpSpPr/>
              <p:nvPr/>
            </p:nvGrpSpPr>
            <p:grpSpPr>
              <a:xfrm>
                <a:off x="4437802" y="2295143"/>
                <a:ext cx="170773" cy="1483893"/>
                <a:chOff x="4461603" y="726948"/>
                <a:chExt cx="228600" cy="1986366"/>
              </a:xfrm>
            </p:grpSpPr>
            <p:sp>
              <p:nvSpPr>
                <p:cNvPr id="58" name="Oval 57"/>
                <p:cNvSpPr/>
                <p:nvPr/>
              </p:nvSpPr>
              <p:spPr>
                <a:xfrm>
                  <a:off x="4461603" y="726948"/>
                  <a:ext cx="228600" cy="228600"/>
                </a:xfrm>
                <a:prstGeom prst="ellipse">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585" fontAlgn="base">
                    <a:spcBef>
                      <a:spcPct val="0"/>
                    </a:spcBef>
                    <a:spcAft>
                      <a:spcPct val="0"/>
                    </a:spcAft>
                  </a:pPr>
                  <a:endParaRPr lang="en-US" sz="1600" dirty="0">
                    <a:solidFill>
                      <a:prstClr val="white"/>
                    </a:solidFill>
                    <a:latin typeface="Helvetica Neue" charset="0"/>
                    <a:ea typeface="Helvetica Neue" charset="0"/>
                    <a:cs typeface="Helvetica Neue" charset="0"/>
                  </a:endParaRPr>
                </a:p>
              </p:txBody>
            </p:sp>
            <p:sp>
              <p:nvSpPr>
                <p:cNvPr id="59" name="Oval 58"/>
                <p:cNvSpPr/>
                <p:nvPr/>
              </p:nvSpPr>
              <p:spPr>
                <a:xfrm>
                  <a:off x="4461603" y="1605830"/>
                  <a:ext cx="228600" cy="228600"/>
                </a:xfrm>
                <a:prstGeom prst="ellipse">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585" fontAlgn="base">
                    <a:spcBef>
                      <a:spcPct val="0"/>
                    </a:spcBef>
                    <a:spcAft>
                      <a:spcPct val="0"/>
                    </a:spcAft>
                  </a:pPr>
                  <a:endParaRPr lang="en-US" sz="1600" dirty="0">
                    <a:solidFill>
                      <a:prstClr val="white"/>
                    </a:solidFill>
                    <a:latin typeface="Helvetica Neue" charset="0"/>
                    <a:ea typeface="Helvetica Neue" charset="0"/>
                    <a:cs typeface="Helvetica Neue" charset="0"/>
                  </a:endParaRPr>
                </a:p>
              </p:txBody>
            </p:sp>
            <p:sp>
              <p:nvSpPr>
                <p:cNvPr id="60" name="Oval 59"/>
                <p:cNvSpPr/>
                <p:nvPr/>
              </p:nvSpPr>
              <p:spPr>
                <a:xfrm>
                  <a:off x="4461603" y="2045271"/>
                  <a:ext cx="228600" cy="228600"/>
                </a:xfrm>
                <a:prstGeom prst="ellipse">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585" fontAlgn="base">
                    <a:spcBef>
                      <a:spcPct val="0"/>
                    </a:spcBef>
                    <a:spcAft>
                      <a:spcPct val="0"/>
                    </a:spcAft>
                  </a:pPr>
                  <a:endParaRPr lang="en-US" sz="1600" dirty="0">
                    <a:solidFill>
                      <a:prstClr val="white"/>
                    </a:solidFill>
                    <a:latin typeface="Helvetica Neue" charset="0"/>
                    <a:ea typeface="Helvetica Neue" charset="0"/>
                    <a:cs typeface="Helvetica Neue" charset="0"/>
                  </a:endParaRPr>
                </a:p>
              </p:txBody>
            </p:sp>
            <p:sp>
              <p:nvSpPr>
                <p:cNvPr id="61" name="Oval 60"/>
                <p:cNvSpPr/>
                <p:nvPr/>
              </p:nvSpPr>
              <p:spPr>
                <a:xfrm>
                  <a:off x="4461603" y="2484714"/>
                  <a:ext cx="228600" cy="228600"/>
                </a:xfrm>
                <a:prstGeom prst="ellipse">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585" fontAlgn="base">
                    <a:spcBef>
                      <a:spcPct val="0"/>
                    </a:spcBef>
                    <a:spcAft>
                      <a:spcPct val="0"/>
                    </a:spcAft>
                  </a:pPr>
                  <a:endParaRPr lang="en-US" sz="1600" dirty="0">
                    <a:solidFill>
                      <a:prstClr val="white"/>
                    </a:solidFill>
                    <a:latin typeface="Helvetica Neue" charset="0"/>
                    <a:ea typeface="Helvetica Neue" charset="0"/>
                    <a:cs typeface="Helvetica Neue" charset="0"/>
                  </a:endParaRPr>
                </a:p>
              </p:txBody>
            </p:sp>
            <p:sp>
              <p:nvSpPr>
                <p:cNvPr id="62" name="Oval 61"/>
                <p:cNvSpPr/>
                <p:nvPr/>
              </p:nvSpPr>
              <p:spPr>
                <a:xfrm>
                  <a:off x="4461603" y="1166389"/>
                  <a:ext cx="228600" cy="228600"/>
                </a:xfrm>
                <a:prstGeom prst="ellipse">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585" fontAlgn="base">
                    <a:spcBef>
                      <a:spcPct val="0"/>
                    </a:spcBef>
                    <a:spcAft>
                      <a:spcPct val="0"/>
                    </a:spcAft>
                  </a:pPr>
                  <a:endParaRPr lang="en-US" sz="1600" dirty="0">
                    <a:solidFill>
                      <a:prstClr val="white"/>
                    </a:solidFill>
                    <a:latin typeface="Helvetica Neue" charset="0"/>
                    <a:ea typeface="Helvetica Neue" charset="0"/>
                    <a:cs typeface="Helvetica Neue" charset="0"/>
                  </a:endParaRPr>
                </a:p>
              </p:txBody>
            </p:sp>
          </p:grpSp>
        </p:grpSp>
        <p:pic>
          <p:nvPicPr>
            <p:cNvPr id="49" name="Picture 4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76939" y="2101428"/>
              <a:ext cx="736831" cy="736831"/>
            </a:xfrm>
            <a:prstGeom prst="rect">
              <a:avLst/>
            </a:prstGeom>
          </p:spPr>
        </p:pic>
      </p:grpSp>
      <p:sp>
        <p:nvSpPr>
          <p:cNvPr id="26" name="Title 1"/>
          <p:cNvSpPr txBox="1">
            <a:spLocks/>
          </p:cNvSpPr>
          <p:nvPr/>
        </p:nvSpPr>
        <p:spPr>
          <a:xfrm>
            <a:off x="838200" y="-83934"/>
            <a:ext cx="10515600" cy="1325563"/>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Helvetica Neue" charset="0"/>
                <a:ea typeface="Helvetica Neue" charset="0"/>
                <a:cs typeface="Helvetica Neue" charset="0"/>
              </a:defRPr>
            </a:lvl1pPr>
          </a:lstStyle>
          <a:p>
            <a:r>
              <a:rPr lang="en-US" smtClean="0"/>
              <a:t>Use existing systems: Offline Scoring</a:t>
            </a:r>
            <a:endParaRPr lang="en-US" dirty="0"/>
          </a:p>
        </p:txBody>
      </p:sp>
      <p:sp>
        <p:nvSpPr>
          <p:cNvPr id="2" name="Slide Number Placeholder 1"/>
          <p:cNvSpPr>
            <a:spLocks noGrp="1"/>
          </p:cNvSpPr>
          <p:nvPr>
            <p:ph type="sldNum" sz="quarter" idx="12"/>
          </p:nvPr>
        </p:nvSpPr>
        <p:spPr/>
        <p:txBody>
          <a:bodyPr/>
          <a:lstStyle/>
          <a:p>
            <a:fld id="{DC2A921A-EC74-6F4D-8465-D463C43FF014}" type="slidenum">
              <a:rPr lang="en-US" smtClean="0">
                <a:solidFill>
                  <a:prstClr val="black">
                    <a:tint val="75000"/>
                  </a:prstClr>
                </a:solidFill>
              </a:rPr>
              <a:pPr/>
              <a:t>16</a:t>
            </a:fld>
            <a:endParaRPr lang="en-US">
              <a:solidFill>
                <a:prstClr val="black">
                  <a:tint val="75000"/>
                </a:prstClr>
              </a:solidFill>
            </a:endParaRPr>
          </a:p>
        </p:txBody>
      </p:sp>
    </p:spTree>
    <p:extLst>
      <p:ext uri="{BB962C8B-B14F-4D97-AF65-F5344CB8AC3E}">
        <p14:creationId xmlns:p14="http://schemas.microsoft.com/office/powerpoint/2010/main" val="43332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Can 45"/>
          <p:cNvSpPr/>
          <p:nvPr/>
        </p:nvSpPr>
        <p:spPr>
          <a:xfrm>
            <a:off x="9558902" y="1713137"/>
            <a:ext cx="2420223" cy="2846143"/>
          </a:xfrm>
          <a:prstGeom prst="can">
            <a:avLst/>
          </a:prstGeom>
          <a:solidFill>
            <a:schemeClr val="accent6">
              <a:lumMod val="40000"/>
              <a:lumOff val="60000"/>
            </a:schemeClr>
          </a:solidFill>
          <a:ln w="3810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585" fontAlgn="base">
              <a:spcBef>
                <a:spcPct val="0"/>
              </a:spcBef>
              <a:spcAft>
                <a:spcPct val="0"/>
              </a:spcAft>
            </a:pPr>
            <a:endParaRPr lang="en-US" sz="2667" dirty="0">
              <a:solidFill>
                <a:prstClr val="white"/>
              </a:solidFill>
              <a:latin typeface="Helvetica Neue" charset="0"/>
              <a:ea typeface="Helvetica Neue" charset="0"/>
              <a:cs typeface="Helvetica Neue" charset="0"/>
            </a:endParaRPr>
          </a:p>
        </p:txBody>
      </p:sp>
      <p:sp>
        <p:nvSpPr>
          <p:cNvPr id="23" name="Can 22"/>
          <p:cNvSpPr/>
          <p:nvPr/>
        </p:nvSpPr>
        <p:spPr>
          <a:xfrm>
            <a:off x="158052" y="2239573"/>
            <a:ext cx="1534637" cy="2254488"/>
          </a:xfrm>
          <a:prstGeom prst="can">
            <a:avLst/>
          </a:prstGeom>
          <a:ln w="38100">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585" fontAlgn="base">
              <a:spcBef>
                <a:spcPct val="0"/>
              </a:spcBef>
              <a:spcAft>
                <a:spcPct val="0"/>
              </a:spcAft>
            </a:pPr>
            <a:r>
              <a:rPr lang="en-US" sz="2667" dirty="0">
                <a:solidFill>
                  <a:prstClr val="white"/>
                </a:solidFill>
                <a:latin typeface="Helvetica Neue" charset="0"/>
                <a:ea typeface="Helvetica Neue" charset="0"/>
                <a:cs typeface="Helvetica Neue" charset="0"/>
              </a:rPr>
              <a:t>Big</a:t>
            </a:r>
          </a:p>
          <a:p>
            <a:pPr algn="ctr" defTabSz="609585" fontAlgn="base">
              <a:spcBef>
                <a:spcPct val="0"/>
              </a:spcBef>
              <a:spcAft>
                <a:spcPct val="0"/>
              </a:spcAft>
            </a:pPr>
            <a:r>
              <a:rPr lang="en-US" sz="2667" dirty="0">
                <a:solidFill>
                  <a:prstClr val="white"/>
                </a:solidFill>
                <a:latin typeface="Helvetica Neue" charset="0"/>
                <a:ea typeface="Helvetica Neue" charset="0"/>
                <a:cs typeface="Helvetica Neue" charset="0"/>
              </a:rPr>
              <a:t>Data</a:t>
            </a:r>
          </a:p>
        </p:txBody>
      </p:sp>
      <p:sp>
        <p:nvSpPr>
          <p:cNvPr id="24" name="TextBox 23"/>
          <p:cNvSpPr txBox="1"/>
          <p:nvPr/>
        </p:nvSpPr>
        <p:spPr>
          <a:xfrm>
            <a:off x="5227080" y="4196371"/>
            <a:ext cx="1521570" cy="666786"/>
          </a:xfrm>
          <a:prstGeom prst="rect">
            <a:avLst/>
          </a:prstGeom>
          <a:noFill/>
        </p:spPr>
        <p:txBody>
          <a:bodyPr wrap="none" rtlCol="0">
            <a:spAutoFit/>
          </a:bodyPr>
          <a:lstStyle/>
          <a:p>
            <a:pPr algn="ctr" defTabSz="609585" fontAlgn="base">
              <a:spcBef>
                <a:spcPct val="0"/>
              </a:spcBef>
              <a:spcAft>
                <a:spcPct val="0"/>
              </a:spcAft>
            </a:pPr>
            <a:r>
              <a:rPr lang="en-US" sz="3733" dirty="0" smtClean="0">
                <a:solidFill>
                  <a:prstClr val="black"/>
                </a:solidFill>
                <a:latin typeface="Helvetica Neue" charset="0"/>
                <a:ea typeface="Helvetica Neue" charset="0"/>
                <a:cs typeface="Helvetica Neue" charset="0"/>
              </a:rPr>
              <a:t>Model</a:t>
            </a:r>
            <a:endParaRPr lang="en-US" sz="3733" dirty="0">
              <a:solidFill>
                <a:prstClr val="black"/>
              </a:solidFill>
              <a:latin typeface="Helvetica Neue" charset="0"/>
              <a:ea typeface="Helvetica Neue" charset="0"/>
              <a:cs typeface="Helvetica Neue" charset="0"/>
            </a:endParaRPr>
          </a:p>
        </p:txBody>
      </p:sp>
      <p:sp>
        <p:nvSpPr>
          <p:cNvPr id="25" name="Right Arrow 24"/>
          <p:cNvSpPr/>
          <p:nvPr/>
        </p:nvSpPr>
        <p:spPr>
          <a:xfrm>
            <a:off x="2161635" y="2785154"/>
            <a:ext cx="1933739" cy="1198800"/>
          </a:xfrm>
          <a:prstGeom prst="rightArrow">
            <a:avLst/>
          </a:prstGeom>
          <a:solidFill>
            <a:schemeClr val="accent5">
              <a:lumMod val="75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defTabSz="609585" fontAlgn="base">
              <a:spcBef>
                <a:spcPct val="0"/>
              </a:spcBef>
              <a:spcAft>
                <a:spcPct val="0"/>
              </a:spcAft>
            </a:pPr>
            <a:r>
              <a:rPr lang="en-US" sz="2667" dirty="0">
                <a:solidFill>
                  <a:prstClr val="white"/>
                </a:solidFill>
                <a:latin typeface="Helvetica Neue" charset="0"/>
                <a:ea typeface="Helvetica Neue" charset="0"/>
                <a:cs typeface="Helvetica Neue" charset="0"/>
              </a:rPr>
              <a:t>Training</a:t>
            </a:r>
          </a:p>
        </p:txBody>
      </p:sp>
      <p:grpSp>
        <p:nvGrpSpPr>
          <p:cNvPr id="26" name="Group 25"/>
          <p:cNvGrpSpPr/>
          <p:nvPr/>
        </p:nvGrpSpPr>
        <p:grpSpPr>
          <a:xfrm>
            <a:off x="4706506" y="2539361"/>
            <a:ext cx="2649647" cy="1532793"/>
            <a:chOff x="6031930" y="1896432"/>
            <a:chExt cx="1987235" cy="1149595"/>
          </a:xfrm>
        </p:grpSpPr>
        <p:grpSp>
          <p:nvGrpSpPr>
            <p:cNvPr id="27" name="Group 26"/>
            <p:cNvGrpSpPr/>
            <p:nvPr/>
          </p:nvGrpSpPr>
          <p:grpSpPr>
            <a:xfrm>
              <a:off x="6031930" y="1896432"/>
              <a:ext cx="1987235" cy="1149595"/>
              <a:chOff x="4437802" y="2295143"/>
              <a:chExt cx="2565113" cy="1483893"/>
            </a:xfrm>
          </p:grpSpPr>
          <p:cxnSp>
            <p:nvCxnSpPr>
              <p:cNvPr id="29" name="Straight Arrow Connector 28"/>
              <p:cNvCxnSpPr/>
              <p:nvPr/>
            </p:nvCxnSpPr>
            <p:spPr>
              <a:xfrm>
                <a:off x="6221474" y="3037091"/>
                <a:ext cx="781441" cy="0"/>
              </a:xfrm>
              <a:prstGeom prst="straightConnector1">
                <a:avLst/>
              </a:prstGeom>
              <a:ln w="28575">
                <a:tailEnd type="triangle"/>
              </a:ln>
            </p:spPr>
            <p:style>
              <a:lnRef idx="2">
                <a:schemeClr val="dk1">
                  <a:shade val="50000"/>
                </a:schemeClr>
              </a:lnRef>
              <a:fillRef idx="1">
                <a:schemeClr val="dk1"/>
              </a:fillRef>
              <a:effectRef idx="0">
                <a:schemeClr val="dk1"/>
              </a:effectRef>
              <a:fontRef idx="minor">
                <a:schemeClr val="lt1"/>
              </a:fontRef>
            </p:style>
          </p:cxnSp>
          <p:cxnSp>
            <p:nvCxnSpPr>
              <p:cNvPr id="30" name="Straight Arrow Connector 29"/>
              <p:cNvCxnSpPr/>
              <p:nvPr/>
            </p:nvCxnSpPr>
            <p:spPr>
              <a:xfrm>
                <a:off x="4608575" y="2380530"/>
                <a:ext cx="1922918" cy="656560"/>
              </a:xfrm>
              <a:prstGeom prst="straightConnector1">
                <a:avLst/>
              </a:prstGeom>
              <a:ln w="28575">
                <a:tailEnd type="triangle"/>
              </a:ln>
            </p:spPr>
            <p:style>
              <a:lnRef idx="2">
                <a:schemeClr val="dk1">
                  <a:shade val="50000"/>
                </a:schemeClr>
              </a:lnRef>
              <a:fillRef idx="1">
                <a:schemeClr val="dk1"/>
              </a:fillRef>
              <a:effectRef idx="0">
                <a:schemeClr val="dk1"/>
              </a:effectRef>
              <a:fontRef idx="minor">
                <a:schemeClr val="lt1"/>
              </a:fontRef>
            </p:style>
          </p:cxnSp>
          <p:cxnSp>
            <p:nvCxnSpPr>
              <p:cNvPr id="31" name="Straight Arrow Connector 30"/>
              <p:cNvCxnSpPr/>
              <p:nvPr/>
            </p:nvCxnSpPr>
            <p:spPr>
              <a:xfrm>
                <a:off x="4608575" y="2708810"/>
                <a:ext cx="1922918" cy="328280"/>
              </a:xfrm>
              <a:prstGeom prst="straightConnector1">
                <a:avLst/>
              </a:prstGeom>
              <a:ln w="28575">
                <a:tailEnd type="triangle"/>
              </a:ln>
            </p:spPr>
            <p:style>
              <a:lnRef idx="2">
                <a:schemeClr val="dk1">
                  <a:shade val="50000"/>
                </a:schemeClr>
              </a:lnRef>
              <a:fillRef idx="1">
                <a:schemeClr val="dk1"/>
              </a:fillRef>
              <a:effectRef idx="0">
                <a:schemeClr val="dk1"/>
              </a:effectRef>
              <a:fontRef idx="minor">
                <a:schemeClr val="lt1"/>
              </a:fontRef>
            </p:style>
          </p:cxnSp>
          <p:cxnSp>
            <p:nvCxnSpPr>
              <p:cNvPr id="32" name="Straight Arrow Connector 31"/>
              <p:cNvCxnSpPr/>
              <p:nvPr/>
            </p:nvCxnSpPr>
            <p:spPr>
              <a:xfrm>
                <a:off x="4608575" y="3037089"/>
                <a:ext cx="1922918" cy="1"/>
              </a:xfrm>
              <a:prstGeom prst="straightConnector1">
                <a:avLst/>
              </a:prstGeom>
              <a:ln w="28575">
                <a:tailEnd type="triangle"/>
              </a:ln>
            </p:spPr>
            <p:style>
              <a:lnRef idx="2">
                <a:schemeClr val="dk1">
                  <a:shade val="50000"/>
                </a:schemeClr>
              </a:lnRef>
              <a:fillRef idx="1">
                <a:schemeClr val="dk1"/>
              </a:fillRef>
              <a:effectRef idx="0">
                <a:schemeClr val="dk1"/>
              </a:effectRef>
              <a:fontRef idx="minor">
                <a:schemeClr val="lt1"/>
              </a:fontRef>
            </p:style>
          </p:cxnSp>
          <p:cxnSp>
            <p:nvCxnSpPr>
              <p:cNvPr id="33" name="Straight Arrow Connector 32"/>
              <p:cNvCxnSpPr/>
              <p:nvPr/>
            </p:nvCxnSpPr>
            <p:spPr>
              <a:xfrm flipV="1">
                <a:off x="4608575" y="3037090"/>
                <a:ext cx="1922918" cy="328279"/>
              </a:xfrm>
              <a:prstGeom prst="straightConnector1">
                <a:avLst/>
              </a:prstGeom>
              <a:ln w="28575">
                <a:tailEnd type="triangle"/>
              </a:ln>
            </p:spPr>
            <p:style>
              <a:lnRef idx="2">
                <a:schemeClr val="dk1">
                  <a:shade val="50000"/>
                </a:schemeClr>
              </a:lnRef>
              <a:fillRef idx="1">
                <a:schemeClr val="dk1"/>
              </a:fillRef>
              <a:effectRef idx="0">
                <a:schemeClr val="dk1"/>
              </a:effectRef>
              <a:fontRef idx="minor">
                <a:schemeClr val="lt1"/>
              </a:fontRef>
            </p:style>
          </p:cxnSp>
          <p:cxnSp>
            <p:nvCxnSpPr>
              <p:cNvPr id="34" name="Straight Arrow Connector 33"/>
              <p:cNvCxnSpPr/>
              <p:nvPr/>
            </p:nvCxnSpPr>
            <p:spPr>
              <a:xfrm flipV="1">
                <a:off x="4608575" y="3037090"/>
                <a:ext cx="1922918" cy="656560"/>
              </a:xfrm>
              <a:prstGeom prst="straightConnector1">
                <a:avLst/>
              </a:prstGeom>
              <a:ln w="28575">
                <a:tailEnd type="triangle"/>
              </a:ln>
            </p:spPr>
            <p:style>
              <a:lnRef idx="2">
                <a:schemeClr val="dk1">
                  <a:shade val="50000"/>
                </a:schemeClr>
              </a:lnRef>
              <a:fillRef idx="1">
                <a:schemeClr val="dk1"/>
              </a:fillRef>
              <a:effectRef idx="0">
                <a:schemeClr val="dk1"/>
              </a:effectRef>
              <a:fontRef idx="minor">
                <a:schemeClr val="lt1"/>
              </a:fontRef>
            </p:style>
          </p:cxnSp>
          <p:sp>
            <p:nvSpPr>
              <p:cNvPr id="35" name="Oval 34"/>
              <p:cNvSpPr/>
              <p:nvPr/>
            </p:nvSpPr>
            <p:spPr>
              <a:xfrm>
                <a:off x="5121690" y="2390319"/>
                <a:ext cx="1293541" cy="1293541"/>
              </a:xfrm>
              <a:prstGeom prst="ellipse">
                <a:avLst/>
              </a:prstGeom>
              <a:solidFill>
                <a:schemeClr val="bg1"/>
              </a:solidFill>
              <a:ln w="28575"/>
            </p:spPr>
            <p:style>
              <a:lnRef idx="2">
                <a:schemeClr val="dk1"/>
              </a:lnRef>
              <a:fillRef idx="1">
                <a:schemeClr val="lt1"/>
              </a:fillRef>
              <a:effectRef idx="0">
                <a:schemeClr val="dk1"/>
              </a:effectRef>
              <a:fontRef idx="minor">
                <a:schemeClr val="dk1"/>
              </a:fontRef>
            </p:style>
            <p:txBody>
              <a:bodyPr rtlCol="0" anchor="ctr"/>
              <a:lstStyle/>
              <a:p>
                <a:pPr algn="ctr" defTabSz="609585" fontAlgn="base">
                  <a:spcBef>
                    <a:spcPct val="0"/>
                  </a:spcBef>
                  <a:spcAft>
                    <a:spcPct val="0"/>
                  </a:spcAft>
                </a:pPr>
                <a:endParaRPr lang="en-US" sz="1600" dirty="0">
                  <a:solidFill>
                    <a:prstClr val="black"/>
                  </a:solidFill>
                  <a:latin typeface="Helvetica Neue" charset="0"/>
                  <a:ea typeface="Helvetica Neue" charset="0"/>
                  <a:cs typeface="Helvetica Neue" charset="0"/>
                </a:endParaRPr>
              </a:p>
            </p:txBody>
          </p:sp>
          <p:grpSp>
            <p:nvGrpSpPr>
              <p:cNvPr id="36" name="Group 35"/>
              <p:cNvGrpSpPr/>
              <p:nvPr/>
            </p:nvGrpSpPr>
            <p:grpSpPr>
              <a:xfrm>
                <a:off x="4437802" y="2295143"/>
                <a:ext cx="170773" cy="1483893"/>
                <a:chOff x="4461603" y="726948"/>
                <a:chExt cx="228600" cy="1986366"/>
              </a:xfrm>
            </p:grpSpPr>
            <p:sp>
              <p:nvSpPr>
                <p:cNvPr id="37" name="Oval 36"/>
                <p:cNvSpPr/>
                <p:nvPr/>
              </p:nvSpPr>
              <p:spPr>
                <a:xfrm>
                  <a:off x="4461603" y="726948"/>
                  <a:ext cx="228600" cy="228600"/>
                </a:xfrm>
                <a:prstGeom prst="ellipse">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585" fontAlgn="base">
                    <a:spcBef>
                      <a:spcPct val="0"/>
                    </a:spcBef>
                    <a:spcAft>
                      <a:spcPct val="0"/>
                    </a:spcAft>
                  </a:pPr>
                  <a:endParaRPr lang="en-US" sz="1600" dirty="0">
                    <a:solidFill>
                      <a:prstClr val="white"/>
                    </a:solidFill>
                    <a:latin typeface="Helvetica Neue" charset="0"/>
                    <a:ea typeface="Helvetica Neue" charset="0"/>
                    <a:cs typeface="Helvetica Neue" charset="0"/>
                  </a:endParaRPr>
                </a:p>
              </p:txBody>
            </p:sp>
            <p:sp>
              <p:nvSpPr>
                <p:cNvPr id="38" name="Oval 37"/>
                <p:cNvSpPr/>
                <p:nvPr/>
              </p:nvSpPr>
              <p:spPr>
                <a:xfrm>
                  <a:off x="4461603" y="1605830"/>
                  <a:ext cx="228600" cy="228600"/>
                </a:xfrm>
                <a:prstGeom prst="ellipse">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585" fontAlgn="base">
                    <a:spcBef>
                      <a:spcPct val="0"/>
                    </a:spcBef>
                    <a:spcAft>
                      <a:spcPct val="0"/>
                    </a:spcAft>
                  </a:pPr>
                  <a:endParaRPr lang="en-US" sz="1600" dirty="0">
                    <a:solidFill>
                      <a:prstClr val="white"/>
                    </a:solidFill>
                    <a:latin typeface="Helvetica Neue" charset="0"/>
                    <a:ea typeface="Helvetica Neue" charset="0"/>
                    <a:cs typeface="Helvetica Neue" charset="0"/>
                  </a:endParaRPr>
                </a:p>
              </p:txBody>
            </p:sp>
            <p:sp>
              <p:nvSpPr>
                <p:cNvPr id="39" name="Oval 38"/>
                <p:cNvSpPr/>
                <p:nvPr/>
              </p:nvSpPr>
              <p:spPr>
                <a:xfrm>
                  <a:off x="4461603" y="2045271"/>
                  <a:ext cx="228600" cy="228600"/>
                </a:xfrm>
                <a:prstGeom prst="ellipse">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585" fontAlgn="base">
                    <a:spcBef>
                      <a:spcPct val="0"/>
                    </a:spcBef>
                    <a:spcAft>
                      <a:spcPct val="0"/>
                    </a:spcAft>
                  </a:pPr>
                  <a:endParaRPr lang="en-US" sz="1600" dirty="0">
                    <a:solidFill>
                      <a:prstClr val="white"/>
                    </a:solidFill>
                    <a:latin typeface="Helvetica Neue" charset="0"/>
                    <a:ea typeface="Helvetica Neue" charset="0"/>
                    <a:cs typeface="Helvetica Neue" charset="0"/>
                  </a:endParaRPr>
                </a:p>
              </p:txBody>
            </p:sp>
            <p:sp>
              <p:nvSpPr>
                <p:cNvPr id="40" name="Oval 39"/>
                <p:cNvSpPr/>
                <p:nvPr/>
              </p:nvSpPr>
              <p:spPr>
                <a:xfrm>
                  <a:off x="4461603" y="2484714"/>
                  <a:ext cx="228600" cy="228600"/>
                </a:xfrm>
                <a:prstGeom prst="ellipse">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585" fontAlgn="base">
                    <a:spcBef>
                      <a:spcPct val="0"/>
                    </a:spcBef>
                    <a:spcAft>
                      <a:spcPct val="0"/>
                    </a:spcAft>
                  </a:pPr>
                  <a:endParaRPr lang="en-US" sz="1600" dirty="0">
                    <a:solidFill>
                      <a:prstClr val="white"/>
                    </a:solidFill>
                    <a:latin typeface="Helvetica Neue" charset="0"/>
                    <a:ea typeface="Helvetica Neue" charset="0"/>
                    <a:cs typeface="Helvetica Neue" charset="0"/>
                  </a:endParaRPr>
                </a:p>
              </p:txBody>
            </p:sp>
            <p:sp>
              <p:nvSpPr>
                <p:cNvPr id="41" name="Oval 40"/>
                <p:cNvSpPr/>
                <p:nvPr/>
              </p:nvSpPr>
              <p:spPr>
                <a:xfrm>
                  <a:off x="4461603" y="1166389"/>
                  <a:ext cx="228600" cy="228600"/>
                </a:xfrm>
                <a:prstGeom prst="ellipse">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585" fontAlgn="base">
                    <a:spcBef>
                      <a:spcPct val="0"/>
                    </a:spcBef>
                    <a:spcAft>
                      <a:spcPct val="0"/>
                    </a:spcAft>
                  </a:pPr>
                  <a:endParaRPr lang="en-US" sz="1600" dirty="0">
                    <a:solidFill>
                      <a:prstClr val="white"/>
                    </a:solidFill>
                    <a:latin typeface="Helvetica Neue" charset="0"/>
                    <a:ea typeface="Helvetica Neue" charset="0"/>
                    <a:cs typeface="Helvetica Neue" charset="0"/>
                  </a:endParaRPr>
                </a:p>
              </p:txBody>
            </p:sp>
          </p:grpSp>
        </p:grpSp>
        <p:pic>
          <p:nvPicPr>
            <p:cNvPr id="28" name="Picture 2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76939" y="2101428"/>
              <a:ext cx="736831" cy="736831"/>
            </a:xfrm>
            <a:prstGeom prst="rect">
              <a:avLst/>
            </a:prstGeom>
          </p:spPr>
        </p:pic>
      </p:grpSp>
      <p:sp>
        <p:nvSpPr>
          <p:cNvPr id="42" name="TextBox 41"/>
          <p:cNvSpPr txBox="1"/>
          <p:nvPr/>
        </p:nvSpPr>
        <p:spPr>
          <a:xfrm>
            <a:off x="2362198" y="5858715"/>
            <a:ext cx="6949441" cy="861774"/>
          </a:xfrm>
          <a:prstGeom prst="rect">
            <a:avLst/>
          </a:prstGeom>
          <a:noFill/>
        </p:spPr>
        <p:txBody>
          <a:bodyPr wrap="square" rtlCol="0">
            <a:spAutoFit/>
          </a:bodyPr>
          <a:lstStyle/>
          <a:p>
            <a:r>
              <a:rPr lang="en-US" sz="5000" b="1" dirty="0" smtClean="0">
                <a:solidFill>
                  <a:schemeClr val="accent5">
                    <a:lumMod val="75000"/>
                  </a:schemeClr>
                </a:solidFill>
                <a:latin typeface="Helvetica Neue" charset="0"/>
                <a:ea typeface="Helvetica Neue" charset="0"/>
                <a:cs typeface="Helvetica Neue" charset="0"/>
              </a:rPr>
              <a:t>Batch Analytics</a:t>
            </a:r>
            <a:endParaRPr lang="en-US" sz="5000" b="1" dirty="0">
              <a:solidFill>
                <a:schemeClr val="accent5">
                  <a:lumMod val="75000"/>
                </a:schemeClr>
              </a:solidFill>
              <a:latin typeface="Helvetica Neue" charset="0"/>
              <a:ea typeface="Helvetica Neue" charset="0"/>
              <a:cs typeface="Helvetica Neue" charset="0"/>
            </a:endParaRPr>
          </a:p>
        </p:txBody>
      </p:sp>
      <p:sp>
        <p:nvSpPr>
          <p:cNvPr id="43" name="Left Brace 42"/>
          <p:cNvSpPr/>
          <p:nvPr/>
        </p:nvSpPr>
        <p:spPr>
          <a:xfrm rot="16200000">
            <a:off x="5473961" y="362956"/>
            <a:ext cx="725917" cy="9997440"/>
          </a:xfrm>
          <a:prstGeom prst="leftBrace">
            <a:avLst/>
          </a:prstGeom>
          <a:ln w="1270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Right Arrow 43"/>
          <p:cNvSpPr/>
          <p:nvPr/>
        </p:nvSpPr>
        <p:spPr>
          <a:xfrm>
            <a:off x="7457223" y="2696953"/>
            <a:ext cx="1933739" cy="1198800"/>
          </a:xfrm>
          <a:prstGeom prst="rightArrow">
            <a:avLst/>
          </a:prstGeom>
          <a:solidFill>
            <a:schemeClr val="accent5">
              <a:lumMod val="75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defTabSz="609585" fontAlgn="base">
              <a:spcBef>
                <a:spcPct val="0"/>
              </a:spcBef>
              <a:spcAft>
                <a:spcPct val="0"/>
              </a:spcAft>
            </a:pPr>
            <a:r>
              <a:rPr lang="en-US" sz="2667" dirty="0" smtClean="0">
                <a:solidFill>
                  <a:prstClr val="white"/>
                </a:solidFill>
                <a:latin typeface="Helvetica Neue" charset="0"/>
                <a:ea typeface="Helvetica Neue" charset="0"/>
                <a:cs typeface="Helvetica Neue" charset="0"/>
              </a:rPr>
              <a:t>Scoring</a:t>
            </a:r>
            <a:endParaRPr lang="en-US" sz="2667" dirty="0">
              <a:solidFill>
                <a:prstClr val="white"/>
              </a:solidFill>
              <a:latin typeface="Helvetica Neue" charset="0"/>
              <a:ea typeface="Helvetica Neue" charset="0"/>
              <a:cs typeface="Helvetica Neue" charset="0"/>
            </a:endParaRPr>
          </a:p>
        </p:txBody>
      </p:sp>
      <p:graphicFrame>
        <p:nvGraphicFramePr>
          <p:cNvPr id="5" name="Table 4"/>
          <p:cNvGraphicFramePr>
            <a:graphicFrameLocks noGrp="1"/>
          </p:cNvGraphicFramePr>
          <p:nvPr>
            <p:extLst/>
          </p:nvPr>
        </p:nvGraphicFramePr>
        <p:xfrm>
          <a:off x="9887456" y="2531502"/>
          <a:ext cx="1763116" cy="1554480"/>
        </p:xfrm>
        <a:graphic>
          <a:graphicData uri="http://schemas.openxmlformats.org/drawingml/2006/table">
            <a:tbl>
              <a:tblPr>
                <a:tableStyleId>{5C22544A-7EE6-4342-B048-85BDC9FD1C3A}</a:tableStyleId>
              </a:tblPr>
              <a:tblGrid>
                <a:gridCol w="881558"/>
                <a:gridCol w="881558"/>
              </a:tblGrid>
              <a:tr h="393861">
                <a:tc>
                  <a:txBody>
                    <a:bodyPr/>
                    <a:lstStyle/>
                    <a:p>
                      <a:pPr algn="ctr"/>
                      <a:r>
                        <a:rPr lang="en-US" sz="2400" dirty="0" smtClean="0">
                          <a:latin typeface="Consolas" charset="0"/>
                          <a:ea typeface="Consolas" charset="0"/>
                          <a:cs typeface="Consolas" charset="0"/>
                        </a:rPr>
                        <a:t>X</a:t>
                      </a:r>
                      <a:endParaRPr lang="en-US" sz="2400" dirty="0">
                        <a:latin typeface="Consolas" charset="0"/>
                        <a:ea typeface="Consolas" charset="0"/>
                        <a:cs typeface="Consolas" charset="0"/>
                      </a:endParaRPr>
                    </a:p>
                  </a:txBody>
                  <a:tcPr>
                    <a:lnL w="28575" cap="flat" cmpd="sng" algn="ctr">
                      <a:solidFill>
                        <a:schemeClr val="accent5">
                          <a:lumMod val="75000"/>
                        </a:schemeClr>
                      </a:solidFill>
                      <a:prstDash val="solid"/>
                      <a:round/>
                      <a:headEnd type="none" w="med" len="med"/>
                      <a:tailEnd type="none" w="med" len="med"/>
                    </a:lnL>
                    <a:lnR w="28575" cap="flat" cmpd="sng" algn="ctr">
                      <a:solidFill>
                        <a:schemeClr val="accent5">
                          <a:lumMod val="75000"/>
                        </a:schemeClr>
                      </a:solidFill>
                      <a:prstDash val="solid"/>
                      <a:round/>
                      <a:headEnd type="none" w="med" len="med"/>
                      <a:tailEnd type="none" w="med" len="med"/>
                    </a:lnR>
                    <a:lnT w="28575" cap="flat" cmpd="sng" algn="ctr">
                      <a:solidFill>
                        <a:schemeClr val="accent5">
                          <a:lumMod val="75000"/>
                        </a:schemeClr>
                      </a:solidFill>
                      <a:prstDash val="solid"/>
                      <a:round/>
                      <a:headEnd type="none" w="med" len="med"/>
                      <a:tailEnd type="none" w="med" len="med"/>
                    </a:lnT>
                    <a:lnB w="28575" cap="flat" cmpd="sng" algn="ctr">
                      <a:solidFill>
                        <a:schemeClr val="accent5">
                          <a:lumMod val="75000"/>
                        </a:schemeClr>
                      </a:solidFill>
                      <a:prstDash val="solid"/>
                      <a:round/>
                      <a:headEnd type="none" w="med" len="med"/>
                      <a:tailEnd type="none" w="med" len="med"/>
                    </a:lnB>
                    <a:noFill/>
                  </a:tcPr>
                </a:tc>
                <a:tc>
                  <a:txBody>
                    <a:bodyPr/>
                    <a:lstStyle/>
                    <a:p>
                      <a:pPr algn="ctr"/>
                      <a:r>
                        <a:rPr lang="en-US" sz="2400" dirty="0" smtClean="0">
                          <a:latin typeface="Consolas" charset="0"/>
                          <a:ea typeface="Consolas" charset="0"/>
                          <a:cs typeface="Consolas" charset="0"/>
                        </a:rPr>
                        <a:t>Y</a:t>
                      </a:r>
                      <a:endParaRPr lang="en-US" sz="2400" dirty="0">
                        <a:latin typeface="Consolas" charset="0"/>
                        <a:ea typeface="Consolas" charset="0"/>
                        <a:cs typeface="Consolas" charset="0"/>
                      </a:endParaRPr>
                    </a:p>
                  </a:txBody>
                  <a:tcPr>
                    <a:lnL w="28575" cap="flat" cmpd="sng" algn="ctr">
                      <a:solidFill>
                        <a:schemeClr val="accent5">
                          <a:lumMod val="75000"/>
                        </a:schemeClr>
                      </a:solidFill>
                      <a:prstDash val="solid"/>
                      <a:round/>
                      <a:headEnd type="none" w="med" len="med"/>
                      <a:tailEnd type="none" w="med" len="med"/>
                    </a:lnL>
                    <a:lnR w="28575" cap="flat" cmpd="sng" algn="ctr">
                      <a:solidFill>
                        <a:schemeClr val="accent5">
                          <a:lumMod val="75000"/>
                        </a:schemeClr>
                      </a:solidFill>
                      <a:prstDash val="solid"/>
                      <a:round/>
                      <a:headEnd type="none" w="med" len="med"/>
                      <a:tailEnd type="none" w="med" len="med"/>
                    </a:lnR>
                    <a:lnT w="28575" cap="flat" cmpd="sng" algn="ctr">
                      <a:solidFill>
                        <a:schemeClr val="accent5">
                          <a:lumMod val="75000"/>
                        </a:schemeClr>
                      </a:solidFill>
                      <a:prstDash val="solid"/>
                      <a:round/>
                      <a:headEnd type="none" w="med" len="med"/>
                      <a:tailEnd type="none" w="med" len="med"/>
                    </a:lnT>
                    <a:lnB w="28575" cap="flat" cmpd="sng" algn="ctr">
                      <a:solidFill>
                        <a:schemeClr val="accent5">
                          <a:lumMod val="75000"/>
                        </a:schemeClr>
                      </a:solidFill>
                      <a:prstDash val="solid"/>
                      <a:round/>
                      <a:headEnd type="none" w="med" len="med"/>
                      <a:tailEnd type="none" w="med" len="med"/>
                    </a:lnB>
                    <a:noFill/>
                  </a:tcPr>
                </a:tc>
              </a:tr>
              <a:tr h="315089">
                <a:tc>
                  <a:txBody>
                    <a:bodyPr/>
                    <a:lstStyle/>
                    <a:p>
                      <a:endParaRPr lang="en-US" dirty="0"/>
                    </a:p>
                  </a:txBody>
                  <a:tcPr>
                    <a:lnL w="28575" cap="flat" cmpd="sng" algn="ctr">
                      <a:solidFill>
                        <a:schemeClr val="accent5">
                          <a:lumMod val="75000"/>
                        </a:schemeClr>
                      </a:solidFill>
                      <a:prstDash val="solid"/>
                      <a:round/>
                      <a:headEnd type="none" w="med" len="med"/>
                      <a:tailEnd type="none" w="med" len="med"/>
                    </a:lnL>
                    <a:lnR w="28575" cap="flat" cmpd="sng" algn="ctr">
                      <a:solidFill>
                        <a:schemeClr val="accent5">
                          <a:lumMod val="75000"/>
                        </a:schemeClr>
                      </a:solidFill>
                      <a:prstDash val="solid"/>
                      <a:round/>
                      <a:headEnd type="none" w="med" len="med"/>
                      <a:tailEnd type="none" w="med" len="med"/>
                    </a:lnR>
                    <a:lnT w="28575" cap="flat" cmpd="sng" algn="ctr">
                      <a:solidFill>
                        <a:schemeClr val="accent5">
                          <a:lumMod val="75000"/>
                        </a:schemeClr>
                      </a:solidFill>
                      <a:prstDash val="solid"/>
                      <a:round/>
                      <a:headEnd type="none" w="med" len="med"/>
                      <a:tailEnd type="none" w="med" len="med"/>
                    </a:lnT>
                    <a:lnB w="28575" cap="flat" cmpd="sng" algn="ctr">
                      <a:solidFill>
                        <a:schemeClr val="accent5">
                          <a:lumMod val="75000"/>
                        </a:schemeClr>
                      </a:solidFill>
                      <a:prstDash val="solid"/>
                      <a:round/>
                      <a:headEnd type="none" w="med" len="med"/>
                      <a:tailEnd type="none" w="med" len="med"/>
                    </a:lnB>
                    <a:noFill/>
                  </a:tcPr>
                </a:tc>
                <a:tc>
                  <a:txBody>
                    <a:bodyPr/>
                    <a:lstStyle/>
                    <a:p>
                      <a:endParaRPr lang="en-US" dirty="0"/>
                    </a:p>
                  </a:txBody>
                  <a:tcPr>
                    <a:lnL w="28575" cap="flat" cmpd="sng" algn="ctr">
                      <a:solidFill>
                        <a:schemeClr val="accent5">
                          <a:lumMod val="75000"/>
                        </a:schemeClr>
                      </a:solidFill>
                      <a:prstDash val="solid"/>
                      <a:round/>
                      <a:headEnd type="none" w="med" len="med"/>
                      <a:tailEnd type="none" w="med" len="med"/>
                    </a:lnL>
                    <a:lnR w="28575" cap="flat" cmpd="sng" algn="ctr">
                      <a:solidFill>
                        <a:schemeClr val="accent5">
                          <a:lumMod val="75000"/>
                        </a:schemeClr>
                      </a:solidFill>
                      <a:prstDash val="solid"/>
                      <a:round/>
                      <a:headEnd type="none" w="med" len="med"/>
                      <a:tailEnd type="none" w="med" len="med"/>
                    </a:lnR>
                    <a:lnT w="28575" cap="flat" cmpd="sng" algn="ctr">
                      <a:solidFill>
                        <a:schemeClr val="accent5">
                          <a:lumMod val="75000"/>
                        </a:schemeClr>
                      </a:solidFill>
                      <a:prstDash val="solid"/>
                      <a:round/>
                      <a:headEnd type="none" w="med" len="med"/>
                      <a:tailEnd type="none" w="med" len="med"/>
                    </a:lnT>
                    <a:lnB w="28575" cap="flat" cmpd="sng" algn="ctr">
                      <a:solidFill>
                        <a:schemeClr val="accent5">
                          <a:lumMod val="75000"/>
                        </a:schemeClr>
                      </a:solidFill>
                      <a:prstDash val="solid"/>
                      <a:round/>
                      <a:headEnd type="none" w="med" len="med"/>
                      <a:tailEnd type="none" w="med" len="med"/>
                    </a:lnB>
                    <a:noFill/>
                  </a:tcPr>
                </a:tc>
              </a:tr>
              <a:tr h="315089">
                <a:tc>
                  <a:txBody>
                    <a:bodyPr/>
                    <a:lstStyle/>
                    <a:p>
                      <a:endParaRPr lang="en-US" dirty="0"/>
                    </a:p>
                  </a:txBody>
                  <a:tcPr>
                    <a:lnL w="28575" cap="flat" cmpd="sng" algn="ctr">
                      <a:solidFill>
                        <a:schemeClr val="accent5">
                          <a:lumMod val="75000"/>
                        </a:schemeClr>
                      </a:solidFill>
                      <a:prstDash val="solid"/>
                      <a:round/>
                      <a:headEnd type="none" w="med" len="med"/>
                      <a:tailEnd type="none" w="med" len="med"/>
                    </a:lnL>
                    <a:lnR w="28575" cap="flat" cmpd="sng" algn="ctr">
                      <a:solidFill>
                        <a:schemeClr val="accent5">
                          <a:lumMod val="75000"/>
                        </a:schemeClr>
                      </a:solidFill>
                      <a:prstDash val="solid"/>
                      <a:round/>
                      <a:headEnd type="none" w="med" len="med"/>
                      <a:tailEnd type="none" w="med" len="med"/>
                    </a:lnR>
                    <a:lnT w="28575" cap="flat" cmpd="sng" algn="ctr">
                      <a:solidFill>
                        <a:schemeClr val="accent5">
                          <a:lumMod val="75000"/>
                        </a:schemeClr>
                      </a:solidFill>
                      <a:prstDash val="solid"/>
                      <a:round/>
                      <a:headEnd type="none" w="med" len="med"/>
                      <a:tailEnd type="none" w="med" len="med"/>
                    </a:lnT>
                    <a:lnB w="28575" cap="flat" cmpd="sng" algn="ctr">
                      <a:solidFill>
                        <a:schemeClr val="accent5">
                          <a:lumMod val="75000"/>
                        </a:schemeClr>
                      </a:solidFill>
                      <a:prstDash val="solid"/>
                      <a:round/>
                      <a:headEnd type="none" w="med" len="med"/>
                      <a:tailEnd type="none" w="med" len="med"/>
                    </a:lnB>
                    <a:noFill/>
                  </a:tcPr>
                </a:tc>
                <a:tc>
                  <a:txBody>
                    <a:bodyPr/>
                    <a:lstStyle/>
                    <a:p>
                      <a:endParaRPr lang="en-US" dirty="0"/>
                    </a:p>
                  </a:txBody>
                  <a:tcPr>
                    <a:lnL w="28575" cap="flat" cmpd="sng" algn="ctr">
                      <a:solidFill>
                        <a:schemeClr val="accent5">
                          <a:lumMod val="75000"/>
                        </a:schemeClr>
                      </a:solidFill>
                      <a:prstDash val="solid"/>
                      <a:round/>
                      <a:headEnd type="none" w="med" len="med"/>
                      <a:tailEnd type="none" w="med" len="med"/>
                    </a:lnL>
                    <a:lnR w="28575" cap="flat" cmpd="sng" algn="ctr">
                      <a:solidFill>
                        <a:schemeClr val="accent5">
                          <a:lumMod val="75000"/>
                        </a:schemeClr>
                      </a:solidFill>
                      <a:prstDash val="solid"/>
                      <a:round/>
                      <a:headEnd type="none" w="med" len="med"/>
                      <a:tailEnd type="none" w="med" len="med"/>
                    </a:lnR>
                    <a:lnT w="28575" cap="flat" cmpd="sng" algn="ctr">
                      <a:solidFill>
                        <a:schemeClr val="accent5">
                          <a:lumMod val="75000"/>
                        </a:schemeClr>
                      </a:solidFill>
                      <a:prstDash val="solid"/>
                      <a:round/>
                      <a:headEnd type="none" w="med" len="med"/>
                      <a:tailEnd type="none" w="med" len="med"/>
                    </a:lnT>
                    <a:lnB w="28575" cap="flat" cmpd="sng" algn="ctr">
                      <a:solidFill>
                        <a:schemeClr val="accent5">
                          <a:lumMod val="75000"/>
                        </a:schemeClr>
                      </a:solidFill>
                      <a:prstDash val="solid"/>
                      <a:round/>
                      <a:headEnd type="none" w="med" len="med"/>
                      <a:tailEnd type="none" w="med" len="med"/>
                    </a:lnB>
                    <a:noFill/>
                  </a:tcPr>
                </a:tc>
              </a:tr>
              <a:tr h="315089">
                <a:tc>
                  <a:txBody>
                    <a:bodyPr/>
                    <a:lstStyle/>
                    <a:p>
                      <a:endParaRPr lang="en-US" dirty="0"/>
                    </a:p>
                  </a:txBody>
                  <a:tcPr>
                    <a:lnL w="28575" cap="flat" cmpd="sng" algn="ctr">
                      <a:solidFill>
                        <a:schemeClr val="accent5">
                          <a:lumMod val="75000"/>
                        </a:schemeClr>
                      </a:solidFill>
                      <a:prstDash val="solid"/>
                      <a:round/>
                      <a:headEnd type="none" w="med" len="med"/>
                      <a:tailEnd type="none" w="med" len="med"/>
                    </a:lnL>
                    <a:lnR w="28575" cap="flat" cmpd="sng" algn="ctr">
                      <a:solidFill>
                        <a:schemeClr val="accent5">
                          <a:lumMod val="75000"/>
                        </a:schemeClr>
                      </a:solidFill>
                      <a:prstDash val="solid"/>
                      <a:round/>
                      <a:headEnd type="none" w="med" len="med"/>
                      <a:tailEnd type="none" w="med" len="med"/>
                    </a:lnR>
                    <a:lnT w="28575" cap="flat" cmpd="sng" algn="ctr">
                      <a:solidFill>
                        <a:schemeClr val="accent5">
                          <a:lumMod val="75000"/>
                        </a:schemeClr>
                      </a:solidFill>
                      <a:prstDash val="solid"/>
                      <a:round/>
                      <a:headEnd type="none" w="med" len="med"/>
                      <a:tailEnd type="none" w="med" len="med"/>
                    </a:lnT>
                    <a:lnB w="28575" cap="flat" cmpd="sng" algn="ctr">
                      <a:solidFill>
                        <a:schemeClr val="accent5">
                          <a:lumMod val="75000"/>
                        </a:schemeClr>
                      </a:solidFill>
                      <a:prstDash val="solid"/>
                      <a:round/>
                      <a:headEnd type="none" w="med" len="med"/>
                      <a:tailEnd type="none" w="med" len="med"/>
                    </a:lnB>
                    <a:noFill/>
                  </a:tcPr>
                </a:tc>
                <a:tc>
                  <a:txBody>
                    <a:bodyPr/>
                    <a:lstStyle/>
                    <a:p>
                      <a:endParaRPr lang="en-US" dirty="0"/>
                    </a:p>
                  </a:txBody>
                  <a:tcPr>
                    <a:lnL w="28575" cap="flat" cmpd="sng" algn="ctr">
                      <a:solidFill>
                        <a:schemeClr val="accent5">
                          <a:lumMod val="75000"/>
                        </a:schemeClr>
                      </a:solidFill>
                      <a:prstDash val="solid"/>
                      <a:round/>
                      <a:headEnd type="none" w="med" len="med"/>
                      <a:tailEnd type="none" w="med" len="med"/>
                    </a:lnL>
                    <a:lnR w="28575" cap="flat" cmpd="sng" algn="ctr">
                      <a:solidFill>
                        <a:schemeClr val="accent5">
                          <a:lumMod val="75000"/>
                        </a:schemeClr>
                      </a:solidFill>
                      <a:prstDash val="solid"/>
                      <a:round/>
                      <a:headEnd type="none" w="med" len="med"/>
                      <a:tailEnd type="none" w="med" len="med"/>
                    </a:lnR>
                    <a:lnT w="28575" cap="flat" cmpd="sng" algn="ctr">
                      <a:solidFill>
                        <a:schemeClr val="accent5">
                          <a:lumMod val="75000"/>
                        </a:schemeClr>
                      </a:solidFill>
                      <a:prstDash val="solid"/>
                      <a:round/>
                      <a:headEnd type="none" w="med" len="med"/>
                      <a:tailEnd type="none" w="med" len="med"/>
                    </a:lnT>
                    <a:lnB w="28575" cap="flat" cmpd="sng" algn="ctr">
                      <a:solidFill>
                        <a:schemeClr val="accent5">
                          <a:lumMod val="75000"/>
                        </a:schemeClr>
                      </a:solidFill>
                      <a:prstDash val="solid"/>
                      <a:round/>
                      <a:headEnd type="none" w="med" len="med"/>
                      <a:tailEnd type="none" w="med" len="med"/>
                    </a:lnB>
                    <a:noFill/>
                  </a:tcPr>
                </a:tc>
              </a:tr>
            </a:tbl>
          </a:graphicData>
        </a:graphic>
      </p:graphicFrame>
      <p:sp>
        <p:nvSpPr>
          <p:cNvPr id="2" name="Rectangle 1"/>
          <p:cNvSpPr/>
          <p:nvPr/>
        </p:nvSpPr>
        <p:spPr>
          <a:xfrm>
            <a:off x="9741590" y="952768"/>
            <a:ext cx="2188100" cy="646331"/>
          </a:xfrm>
          <a:prstGeom prst="rect">
            <a:avLst/>
          </a:prstGeom>
        </p:spPr>
        <p:txBody>
          <a:bodyPr wrap="none">
            <a:spAutoFit/>
          </a:bodyPr>
          <a:lstStyle/>
          <a:p>
            <a:r>
              <a:rPr lang="en-US" sz="3600" dirty="0" err="1" smtClean="0">
                <a:solidFill>
                  <a:schemeClr val="accent6">
                    <a:lumMod val="75000"/>
                  </a:schemeClr>
                </a:solidFill>
                <a:latin typeface="Helvetica Neue" charset="0"/>
                <a:ea typeface="Helvetica Neue" charset="0"/>
                <a:cs typeface="Helvetica Neue" charset="0"/>
              </a:rPr>
              <a:t>D</a:t>
            </a:r>
            <a:r>
              <a:rPr lang="en-US" sz="3600" smtClean="0">
                <a:solidFill>
                  <a:schemeClr val="accent6">
                    <a:lumMod val="75000"/>
                  </a:schemeClr>
                </a:solidFill>
                <a:latin typeface="Helvetica Neue" charset="0"/>
                <a:ea typeface="Helvetica Neue" charset="0"/>
                <a:cs typeface="Helvetica Neue" charset="0"/>
              </a:rPr>
              <a:t>atastore</a:t>
            </a:r>
            <a:endParaRPr lang="en-US" sz="3600" dirty="0"/>
          </a:p>
        </p:txBody>
      </p:sp>
      <p:sp>
        <p:nvSpPr>
          <p:cNvPr id="47" name="Title 1"/>
          <p:cNvSpPr>
            <a:spLocks noGrp="1"/>
          </p:cNvSpPr>
          <p:nvPr>
            <p:ph type="title"/>
          </p:nvPr>
        </p:nvSpPr>
        <p:spPr>
          <a:xfrm>
            <a:off x="838200" y="-83934"/>
            <a:ext cx="10515600" cy="1325563"/>
          </a:xfrm>
        </p:spPr>
        <p:txBody>
          <a:bodyPr/>
          <a:lstStyle/>
          <a:p>
            <a:r>
              <a:rPr lang="en-US" smtClean="0"/>
              <a:t>Use existing systems: </a:t>
            </a:r>
            <a:r>
              <a:rPr lang="en-US" dirty="0" smtClean="0"/>
              <a:t>Offline Scoring</a:t>
            </a:r>
            <a:endParaRPr lang="en-US" dirty="0"/>
          </a:p>
        </p:txBody>
      </p:sp>
      <p:sp>
        <p:nvSpPr>
          <p:cNvPr id="3" name="Slide Number Placeholder 2"/>
          <p:cNvSpPr>
            <a:spLocks noGrp="1"/>
          </p:cNvSpPr>
          <p:nvPr>
            <p:ph type="sldNum" sz="quarter" idx="12"/>
          </p:nvPr>
        </p:nvSpPr>
        <p:spPr/>
        <p:txBody>
          <a:bodyPr/>
          <a:lstStyle/>
          <a:p>
            <a:fld id="{DC2A921A-EC74-6F4D-8465-D463C43FF014}" type="slidenum">
              <a:rPr lang="en-US" smtClean="0">
                <a:solidFill>
                  <a:prstClr val="black">
                    <a:tint val="75000"/>
                  </a:prstClr>
                </a:solidFill>
              </a:rPr>
              <a:pPr/>
              <a:t>17</a:t>
            </a:fld>
            <a:endParaRPr lang="en-US">
              <a:solidFill>
                <a:prstClr val="black">
                  <a:tint val="75000"/>
                </a:prstClr>
              </a:solidFill>
            </a:endParaRPr>
          </a:p>
        </p:txBody>
      </p:sp>
    </p:spTree>
    <p:extLst>
      <p:ext uri="{BB962C8B-B14F-4D97-AF65-F5344CB8AC3E}">
        <p14:creationId xmlns:p14="http://schemas.microsoft.com/office/powerpoint/2010/main" val="9534489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dissolve">
                                      <p:cBhvr>
                                        <p:cTn id="7" dur="500"/>
                                        <p:tgtEl>
                                          <p:spTgt spid="4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p:cNvGrpSpPr/>
          <p:nvPr/>
        </p:nvGrpSpPr>
        <p:grpSpPr>
          <a:xfrm>
            <a:off x="6392588" y="2234799"/>
            <a:ext cx="2584361" cy="3035836"/>
            <a:chOff x="6934007" y="1783903"/>
            <a:chExt cx="1938271" cy="2276877"/>
          </a:xfrm>
        </p:grpSpPr>
        <p:grpSp>
          <p:nvGrpSpPr>
            <p:cNvPr id="46" name="Group 45"/>
            <p:cNvGrpSpPr/>
            <p:nvPr/>
          </p:nvGrpSpPr>
          <p:grpSpPr>
            <a:xfrm>
              <a:off x="7248513" y="1783903"/>
              <a:ext cx="1377229" cy="1732148"/>
              <a:chOff x="9125207" y="2174230"/>
              <a:chExt cx="1380488" cy="1736247"/>
            </a:xfrm>
          </p:grpSpPr>
          <p:sp>
            <p:nvSpPr>
              <p:cNvPr id="48" name="Rectangle 47"/>
              <p:cNvSpPr/>
              <p:nvPr/>
            </p:nvSpPr>
            <p:spPr>
              <a:xfrm>
                <a:off x="9125207" y="2174230"/>
                <a:ext cx="1380488" cy="1736247"/>
              </a:xfrm>
              <a:prstGeom prst="rect">
                <a:avLst/>
              </a:prstGeom>
              <a:ln w="57150"/>
            </p:spPr>
            <p:style>
              <a:lnRef idx="2">
                <a:schemeClr val="dk1"/>
              </a:lnRef>
              <a:fillRef idx="1">
                <a:schemeClr val="lt1"/>
              </a:fillRef>
              <a:effectRef idx="0">
                <a:schemeClr val="dk1"/>
              </a:effectRef>
              <a:fontRef idx="minor">
                <a:schemeClr val="dk1"/>
              </a:fontRef>
            </p:style>
            <p:txBody>
              <a:bodyPr rtlCol="0" anchor="ctr"/>
              <a:lstStyle/>
              <a:p>
                <a:pPr algn="ctr" defTabSz="609585" fontAlgn="base">
                  <a:spcBef>
                    <a:spcPct val="0"/>
                  </a:spcBef>
                  <a:spcAft>
                    <a:spcPct val="0"/>
                  </a:spcAft>
                </a:pPr>
                <a:endParaRPr lang="en-US" sz="1600">
                  <a:solidFill>
                    <a:prstClr val="black"/>
                  </a:solidFill>
                  <a:latin typeface="Helvetica Neue" charset="0"/>
                  <a:ea typeface="Helvetica Neue" charset="0"/>
                  <a:cs typeface="Helvetica Neue" charset="0"/>
                </a:endParaRPr>
              </a:p>
            </p:txBody>
          </p:sp>
          <p:sp>
            <p:nvSpPr>
              <p:cNvPr id="49" name="Rectangle 48"/>
              <p:cNvSpPr/>
              <p:nvPr/>
            </p:nvSpPr>
            <p:spPr>
              <a:xfrm>
                <a:off x="9214582" y="2275991"/>
                <a:ext cx="1200434" cy="141115"/>
              </a:xfrm>
              <a:prstGeom prst="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defTabSz="609585" fontAlgn="base">
                  <a:spcBef>
                    <a:spcPct val="0"/>
                  </a:spcBef>
                  <a:spcAft>
                    <a:spcPct val="0"/>
                  </a:spcAft>
                </a:pPr>
                <a:endParaRPr lang="en-US" sz="1600">
                  <a:solidFill>
                    <a:prstClr val="black"/>
                  </a:solidFill>
                  <a:latin typeface="Helvetica Neue" charset="0"/>
                  <a:ea typeface="Helvetica Neue" charset="0"/>
                  <a:cs typeface="Helvetica Neue" charset="0"/>
                </a:endParaRPr>
              </a:p>
            </p:txBody>
          </p:sp>
          <p:sp>
            <p:nvSpPr>
              <p:cNvPr id="50" name="Rectangle 49"/>
              <p:cNvSpPr/>
              <p:nvPr/>
            </p:nvSpPr>
            <p:spPr>
              <a:xfrm>
                <a:off x="9214582" y="2503488"/>
                <a:ext cx="1200434" cy="1300416"/>
              </a:xfrm>
              <a:prstGeom prst="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defTabSz="609585" fontAlgn="base">
                  <a:spcBef>
                    <a:spcPct val="0"/>
                  </a:spcBef>
                  <a:spcAft>
                    <a:spcPct val="0"/>
                  </a:spcAft>
                </a:pPr>
                <a:endParaRPr lang="en-US" sz="1600">
                  <a:solidFill>
                    <a:prstClr val="black"/>
                  </a:solidFill>
                  <a:latin typeface="Helvetica Neue" charset="0"/>
                  <a:ea typeface="Helvetica Neue" charset="0"/>
                  <a:cs typeface="Helvetica Neue" charset="0"/>
                </a:endParaRPr>
              </a:p>
            </p:txBody>
          </p:sp>
          <p:grpSp>
            <p:nvGrpSpPr>
              <p:cNvPr id="51" name="Group 50"/>
              <p:cNvGrpSpPr/>
              <p:nvPr/>
            </p:nvGrpSpPr>
            <p:grpSpPr>
              <a:xfrm>
                <a:off x="9330413" y="3302478"/>
                <a:ext cx="977923" cy="353568"/>
                <a:chOff x="9339557" y="3293334"/>
                <a:chExt cx="977923" cy="353568"/>
              </a:xfrm>
            </p:grpSpPr>
            <p:cxnSp>
              <p:nvCxnSpPr>
                <p:cNvPr id="52" name="Straight Connector 51"/>
                <p:cNvCxnSpPr/>
                <p:nvPr/>
              </p:nvCxnSpPr>
              <p:spPr>
                <a:xfrm>
                  <a:off x="9339557" y="3293334"/>
                  <a:ext cx="977923" cy="0"/>
                </a:xfrm>
                <a:prstGeom prst="line">
                  <a:avLst/>
                </a:prstGeom>
              </p:spPr>
              <p:style>
                <a:lnRef idx="3">
                  <a:schemeClr val="dk1"/>
                </a:lnRef>
                <a:fillRef idx="0">
                  <a:schemeClr val="dk1"/>
                </a:fillRef>
                <a:effectRef idx="2">
                  <a:schemeClr val="dk1"/>
                </a:effectRef>
                <a:fontRef idx="minor">
                  <a:schemeClr val="tx1"/>
                </a:fontRef>
              </p:style>
            </p:cxnSp>
            <p:cxnSp>
              <p:nvCxnSpPr>
                <p:cNvPr id="53" name="Straight Connector 52"/>
                <p:cNvCxnSpPr/>
                <p:nvPr/>
              </p:nvCxnSpPr>
              <p:spPr>
                <a:xfrm>
                  <a:off x="9339557" y="3352262"/>
                  <a:ext cx="977923" cy="0"/>
                </a:xfrm>
                <a:prstGeom prst="line">
                  <a:avLst/>
                </a:prstGeom>
              </p:spPr>
              <p:style>
                <a:lnRef idx="3">
                  <a:schemeClr val="dk1"/>
                </a:lnRef>
                <a:fillRef idx="0">
                  <a:schemeClr val="dk1"/>
                </a:fillRef>
                <a:effectRef idx="2">
                  <a:schemeClr val="dk1"/>
                </a:effectRef>
                <a:fontRef idx="minor">
                  <a:schemeClr val="tx1"/>
                </a:fontRef>
              </p:style>
            </p:cxnSp>
            <p:cxnSp>
              <p:nvCxnSpPr>
                <p:cNvPr id="54" name="Straight Connector 53"/>
                <p:cNvCxnSpPr/>
                <p:nvPr/>
              </p:nvCxnSpPr>
              <p:spPr>
                <a:xfrm>
                  <a:off x="9339557" y="3529046"/>
                  <a:ext cx="977923" cy="0"/>
                </a:xfrm>
                <a:prstGeom prst="line">
                  <a:avLst/>
                </a:prstGeom>
              </p:spPr>
              <p:style>
                <a:lnRef idx="3">
                  <a:schemeClr val="dk1"/>
                </a:lnRef>
                <a:fillRef idx="0">
                  <a:schemeClr val="dk1"/>
                </a:fillRef>
                <a:effectRef idx="2">
                  <a:schemeClr val="dk1"/>
                </a:effectRef>
                <a:fontRef idx="minor">
                  <a:schemeClr val="tx1"/>
                </a:fontRef>
              </p:style>
            </p:cxnSp>
            <p:cxnSp>
              <p:nvCxnSpPr>
                <p:cNvPr id="55" name="Straight Connector 54"/>
                <p:cNvCxnSpPr/>
                <p:nvPr/>
              </p:nvCxnSpPr>
              <p:spPr>
                <a:xfrm>
                  <a:off x="9339557" y="3587974"/>
                  <a:ext cx="977923" cy="0"/>
                </a:xfrm>
                <a:prstGeom prst="line">
                  <a:avLst/>
                </a:prstGeom>
              </p:spPr>
              <p:style>
                <a:lnRef idx="3">
                  <a:schemeClr val="dk1"/>
                </a:lnRef>
                <a:fillRef idx="0">
                  <a:schemeClr val="dk1"/>
                </a:fillRef>
                <a:effectRef idx="2">
                  <a:schemeClr val="dk1"/>
                </a:effectRef>
                <a:fontRef idx="minor">
                  <a:schemeClr val="tx1"/>
                </a:fontRef>
              </p:style>
            </p:cxnSp>
            <p:cxnSp>
              <p:nvCxnSpPr>
                <p:cNvPr id="56" name="Straight Connector 55"/>
                <p:cNvCxnSpPr/>
                <p:nvPr/>
              </p:nvCxnSpPr>
              <p:spPr>
                <a:xfrm>
                  <a:off x="9339557" y="3646902"/>
                  <a:ext cx="977923" cy="0"/>
                </a:xfrm>
                <a:prstGeom prst="line">
                  <a:avLst/>
                </a:prstGeom>
              </p:spPr>
              <p:style>
                <a:lnRef idx="3">
                  <a:schemeClr val="dk1"/>
                </a:lnRef>
                <a:fillRef idx="0">
                  <a:schemeClr val="dk1"/>
                </a:fillRef>
                <a:effectRef idx="2">
                  <a:schemeClr val="dk1"/>
                </a:effectRef>
                <a:fontRef idx="minor">
                  <a:schemeClr val="tx1"/>
                </a:fontRef>
              </p:style>
            </p:cxnSp>
            <p:cxnSp>
              <p:nvCxnSpPr>
                <p:cNvPr id="57" name="Straight Connector 56"/>
                <p:cNvCxnSpPr/>
                <p:nvPr/>
              </p:nvCxnSpPr>
              <p:spPr>
                <a:xfrm>
                  <a:off x="9339557" y="3470118"/>
                  <a:ext cx="977923" cy="0"/>
                </a:xfrm>
                <a:prstGeom prst="line">
                  <a:avLst/>
                </a:prstGeom>
              </p:spPr>
              <p:style>
                <a:lnRef idx="3">
                  <a:schemeClr val="dk1"/>
                </a:lnRef>
                <a:fillRef idx="0">
                  <a:schemeClr val="dk1"/>
                </a:fillRef>
                <a:effectRef idx="2">
                  <a:schemeClr val="dk1"/>
                </a:effectRef>
                <a:fontRef idx="minor">
                  <a:schemeClr val="tx1"/>
                </a:fontRef>
              </p:style>
            </p:cxnSp>
            <p:cxnSp>
              <p:nvCxnSpPr>
                <p:cNvPr id="58" name="Straight Connector 57"/>
                <p:cNvCxnSpPr/>
                <p:nvPr/>
              </p:nvCxnSpPr>
              <p:spPr>
                <a:xfrm>
                  <a:off x="9339557" y="3411190"/>
                  <a:ext cx="977923" cy="0"/>
                </a:xfrm>
                <a:prstGeom prst="line">
                  <a:avLst/>
                </a:prstGeom>
              </p:spPr>
              <p:style>
                <a:lnRef idx="3">
                  <a:schemeClr val="dk1"/>
                </a:lnRef>
                <a:fillRef idx="0">
                  <a:schemeClr val="dk1"/>
                </a:fillRef>
                <a:effectRef idx="2">
                  <a:schemeClr val="dk1"/>
                </a:effectRef>
                <a:fontRef idx="minor">
                  <a:schemeClr val="tx1"/>
                </a:fontRef>
              </p:style>
            </p:cxnSp>
          </p:grpSp>
        </p:grpSp>
        <p:sp>
          <p:nvSpPr>
            <p:cNvPr id="47" name="TextBox 46"/>
            <p:cNvSpPr txBox="1"/>
            <p:nvPr/>
          </p:nvSpPr>
          <p:spPr>
            <a:xfrm>
              <a:off x="6934007" y="3560691"/>
              <a:ext cx="1938271" cy="500089"/>
            </a:xfrm>
            <a:prstGeom prst="rect">
              <a:avLst/>
            </a:prstGeom>
            <a:noFill/>
          </p:spPr>
          <p:txBody>
            <a:bodyPr wrap="none" rtlCol="0">
              <a:spAutoFit/>
            </a:bodyPr>
            <a:lstStyle/>
            <a:p>
              <a:pPr algn="ctr" defTabSz="609585" fontAlgn="base">
                <a:spcBef>
                  <a:spcPct val="0"/>
                </a:spcBef>
                <a:spcAft>
                  <a:spcPct val="0"/>
                </a:spcAft>
              </a:pPr>
              <a:r>
                <a:rPr lang="en-US" sz="3733" dirty="0">
                  <a:solidFill>
                    <a:prstClr val="black"/>
                  </a:solidFill>
                  <a:latin typeface="Helvetica Neue" charset="0"/>
                  <a:ea typeface="Helvetica Neue" charset="0"/>
                  <a:cs typeface="Helvetica Neue" charset="0"/>
                </a:rPr>
                <a:t>Application</a:t>
              </a:r>
            </a:p>
          </p:txBody>
        </p:sp>
      </p:grpSp>
      <p:sp>
        <p:nvSpPr>
          <p:cNvPr id="59" name="Right Arrow 58"/>
          <p:cNvSpPr/>
          <p:nvPr/>
        </p:nvSpPr>
        <p:spPr>
          <a:xfrm>
            <a:off x="4449633" y="3361521"/>
            <a:ext cx="1933739" cy="1198800"/>
          </a:xfrm>
          <a:prstGeom prst="rightArrow">
            <a:avLst/>
          </a:prstGeom>
          <a:solidFill>
            <a:srgbClr val="E16718"/>
          </a:solidFill>
        </p:spPr>
        <p:style>
          <a:lnRef idx="0">
            <a:schemeClr val="accent6"/>
          </a:lnRef>
          <a:fillRef idx="3">
            <a:schemeClr val="accent6"/>
          </a:fillRef>
          <a:effectRef idx="3">
            <a:schemeClr val="accent6"/>
          </a:effectRef>
          <a:fontRef idx="minor">
            <a:schemeClr val="lt1"/>
          </a:fontRef>
        </p:style>
        <p:txBody>
          <a:bodyPr rtlCol="0" anchor="ctr"/>
          <a:lstStyle/>
          <a:p>
            <a:pPr algn="ctr" defTabSz="609585" fontAlgn="base">
              <a:spcBef>
                <a:spcPct val="0"/>
              </a:spcBef>
              <a:spcAft>
                <a:spcPct val="0"/>
              </a:spcAft>
            </a:pPr>
            <a:r>
              <a:rPr lang="en-US" sz="2667" dirty="0">
                <a:solidFill>
                  <a:prstClr val="white"/>
                </a:solidFill>
                <a:latin typeface="Helvetica Neue" charset="0"/>
                <a:ea typeface="Helvetica Neue" charset="0"/>
                <a:cs typeface="Helvetica Neue" charset="0"/>
              </a:rPr>
              <a:t>Decision</a:t>
            </a:r>
          </a:p>
        </p:txBody>
      </p:sp>
      <p:sp>
        <p:nvSpPr>
          <p:cNvPr id="60" name="Left Arrow 59"/>
          <p:cNvSpPr/>
          <p:nvPr/>
        </p:nvSpPr>
        <p:spPr>
          <a:xfrm>
            <a:off x="4299701" y="1946110"/>
            <a:ext cx="1842948" cy="1243892"/>
          </a:xfrm>
          <a:prstGeom prst="leftArrow">
            <a:avLst/>
          </a:prstGeom>
          <a:solidFill>
            <a:schemeClr val="accent6">
              <a:lumMod val="75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defTabSz="609585" fontAlgn="base">
              <a:spcBef>
                <a:spcPct val="0"/>
              </a:spcBef>
              <a:spcAft>
                <a:spcPct val="0"/>
              </a:spcAft>
            </a:pPr>
            <a:r>
              <a:rPr lang="en-US" sz="2667" dirty="0">
                <a:solidFill>
                  <a:prstClr val="white"/>
                </a:solidFill>
                <a:latin typeface="Helvetica Neue" charset="0"/>
                <a:ea typeface="Helvetica Neue" charset="0"/>
                <a:cs typeface="Helvetica Neue" charset="0"/>
              </a:rPr>
              <a:t>Query</a:t>
            </a:r>
          </a:p>
        </p:txBody>
      </p:sp>
      <p:grpSp>
        <p:nvGrpSpPr>
          <p:cNvPr id="61" name="Group 60"/>
          <p:cNvGrpSpPr/>
          <p:nvPr/>
        </p:nvGrpSpPr>
        <p:grpSpPr>
          <a:xfrm>
            <a:off x="7065096" y="2829834"/>
            <a:ext cx="1320617" cy="736469"/>
            <a:chOff x="7584821" y="2225245"/>
            <a:chExt cx="990463" cy="552352"/>
          </a:xfrm>
        </p:grpSpPr>
        <p:sp>
          <p:nvSpPr>
            <p:cNvPr id="62" name="Rectangle 61"/>
            <p:cNvSpPr/>
            <p:nvPr/>
          </p:nvSpPr>
          <p:spPr>
            <a:xfrm>
              <a:off x="7584821" y="2225245"/>
              <a:ext cx="481364" cy="462472"/>
            </a:xfrm>
            <a:prstGeom prst="rect">
              <a:avLst/>
            </a:prstGeom>
            <a:solidFill>
              <a:schemeClr val="tx1"/>
            </a:solidFill>
            <a:ln w="38100"/>
          </p:spPr>
          <p:style>
            <a:lnRef idx="2">
              <a:schemeClr val="dk1"/>
            </a:lnRef>
            <a:fillRef idx="1">
              <a:schemeClr val="lt1"/>
            </a:fillRef>
            <a:effectRef idx="0">
              <a:schemeClr val="dk1"/>
            </a:effectRef>
            <a:fontRef idx="minor">
              <a:schemeClr val="dk1"/>
            </a:fontRef>
          </p:style>
          <p:txBody>
            <a:bodyPr rtlCol="0" anchor="ctr"/>
            <a:lstStyle/>
            <a:p>
              <a:pPr algn="ctr" defTabSz="609585" fontAlgn="base">
                <a:spcBef>
                  <a:spcPct val="0"/>
                </a:spcBef>
                <a:spcAft>
                  <a:spcPct val="0"/>
                </a:spcAft>
              </a:pPr>
              <a:endParaRPr lang="en-US" sz="1600">
                <a:solidFill>
                  <a:prstClr val="black"/>
                </a:solidFill>
                <a:latin typeface="Helvetica Neue" charset="0"/>
                <a:ea typeface="Helvetica Neue" charset="0"/>
                <a:cs typeface="Helvetica Neue" charset="0"/>
              </a:endParaRPr>
            </a:p>
          </p:txBody>
        </p:sp>
        <p:sp>
          <p:nvSpPr>
            <p:cNvPr id="63" name="Oval 62"/>
            <p:cNvSpPr/>
            <p:nvPr/>
          </p:nvSpPr>
          <p:spPr>
            <a:xfrm>
              <a:off x="7664774" y="2299845"/>
              <a:ext cx="303656" cy="303657"/>
            </a:xfrm>
            <a:prstGeom prst="ellipse">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defTabSz="609585" fontAlgn="base">
                <a:spcBef>
                  <a:spcPct val="0"/>
                </a:spcBef>
                <a:spcAft>
                  <a:spcPct val="0"/>
                </a:spcAft>
              </a:pPr>
              <a:endParaRPr lang="en-US" sz="1600">
                <a:solidFill>
                  <a:prstClr val="black"/>
                </a:solidFill>
                <a:latin typeface="Helvetica Neue" charset="0"/>
                <a:ea typeface="Helvetica Neue" charset="0"/>
                <a:cs typeface="Helvetica Neue" charset="0"/>
              </a:endParaRPr>
            </a:p>
          </p:txBody>
        </p:sp>
        <p:sp>
          <p:nvSpPr>
            <p:cNvPr id="64" name="Triangle 63"/>
            <p:cNvSpPr/>
            <p:nvPr/>
          </p:nvSpPr>
          <p:spPr>
            <a:xfrm rot="5400000">
              <a:off x="7754787" y="2373936"/>
              <a:ext cx="180351" cy="155475"/>
            </a:xfrm>
            <a:prstGeom prst="triangle">
              <a:avLst/>
            </a:prstGeom>
            <a:solidFill>
              <a:srgbClr val="FF0000"/>
            </a:solid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585" fontAlgn="base">
                <a:spcBef>
                  <a:spcPct val="0"/>
                </a:spcBef>
                <a:spcAft>
                  <a:spcPct val="0"/>
                </a:spcAft>
              </a:pPr>
              <a:endParaRPr lang="en-US" sz="1600">
                <a:solidFill>
                  <a:prstClr val="white"/>
                </a:solidFill>
                <a:latin typeface="Helvetica Neue" charset="0"/>
                <a:ea typeface="Helvetica Neue" charset="0"/>
                <a:cs typeface="Helvetica Neue" charset="0"/>
              </a:endParaRPr>
            </a:p>
          </p:txBody>
        </p:sp>
        <p:sp>
          <p:nvSpPr>
            <p:cNvPr id="65" name="Rectangle 64"/>
            <p:cNvSpPr/>
            <p:nvPr/>
          </p:nvSpPr>
          <p:spPr>
            <a:xfrm>
              <a:off x="8174267" y="2225245"/>
              <a:ext cx="401017" cy="236256"/>
            </a:xfrm>
            <a:prstGeom prst="rect">
              <a:avLst/>
            </a:prstGeom>
            <a:solidFill>
              <a:srgbClr val="7030A0"/>
            </a:solidFill>
            <a:ln w="38100"/>
          </p:spPr>
          <p:style>
            <a:lnRef idx="2">
              <a:schemeClr val="dk1"/>
            </a:lnRef>
            <a:fillRef idx="1">
              <a:schemeClr val="lt1"/>
            </a:fillRef>
            <a:effectRef idx="0">
              <a:schemeClr val="dk1"/>
            </a:effectRef>
            <a:fontRef idx="minor">
              <a:schemeClr val="dk1"/>
            </a:fontRef>
          </p:style>
          <p:txBody>
            <a:bodyPr rtlCol="0" anchor="ctr"/>
            <a:lstStyle/>
            <a:p>
              <a:pPr algn="ctr" defTabSz="609585" fontAlgn="base">
                <a:spcBef>
                  <a:spcPct val="0"/>
                </a:spcBef>
                <a:spcAft>
                  <a:spcPct val="0"/>
                </a:spcAft>
              </a:pPr>
              <a:endParaRPr lang="en-US" sz="1600">
                <a:solidFill>
                  <a:prstClr val="black"/>
                </a:solidFill>
                <a:latin typeface="Helvetica Neue" charset="0"/>
                <a:ea typeface="Helvetica Neue" charset="0"/>
                <a:cs typeface="Helvetica Neue" charset="0"/>
              </a:endParaRPr>
            </a:p>
          </p:txBody>
        </p:sp>
        <p:sp>
          <p:nvSpPr>
            <p:cNvPr id="66" name="Rectangle 65"/>
            <p:cNvSpPr/>
            <p:nvPr/>
          </p:nvSpPr>
          <p:spPr>
            <a:xfrm>
              <a:off x="8174267" y="2529126"/>
              <a:ext cx="401017" cy="236256"/>
            </a:xfrm>
            <a:prstGeom prst="rect">
              <a:avLst/>
            </a:prstGeom>
            <a:solidFill>
              <a:schemeClr val="accent4"/>
            </a:solidFill>
            <a:ln w="38100"/>
          </p:spPr>
          <p:style>
            <a:lnRef idx="2">
              <a:schemeClr val="dk1"/>
            </a:lnRef>
            <a:fillRef idx="1">
              <a:schemeClr val="lt1"/>
            </a:fillRef>
            <a:effectRef idx="0">
              <a:schemeClr val="dk1"/>
            </a:effectRef>
            <a:fontRef idx="minor">
              <a:schemeClr val="dk1"/>
            </a:fontRef>
          </p:style>
          <p:txBody>
            <a:bodyPr rtlCol="0" anchor="ctr"/>
            <a:lstStyle/>
            <a:p>
              <a:pPr algn="ctr" defTabSz="609585" fontAlgn="base">
                <a:spcBef>
                  <a:spcPct val="0"/>
                </a:spcBef>
                <a:spcAft>
                  <a:spcPct val="0"/>
                </a:spcAft>
              </a:pPr>
              <a:endParaRPr lang="en-US" sz="1600">
                <a:solidFill>
                  <a:prstClr val="black"/>
                </a:solidFill>
                <a:latin typeface="Helvetica Neue" charset="0"/>
                <a:ea typeface="Helvetica Neue" charset="0"/>
                <a:cs typeface="Helvetica Neue" charset="0"/>
              </a:endParaRPr>
            </a:p>
          </p:txBody>
        </p:sp>
        <p:cxnSp>
          <p:nvCxnSpPr>
            <p:cNvPr id="67" name="Straight Connector 66"/>
            <p:cNvCxnSpPr/>
            <p:nvPr/>
          </p:nvCxnSpPr>
          <p:spPr>
            <a:xfrm>
              <a:off x="7651675" y="2777597"/>
              <a:ext cx="385489" cy="0"/>
            </a:xfrm>
            <a:prstGeom prst="line">
              <a:avLst/>
            </a:prstGeom>
          </p:spPr>
          <p:style>
            <a:lnRef idx="3">
              <a:schemeClr val="dk1"/>
            </a:lnRef>
            <a:fillRef idx="0">
              <a:schemeClr val="dk1"/>
            </a:fillRef>
            <a:effectRef idx="2">
              <a:schemeClr val="dk1"/>
            </a:effectRef>
            <a:fontRef idx="minor">
              <a:schemeClr val="tx1"/>
            </a:fontRef>
          </p:style>
        </p:cxnSp>
      </p:grpSp>
      <p:sp>
        <p:nvSpPr>
          <p:cNvPr id="68" name="TextBox 67"/>
          <p:cNvSpPr txBox="1"/>
          <p:nvPr/>
        </p:nvSpPr>
        <p:spPr>
          <a:xfrm>
            <a:off x="1941781" y="962515"/>
            <a:ext cx="6949441" cy="630942"/>
          </a:xfrm>
          <a:prstGeom prst="rect">
            <a:avLst/>
          </a:prstGeom>
          <a:noFill/>
        </p:spPr>
        <p:txBody>
          <a:bodyPr wrap="square" rtlCol="0">
            <a:spAutoFit/>
          </a:bodyPr>
          <a:lstStyle/>
          <a:p>
            <a:r>
              <a:rPr lang="en-US" sz="3500" dirty="0" smtClean="0">
                <a:solidFill>
                  <a:schemeClr val="accent6">
                    <a:lumMod val="75000"/>
                  </a:schemeClr>
                </a:solidFill>
                <a:latin typeface="Helvetica Neue" charset="0"/>
                <a:ea typeface="Helvetica Neue" charset="0"/>
                <a:cs typeface="Helvetica Neue" charset="0"/>
              </a:rPr>
              <a:t>Look up decision in </a:t>
            </a:r>
            <a:r>
              <a:rPr lang="en-US" sz="3500" dirty="0" err="1" smtClean="0">
                <a:solidFill>
                  <a:schemeClr val="accent6">
                    <a:lumMod val="75000"/>
                  </a:schemeClr>
                </a:solidFill>
                <a:latin typeface="Helvetica Neue" charset="0"/>
                <a:ea typeface="Helvetica Neue" charset="0"/>
                <a:cs typeface="Helvetica Neue" charset="0"/>
              </a:rPr>
              <a:t>datastore</a:t>
            </a:r>
            <a:endParaRPr lang="en-US" sz="3500" dirty="0">
              <a:solidFill>
                <a:schemeClr val="accent6">
                  <a:lumMod val="75000"/>
                </a:schemeClr>
              </a:solidFill>
              <a:latin typeface="Helvetica Neue" charset="0"/>
              <a:ea typeface="Helvetica Neue" charset="0"/>
              <a:cs typeface="Helvetica Neue" charset="0"/>
            </a:endParaRPr>
          </a:p>
        </p:txBody>
      </p:sp>
      <p:sp>
        <p:nvSpPr>
          <p:cNvPr id="69" name="TextBox 68"/>
          <p:cNvSpPr txBox="1"/>
          <p:nvPr/>
        </p:nvSpPr>
        <p:spPr>
          <a:xfrm>
            <a:off x="2362198" y="5858715"/>
            <a:ext cx="8061962" cy="861774"/>
          </a:xfrm>
          <a:prstGeom prst="rect">
            <a:avLst/>
          </a:prstGeom>
          <a:noFill/>
          <a:ln>
            <a:noFill/>
          </a:ln>
        </p:spPr>
        <p:txBody>
          <a:bodyPr wrap="square" rtlCol="0">
            <a:spAutoFit/>
          </a:bodyPr>
          <a:lstStyle/>
          <a:p>
            <a:r>
              <a:rPr lang="en-US" sz="5000" b="1" dirty="0" smtClean="0">
                <a:solidFill>
                  <a:srgbClr val="E16718"/>
                </a:solidFill>
                <a:latin typeface="Helvetica Neue" charset="0"/>
                <a:ea typeface="Helvetica Neue" charset="0"/>
                <a:cs typeface="Helvetica Neue" charset="0"/>
              </a:rPr>
              <a:t>Low-Latency Serving</a:t>
            </a:r>
            <a:endParaRPr lang="en-US" sz="5000" b="1" dirty="0">
              <a:solidFill>
                <a:srgbClr val="E16718"/>
              </a:solidFill>
              <a:latin typeface="Helvetica Neue" charset="0"/>
              <a:ea typeface="Helvetica Neue" charset="0"/>
              <a:cs typeface="Helvetica Neue" charset="0"/>
            </a:endParaRPr>
          </a:p>
        </p:txBody>
      </p:sp>
      <p:sp>
        <p:nvSpPr>
          <p:cNvPr id="70" name="Left Brace 69"/>
          <p:cNvSpPr/>
          <p:nvPr/>
        </p:nvSpPr>
        <p:spPr>
          <a:xfrm rot="16200000">
            <a:off x="4856742" y="1208774"/>
            <a:ext cx="725917" cy="8763003"/>
          </a:xfrm>
          <a:prstGeom prst="leftBrace">
            <a:avLst/>
          </a:prstGeom>
          <a:ln w="127000">
            <a:solidFill>
              <a:srgbClr val="E1671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Can 29"/>
          <p:cNvSpPr/>
          <p:nvPr/>
        </p:nvSpPr>
        <p:spPr>
          <a:xfrm>
            <a:off x="1405157" y="1911105"/>
            <a:ext cx="2420223" cy="2846143"/>
          </a:xfrm>
          <a:prstGeom prst="can">
            <a:avLst/>
          </a:prstGeom>
          <a:solidFill>
            <a:schemeClr val="accent6">
              <a:lumMod val="40000"/>
              <a:lumOff val="60000"/>
            </a:schemeClr>
          </a:solidFill>
          <a:ln w="3810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585" fontAlgn="base">
              <a:spcBef>
                <a:spcPct val="0"/>
              </a:spcBef>
              <a:spcAft>
                <a:spcPct val="0"/>
              </a:spcAft>
            </a:pPr>
            <a:endParaRPr lang="en-US" sz="2667" dirty="0">
              <a:solidFill>
                <a:prstClr val="white"/>
              </a:solidFill>
              <a:latin typeface="Helvetica Neue" charset="0"/>
              <a:ea typeface="Helvetica Neue" charset="0"/>
              <a:cs typeface="Helvetica Neue" charset="0"/>
            </a:endParaRPr>
          </a:p>
        </p:txBody>
      </p:sp>
      <p:graphicFrame>
        <p:nvGraphicFramePr>
          <p:cNvPr id="31" name="Table 30"/>
          <p:cNvGraphicFramePr>
            <a:graphicFrameLocks noGrp="1"/>
          </p:cNvGraphicFramePr>
          <p:nvPr>
            <p:extLst/>
          </p:nvPr>
        </p:nvGraphicFramePr>
        <p:xfrm>
          <a:off x="1733711" y="2729470"/>
          <a:ext cx="1763116" cy="1554480"/>
        </p:xfrm>
        <a:graphic>
          <a:graphicData uri="http://schemas.openxmlformats.org/drawingml/2006/table">
            <a:tbl>
              <a:tblPr>
                <a:tableStyleId>{5C22544A-7EE6-4342-B048-85BDC9FD1C3A}</a:tableStyleId>
              </a:tblPr>
              <a:tblGrid>
                <a:gridCol w="881558"/>
                <a:gridCol w="881558"/>
              </a:tblGrid>
              <a:tr h="393861">
                <a:tc>
                  <a:txBody>
                    <a:bodyPr/>
                    <a:lstStyle/>
                    <a:p>
                      <a:pPr algn="ctr"/>
                      <a:r>
                        <a:rPr lang="en-US" sz="2400" dirty="0" smtClean="0">
                          <a:latin typeface="Consolas" charset="0"/>
                          <a:ea typeface="Consolas" charset="0"/>
                          <a:cs typeface="Consolas" charset="0"/>
                        </a:rPr>
                        <a:t>X</a:t>
                      </a:r>
                      <a:endParaRPr lang="en-US" sz="2400" dirty="0">
                        <a:latin typeface="Consolas" charset="0"/>
                        <a:ea typeface="Consolas" charset="0"/>
                        <a:cs typeface="Consolas" charset="0"/>
                      </a:endParaRPr>
                    </a:p>
                  </a:txBody>
                  <a:tcPr>
                    <a:lnL w="28575" cap="flat" cmpd="sng" algn="ctr">
                      <a:solidFill>
                        <a:schemeClr val="accent5">
                          <a:lumMod val="75000"/>
                        </a:schemeClr>
                      </a:solidFill>
                      <a:prstDash val="solid"/>
                      <a:round/>
                      <a:headEnd type="none" w="med" len="med"/>
                      <a:tailEnd type="none" w="med" len="med"/>
                    </a:lnL>
                    <a:lnR w="28575" cap="flat" cmpd="sng" algn="ctr">
                      <a:solidFill>
                        <a:schemeClr val="accent5">
                          <a:lumMod val="75000"/>
                        </a:schemeClr>
                      </a:solidFill>
                      <a:prstDash val="solid"/>
                      <a:round/>
                      <a:headEnd type="none" w="med" len="med"/>
                      <a:tailEnd type="none" w="med" len="med"/>
                    </a:lnR>
                    <a:lnT w="28575" cap="flat" cmpd="sng" algn="ctr">
                      <a:solidFill>
                        <a:schemeClr val="accent5">
                          <a:lumMod val="75000"/>
                        </a:schemeClr>
                      </a:solidFill>
                      <a:prstDash val="solid"/>
                      <a:round/>
                      <a:headEnd type="none" w="med" len="med"/>
                      <a:tailEnd type="none" w="med" len="med"/>
                    </a:lnT>
                    <a:lnB w="28575" cap="flat" cmpd="sng" algn="ctr">
                      <a:solidFill>
                        <a:schemeClr val="accent5">
                          <a:lumMod val="75000"/>
                        </a:schemeClr>
                      </a:solidFill>
                      <a:prstDash val="solid"/>
                      <a:round/>
                      <a:headEnd type="none" w="med" len="med"/>
                      <a:tailEnd type="none" w="med" len="med"/>
                    </a:lnB>
                    <a:noFill/>
                  </a:tcPr>
                </a:tc>
                <a:tc>
                  <a:txBody>
                    <a:bodyPr/>
                    <a:lstStyle/>
                    <a:p>
                      <a:pPr algn="ctr"/>
                      <a:r>
                        <a:rPr lang="en-US" sz="2400" dirty="0" smtClean="0">
                          <a:latin typeface="Consolas" charset="0"/>
                          <a:ea typeface="Consolas" charset="0"/>
                          <a:cs typeface="Consolas" charset="0"/>
                        </a:rPr>
                        <a:t>Y</a:t>
                      </a:r>
                      <a:endParaRPr lang="en-US" sz="2400" dirty="0">
                        <a:latin typeface="Consolas" charset="0"/>
                        <a:ea typeface="Consolas" charset="0"/>
                        <a:cs typeface="Consolas" charset="0"/>
                      </a:endParaRPr>
                    </a:p>
                  </a:txBody>
                  <a:tcPr>
                    <a:lnL w="28575" cap="flat" cmpd="sng" algn="ctr">
                      <a:solidFill>
                        <a:schemeClr val="accent5">
                          <a:lumMod val="75000"/>
                        </a:schemeClr>
                      </a:solidFill>
                      <a:prstDash val="solid"/>
                      <a:round/>
                      <a:headEnd type="none" w="med" len="med"/>
                      <a:tailEnd type="none" w="med" len="med"/>
                    </a:lnL>
                    <a:lnR w="28575" cap="flat" cmpd="sng" algn="ctr">
                      <a:solidFill>
                        <a:schemeClr val="accent5">
                          <a:lumMod val="75000"/>
                        </a:schemeClr>
                      </a:solidFill>
                      <a:prstDash val="solid"/>
                      <a:round/>
                      <a:headEnd type="none" w="med" len="med"/>
                      <a:tailEnd type="none" w="med" len="med"/>
                    </a:lnR>
                    <a:lnT w="28575" cap="flat" cmpd="sng" algn="ctr">
                      <a:solidFill>
                        <a:schemeClr val="accent5">
                          <a:lumMod val="75000"/>
                        </a:schemeClr>
                      </a:solidFill>
                      <a:prstDash val="solid"/>
                      <a:round/>
                      <a:headEnd type="none" w="med" len="med"/>
                      <a:tailEnd type="none" w="med" len="med"/>
                    </a:lnT>
                    <a:lnB w="28575" cap="flat" cmpd="sng" algn="ctr">
                      <a:solidFill>
                        <a:schemeClr val="accent5">
                          <a:lumMod val="75000"/>
                        </a:schemeClr>
                      </a:solidFill>
                      <a:prstDash val="solid"/>
                      <a:round/>
                      <a:headEnd type="none" w="med" len="med"/>
                      <a:tailEnd type="none" w="med" len="med"/>
                    </a:lnB>
                    <a:noFill/>
                  </a:tcPr>
                </a:tc>
              </a:tr>
              <a:tr h="315089">
                <a:tc>
                  <a:txBody>
                    <a:bodyPr/>
                    <a:lstStyle/>
                    <a:p>
                      <a:endParaRPr lang="en-US" dirty="0"/>
                    </a:p>
                  </a:txBody>
                  <a:tcPr>
                    <a:lnL w="28575" cap="flat" cmpd="sng" algn="ctr">
                      <a:solidFill>
                        <a:schemeClr val="accent5">
                          <a:lumMod val="75000"/>
                        </a:schemeClr>
                      </a:solidFill>
                      <a:prstDash val="solid"/>
                      <a:round/>
                      <a:headEnd type="none" w="med" len="med"/>
                      <a:tailEnd type="none" w="med" len="med"/>
                    </a:lnL>
                    <a:lnR w="28575" cap="flat" cmpd="sng" algn="ctr">
                      <a:solidFill>
                        <a:schemeClr val="accent5">
                          <a:lumMod val="75000"/>
                        </a:schemeClr>
                      </a:solidFill>
                      <a:prstDash val="solid"/>
                      <a:round/>
                      <a:headEnd type="none" w="med" len="med"/>
                      <a:tailEnd type="none" w="med" len="med"/>
                    </a:lnR>
                    <a:lnT w="28575" cap="flat" cmpd="sng" algn="ctr">
                      <a:solidFill>
                        <a:schemeClr val="accent5">
                          <a:lumMod val="75000"/>
                        </a:schemeClr>
                      </a:solidFill>
                      <a:prstDash val="solid"/>
                      <a:round/>
                      <a:headEnd type="none" w="med" len="med"/>
                      <a:tailEnd type="none" w="med" len="med"/>
                    </a:lnT>
                    <a:lnB w="28575" cap="flat" cmpd="sng" algn="ctr">
                      <a:solidFill>
                        <a:schemeClr val="accent5">
                          <a:lumMod val="75000"/>
                        </a:schemeClr>
                      </a:solidFill>
                      <a:prstDash val="solid"/>
                      <a:round/>
                      <a:headEnd type="none" w="med" len="med"/>
                      <a:tailEnd type="none" w="med" len="med"/>
                    </a:lnB>
                    <a:noFill/>
                  </a:tcPr>
                </a:tc>
                <a:tc>
                  <a:txBody>
                    <a:bodyPr/>
                    <a:lstStyle/>
                    <a:p>
                      <a:endParaRPr lang="en-US" dirty="0"/>
                    </a:p>
                  </a:txBody>
                  <a:tcPr>
                    <a:lnL w="28575" cap="flat" cmpd="sng" algn="ctr">
                      <a:solidFill>
                        <a:schemeClr val="accent5">
                          <a:lumMod val="75000"/>
                        </a:schemeClr>
                      </a:solidFill>
                      <a:prstDash val="solid"/>
                      <a:round/>
                      <a:headEnd type="none" w="med" len="med"/>
                      <a:tailEnd type="none" w="med" len="med"/>
                    </a:lnL>
                    <a:lnR w="28575" cap="flat" cmpd="sng" algn="ctr">
                      <a:solidFill>
                        <a:schemeClr val="accent5">
                          <a:lumMod val="75000"/>
                        </a:schemeClr>
                      </a:solidFill>
                      <a:prstDash val="solid"/>
                      <a:round/>
                      <a:headEnd type="none" w="med" len="med"/>
                      <a:tailEnd type="none" w="med" len="med"/>
                    </a:lnR>
                    <a:lnT w="28575" cap="flat" cmpd="sng" algn="ctr">
                      <a:solidFill>
                        <a:schemeClr val="accent5">
                          <a:lumMod val="75000"/>
                        </a:schemeClr>
                      </a:solidFill>
                      <a:prstDash val="solid"/>
                      <a:round/>
                      <a:headEnd type="none" w="med" len="med"/>
                      <a:tailEnd type="none" w="med" len="med"/>
                    </a:lnT>
                    <a:lnB w="28575" cap="flat" cmpd="sng" algn="ctr">
                      <a:solidFill>
                        <a:schemeClr val="accent5">
                          <a:lumMod val="75000"/>
                        </a:schemeClr>
                      </a:solidFill>
                      <a:prstDash val="solid"/>
                      <a:round/>
                      <a:headEnd type="none" w="med" len="med"/>
                      <a:tailEnd type="none" w="med" len="med"/>
                    </a:lnB>
                    <a:noFill/>
                  </a:tcPr>
                </a:tc>
              </a:tr>
              <a:tr h="315089">
                <a:tc>
                  <a:txBody>
                    <a:bodyPr/>
                    <a:lstStyle/>
                    <a:p>
                      <a:endParaRPr lang="en-US" dirty="0"/>
                    </a:p>
                  </a:txBody>
                  <a:tcPr>
                    <a:lnL w="28575" cap="flat" cmpd="sng" algn="ctr">
                      <a:solidFill>
                        <a:schemeClr val="accent5">
                          <a:lumMod val="75000"/>
                        </a:schemeClr>
                      </a:solidFill>
                      <a:prstDash val="solid"/>
                      <a:round/>
                      <a:headEnd type="none" w="med" len="med"/>
                      <a:tailEnd type="none" w="med" len="med"/>
                    </a:lnL>
                    <a:lnR w="28575" cap="flat" cmpd="sng" algn="ctr">
                      <a:solidFill>
                        <a:schemeClr val="accent5">
                          <a:lumMod val="75000"/>
                        </a:schemeClr>
                      </a:solidFill>
                      <a:prstDash val="solid"/>
                      <a:round/>
                      <a:headEnd type="none" w="med" len="med"/>
                      <a:tailEnd type="none" w="med" len="med"/>
                    </a:lnR>
                    <a:lnT w="28575" cap="flat" cmpd="sng" algn="ctr">
                      <a:solidFill>
                        <a:schemeClr val="accent5">
                          <a:lumMod val="75000"/>
                        </a:schemeClr>
                      </a:solidFill>
                      <a:prstDash val="solid"/>
                      <a:round/>
                      <a:headEnd type="none" w="med" len="med"/>
                      <a:tailEnd type="none" w="med" len="med"/>
                    </a:lnT>
                    <a:lnB w="28575" cap="flat" cmpd="sng" algn="ctr">
                      <a:solidFill>
                        <a:schemeClr val="accent5">
                          <a:lumMod val="75000"/>
                        </a:schemeClr>
                      </a:solidFill>
                      <a:prstDash val="solid"/>
                      <a:round/>
                      <a:headEnd type="none" w="med" len="med"/>
                      <a:tailEnd type="none" w="med" len="med"/>
                    </a:lnB>
                    <a:noFill/>
                  </a:tcPr>
                </a:tc>
                <a:tc>
                  <a:txBody>
                    <a:bodyPr/>
                    <a:lstStyle/>
                    <a:p>
                      <a:endParaRPr lang="en-US" dirty="0"/>
                    </a:p>
                  </a:txBody>
                  <a:tcPr>
                    <a:lnL w="28575" cap="flat" cmpd="sng" algn="ctr">
                      <a:solidFill>
                        <a:schemeClr val="accent5">
                          <a:lumMod val="75000"/>
                        </a:schemeClr>
                      </a:solidFill>
                      <a:prstDash val="solid"/>
                      <a:round/>
                      <a:headEnd type="none" w="med" len="med"/>
                      <a:tailEnd type="none" w="med" len="med"/>
                    </a:lnL>
                    <a:lnR w="28575" cap="flat" cmpd="sng" algn="ctr">
                      <a:solidFill>
                        <a:schemeClr val="accent5">
                          <a:lumMod val="75000"/>
                        </a:schemeClr>
                      </a:solidFill>
                      <a:prstDash val="solid"/>
                      <a:round/>
                      <a:headEnd type="none" w="med" len="med"/>
                      <a:tailEnd type="none" w="med" len="med"/>
                    </a:lnR>
                    <a:lnT w="28575" cap="flat" cmpd="sng" algn="ctr">
                      <a:solidFill>
                        <a:schemeClr val="accent5">
                          <a:lumMod val="75000"/>
                        </a:schemeClr>
                      </a:solidFill>
                      <a:prstDash val="solid"/>
                      <a:round/>
                      <a:headEnd type="none" w="med" len="med"/>
                      <a:tailEnd type="none" w="med" len="med"/>
                    </a:lnT>
                    <a:lnB w="28575" cap="flat" cmpd="sng" algn="ctr">
                      <a:solidFill>
                        <a:schemeClr val="accent5">
                          <a:lumMod val="75000"/>
                        </a:schemeClr>
                      </a:solidFill>
                      <a:prstDash val="solid"/>
                      <a:round/>
                      <a:headEnd type="none" w="med" len="med"/>
                      <a:tailEnd type="none" w="med" len="med"/>
                    </a:lnB>
                    <a:noFill/>
                  </a:tcPr>
                </a:tc>
              </a:tr>
              <a:tr h="315089">
                <a:tc>
                  <a:txBody>
                    <a:bodyPr/>
                    <a:lstStyle/>
                    <a:p>
                      <a:endParaRPr lang="en-US" dirty="0"/>
                    </a:p>
                  </a:txBody>
                  <a:tcPr>
                    <a:lnL w="28575" cap="flat" cmpd="sng" algn="ctr">
                      <a:solidFill>
                        <a:schemeClr val="accent5">
                          <a:lumMod val="75000"/>
                        </a:schemeClr>
                      </a:solidFill>
                      <a:prstDash val="solid"/>
                      <a:round/>
                      <a:headEnd type="none" w="med" len="med"/>
                      <a:tailEnd type="none" w="med" len="med"/>
                    </a:lnL>
                    <a:lnR w="28575" cap="flat" cmpd="sng" algn="ctr">
                      <a:solidFill>
                        <a:schemeClr val="accent5">
                          <a:lumMod val="75000"/>
                        </a:schemeClr>
                      </a:solidFill>
                      <a:prstDash val="solid"/>
                      <a:round/>
                      <a:headEnd type="none" w="med" len="med"/>
                      <a:tailEnd type="none" w="med" len="med"/>
                    </a:lnR>
                    <a:lnT w="28575" cap="flat" cmpd="sng" algn="ctr">
                      <a:solidFill>
                        <a:schemeClr val="accent5">
                          <a:lumMod val="75000"/>
                        </a:schemeClr>
                      </a:solidFill>
                      <a:prstDash val="solid"/>
                      <a:round/>
                      <a:headEnd type="none" w="med" len="med"/>
                      <a:tailEnd type="none" w="med" len="med"/>
                    </a:lnT>
                    <a:lnB w="28575" cap="flat" cmpd="sng" algn="ctr">
                      <a:solidFill>
                        <a:schemeClr val="accent5">
                          <a:lumMod val="75000"/>
                        </a:schemeClr>
                      </a:solidFill>
                      <a:prstDash val="solid"/>
                      <a:round/>
                      <a:headEnd type="none" w="med" len="med"/>
                      <a:tailEnd type="none" w="med" len="med"/>
                    </a:lnB>
                    <a:noFill/>
                  </a:tcPr>
                </a:tc>
                <a:tc>
                  <a:txBody>
                    <a:bodyPr/>
                    <a:lstStyle/>
                    <a:p>
                      <a:endParaRPr lang="en-US" dirty="0"/>
                    </a:p>
                  </a:txBody>
                  <a:tcPr>
                    <a:lnL w="28575" cap="flat" cmpd="sng" algn="ctr">
                      <a:solidFill>
                        <a:schemeClr val="accent5">
                          <a:lumMod val="75000"/>
                        </a:schemeClr>
                      </a:solidFill>
                      <a:prstDash val="solid"/>
                      <a:round/>
                      <a:headEnd type="none" w="med" len="med"/>
                      <a:tailEnd type="none" w="med" len="med"/>
                    </a:lnL>
                    <a:lnR w="28575" cap="flat" cmpd="sng" algn="ctr">
                      <a:solidFill>
                        <a:schemeClr val="accent5">
                          <a:lumMod val="75000"/>
                        </a:schemeClr>
                      </a:solidFill>
                      <a:prstDash val="solid"/>
                      <a:round/>
                      <a:headEnd type="none" w="med" len="med"/>
                      <a:tailEnd type="none" w="med" len="med"/>
                    </a:lnR>
                    <a:lnT w="28575" cap="flat" cmpd="sng" algn="ctr">
                      <a:solidFill>
                        <a:schemeClr val="accent5">
                          <a:lumMod val="75000"/>
                        </a:schemeClr>
                      </a:solidFill>
                      <a:prstDash val="solid"/>
                      <a:round/>
                      <a:headEnd type="none" w="med" len="med"/>
                      <a:tailEnd type="none" w="med" len="med"/>
                    </a:lnT>
                    <a:lnB w="28575" cap="flat" cmpd="sng" algn="ctr">
                      <a:solidFill>
                        <a:schemeClr val="accent5">
                          <a:lumMod val="75000"/>
                        </a:schemeClr>
                      </a:solidFill>
                      <a:prstDash val="solid"/>
                      <a:round/>
                      <a:headEnd type="none" w="med" len="med"/>
                      <a:tailEnd type="none" w="med" len="med"/>
                    </a:lnB>
                    <a:noFill/>
                  </a:tcPr>
                </a:tc>
              </a:tr>
            </a:tbl>
          </a:graphicData>
        </a:graphic>
      </p:graphicFrame>
      <p:sp>
        <p:nvSpPr>
          <p:cNvPr id="33" name="Title 1"/>
          <p:cNvSpPr txBox="1">
            <a:spLocks/>
          </p:cNvSpPr>
          <p:nvPr/>
        </p:nvSpPr>
        <p:spPr>
          <a:xfrm>
            <a:off x="838200" y="-83934"/>
            <a:ext cx="10515600" cy="1325563"/>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Helvetica Neue" charset="0"/>
                <a:ea typeface="Helvetica Neue" charset="0"/>
                <a:cs typeface="Helvetica Neue" charset="0"/>
              </a:defRPr>
            </a:lvl1pPr>
          </a:lstStyle>
          <a:p>
            <a:r>
              <a:rPr lang="en-US" smtClean="0"/>
              <a:t>Use existing systems: Offline Scoring</a:t>
            </a:r>
            <a:endParaRPr lang="en-US" dirty="0"/>
          </a:p>
        </p:txBody>
      </p:sp>
      <p:sp>
        <p:nvSpPr>
          <p:cNvPr id="2" name="Slide Number Placeholder 1"/>
          <p:cNvSpPr>
            <a:spLocks noGrp="1"/>
          </p:cNvSpPr>
          <p:nvPr>
            <p:ph type="sldNum" sz="quarter" idx="12"/>
          </p:nvPr>
        </p:nvSpPr>
        <p:spPr/>
        <p:txBody>
          <a:bodyPr/>
          <a:lstStyle/>
          <a:p>
            <a:fld id="{DC2A921A-EC74-6F4D-8465-D463C43FF014}" type="slidenum">
              <a:rPr lang="en-US" smtClean="0">
                <a:solidFill>
                  <a:prstClr val="black">
                    <a:tint val="75000"/>
                  </a:prstClr>
                </a:solidFill>
              </a:rPr>
              <a:pPr/>
              <a:t>18</a:t>
            </a:fld>
            <a:endParaRPr lang="en-US">
              <a:solidFill>
                <a:prstClr val="black">
                  <a:tint val="75000"/>
                </a:prstClr>
              </a:solidFill>
            </a:endParaRPr>
          </a:p>
        </p:txBody>
      </p:sp>
    </p:spTree>
    <p:extLst>
      <p:ext uri="{BB962C8B-B14F-4D97-AF65-F5344CB8AC3E}">
        <p14:creationId xmlns:p14="http://schemas.microsoft.com/office/powerpoint/2010/main" val="16776466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p:cNvGrpSpPr/>
          <p:nvPr/>
        </p:nvGrpSpPr>
        <p:grpSpPr>
          <a:xfrm>
            <a:off x="6392588" y="2234799"/>
            <a:ext cx="2584361" cy="3035836"/>
            <a:chOff x="6934007" y="1783903"/>
            <a:chExt cx="1938271" cy="2276877"/>
          </a:xfrm>
        </p:grpSpPr>
        <p:grpSp>
          <p:nvGrpSpPr>
            <p:cNvPr id="46" name="Group 45"/>
            <p:cNvGrpSpPr/>
            <p:nvPr/>
          </p:nvGrpSpPr>
          <p:grpSpPr>
            <a:xfrm>
              <a:off x="7248513" y="1783903"/>
              <a:ext cx="1377229" cy="1732148"/>
              <a:chOff x="9125207" y="2174230"/>
              <a:chExt cx="1380488" cy="1736247"/>
            </a:xfrm>
          </p:grpSpPr>
          <p:sp>
            <p:nvSpPr>
              <p:cNvPr id="48" name="Rectangle 47"/>
              <p:cNvSpPr/>
              <p:nvPr/>
            </p:nvSpPr>
            <p:spPr>
              <a:xfrm>
                <a:off x="9125207" y="2174230"/>
                <a:ext cx="1380488" cy="1736247"/>
              </a:xfrm>
              <a:prstGeom prst="rect">
                <a:avLst/>
              </a:prstGeom>
              <a:ln w="57150"/>
            </p:spPr>
            <p:style>
              <a:lnRef idx="2">
                <a:schemeClr val="dk1"/>
              </a:lnRef>
              <a:fillRef idx="1">
                <a:schemeClr val="lt1"/>
              </a:fillRef>
              <a:effectRef idx="0">
                <a:schemeClr val="dk1"/>
              </a:effectRef>
              <a:fontRef idx="minor">
                <a:schemeClr val="dk1"/>
              </a:fontRef>
            </p:style>
            <p:txBody>
              <a:bodyPr rtlCol="0" anchor="ctr"/>
              <a:lstStyle/>
              <a:p>
                <a:pPr algn="ctr" defTabSz="609585" fontAlgn="base">
                  <a:spcBef>
                    <a:spcPct val="0"/>
                  </a:spcBef>
                  <a:spcAft>
                    <a:spcPct val="0"/>
                  </a:spcAft>
                </a:pPr>
                <a:endParaRPr lang="en-US" sz="1600">
                  <a:solidFill>
                    <a:prstClr val="black"/>
                  </a:solidFill>
                  <a:latin typeface="Helvetica Neue" charset="0"/>
                  <a:ea typeface="Helvetica Neue" charset="0"/>
                  <a:cs typeface="Helvetica Neue" charset="0"/>
                </a:endParaRPr>
              </a:p>
            </p:txBody>
          </p:sp>
          <p:sp>
            <p:nvSpPr>
              <p:cNvPr id="49" name="Rectangle 48"/>
              <p:cNvSpPr/>
              <p:nvPr/>
            </p:nvSpPr>
            <p:spPr>
              <a:xfrm>
                <a:off x="9214582" y="2275991"/>
                <a:ext cx="1200434" cy="141115"/>
              </a:xfrm>
              <a:prstGeom prst="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defTabSz="609585" fontAlgn="base">
                  <a:spcBef>
                    <a:spcPct val="0"/>
                  </a:spcBef>
                  <a:spcAft>
                    <a:spcPct val="0"/>
                  </a:spcAft>
                </a:pPr>
                <a:endParaRPr lang="en-US" sz="1600">
                  <a:solidFill>
                    <a:prstClr val="black"/>
                  </a:solidFill>
                  <a:latin typeface="Helvetica Neue" charset="0"/>
                  <a:ea typeface="Helvetica Neue" charset="0"/>
                  <a:cs typeface="Helvetica Neue" charset="0"/>
                </a:endParaRPr>
              </a:p>
            </p:txBody>
          </p:sp>
          <p:sp>
            <p:nvSpPr>
              <p:cNvPr id="50" name="Rectangle 49"/>
              <p:cNvSpPr/>
              <p:nvPr/>
            </p:nvSpPr>
            <p:spPr>
              <a:xfrm>
                <a:off x="9214582" y="2503488"/>
                <a:ext cx="1200434" cy="1300416"/>
              </a:xfrm>
              <a:prstGeom prst="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defTabSz="609585" fontAlgn="base">
                  <a:spcBef>
                    <a:spcPct val="0"/>
                  </a:spcBef>
                  <a:spcAft>
                    <a:spcPct val="0"/>
                  </a:spcAft>
                </a:pPr>
                <a:endParaRPr lang="en-US" sz="1600">
                  <a:solidFill>
                    <a:prstClr val="black"/>
                  </a:solidFill>
                  <a:latin typeface="Helvetica Neue" charset="0"/>
                  <a:ea typeface="Helvetica Neue" charset="0"/>
                  <a:cs typeface="Helvetica Neue" charset="0"/>
                </a:endParaRPr>
              </a:p>
            </p:txBody>
          </p:sp>
          <p:grpSp>
            <p:nvGrpSpPr>
              <p:cNvPr id="51" name="Group 50"/>
              <p:cNvGrpSpPr/>
              <p:nvPr/>
            </p:nvGrpSpPr>
            <p:grpSpPr>
              <a:xfrm>
                <a:off x="9330413" y="3302478"/>
                <a:ext cx="977923" cy="353568"/>
                <a:chOff x="9339557" y="3293334"/>
                <a:chExt cx="977923" cy="353568"/>
              </a:xfrm>
            </p:grpSpPr>
            <p:cxnSp>
              <p:nvCxnSpPr>
                <p:cNvPr id="52" name="Straight Connector 51"/>
                <p:cNvCxnSpPr/>
                <p:nvPr/>
              </p:nvCxnSpPr>
              <p:spPr>
                <a:xfrm>
                  <a:off x="9339557" y="3293334"/>
                  <a:ext cx="977923" cy="0"/>
                </a:xfrm>
                <a:prstGeom prst="line">
                  <a:avLst/>
                </a:prstGeom>
              </p:spPr>
              <p:style>
                <a:lnRef idx="3">
                  <a:schemeClr val="dk1"/>
                </a:lnRef>
                <a:fillRef idx="0">
                  <a:schemeClr val="dk1"/>
                </a:fillRef>
                <a:effectRef idx="2">
                  <a:schemeClr val="dk1"/>
                </a:effectRef>
                <a:fontRef idx="minor">
                  <a:schemeClr val="tx1"/>
                </a:fontRef>
              </p:style>
            </p:cxnSp>
            <p:cxnSp>
              <p:nvCxnSpPr>
                <p:cNvPr id="53" name="Straight Connector 52"/>
                <p:cNvCxnSpPr/>
                <p:nvPr/>
              </p:nvCxnSpPr>
              <p:spPr>
                <a:xfrm>
                  <a:off x="9339557" y="3352262"/>
                  <a:ext cx="977923" cy="0"/>
                </a:xfrm>
                <a:prstGeom prst="line">
                  <a:avLst/>
                </a:prstGeom>
              </p:spPr>
              <p:style>
                <a:lnRef idx="3">
                  <a:schemeClr val="dk1"/>
                </a:lnRef>
                <a:fillRef idx="0">
                  <a:schemeClr val="dk1"/>
                </a:fillRef>
                <a:effectRef idx="2">
                  <a:schemeClr val="dk1"/>
                </a:effectRef>
                <a:fontRef idx="minor">
                  <a:schemeClr val="tx1"/>
                </a:fontRef>
              </p:style>
            </p:cxnSp>
            <p:cxnSp>
              <p:nvCxnSpPr>
                <p:cNvPr id="54" name="Straight Connector 53"/>
                <p:cNvCxnSpPr/>
                <p:nvPr/>
              </p:nvCxnSpPr>
              <p:spPr>
                <a:xfrm>
                  <a:off x="9339557" y="3529046"/>
                  <a:ext cx="977923" cy="0"/>
                </a:xfrm>
                <a:prstGeom prst="line">
                  <a:avLst/>
                </a:prstGeom>
              </p:spPr>
              <p:style>
                <a:lnRef idx="3">
                  <a:schemeClr val="dk1"/>
                </a:lnRef>
                <a:fillRef idx="0">
                  <a:schemeClr val="dk1"/>
                </a:fillRef>
                <a:effectRef idx="2">
                  <a:schemeClr val="dk1"/>
                </a:effectRef>
                <a:fontRef idx="minor">
                  <a:schemeClr val="tx1"/>
                </a:fontRef>
              </p:style>
            </p:cxnSp>
            <p:cxnSp>
              <p:nvCxnSpPr>
                <p:cNvPr id="55" name="Straight Connector 54"/>
                <p:cNvCxnSpPr/>
                <p:nvPr/>
              </p:nvCxnSpPr>
              <p:spPr>
                <a:xfrm>
                  <a:off x="9339557" y="3587974"/>
                  <a:ext cx="977923" cy="0"/>
                </a:xfrm>
                <a:prstGeom prst="line">
                  <a:avLst/>
                </a:prstGeom>
              </p:spPr>
              <p:style>
                <a:lnRef idx="3">
                  <a:schemeClr val="dk1"/>
                </a:lnRef>
                <a:fillRef idx="0">
                  <a:schemeClr val="dk1"/>
                </a:fillRef>
                <a:effectRef idx="2">
                  <a:schemeClr val="dk1"/>
                </a:effectRef>
                <a:fontRef idx="minor">
                  <a:schemeClr val="tx1"/>
                </a:fontRef>
              </p:style>
            </p:cxnSp>
            <p:cxnSp>
              <p:nvCxnSpPr>
                <p:cNvPr id="56" name="Straight Connector 55"/>
                <p:cNvCxnSpPr/>
                <p:nvPr/>
              </p:nvCxnSpPr>
              <p:spPr>
                <a:xfrm>
                  <a:off x="9339557" y="3646902"/>
                  <a:ext cx="977923" cy="0"/>
                </a:xfrm>
                <a:prstGeom prst="line">
                  <a:avLst/>
                </a:prstGeom>
              </p:spPr>
              <p:style>
                <a:lnRef idx="3">
                  <a:schemeClr val="dk1"/>
                </a:lnRef>
                <a:fillRef idx="0">
                  <a:schemeClr val="dk1"/>
                </a:fillRef>
                <a:effectRef idx="2">
                  <a:schemeClr val="dk1"/>
                </a:effectRef>
                <a:fontRef idx="minor">
                  <a:schemeClr val="tx1"/>
                </a:fontRef>
              </p:style>
            </p:cxnSp>
            <p:cxnSp>
              <p:nvCxnSpPr>
                <p:cNvPr id="57" name="Straight Connector 56"/>
                <p:cNvCxnSpPr/>
                <p:nvPr/>
              </p:nvCxnSpPr>
              <p:spPr>
                <a:xfrm>
                  <a:off x="9339557" y="3470118"/>
                  <a:ext cx="977923" cy="0"/>
                </a:xfrm>
                <a:prstGeom prst="line">
                  <a:avLst/>
                </a:prstGeom>
              </p:spPr>
              <p:style>
                <a:lnRef idx="3">
                  <a:schemeClr val="dk1"/>
                </a:lnRef>
                <a:fillRef idx="0">
                  <a:schemeClr val="dk1"/>
                </a:fillRef>
                <a:effectRef idx="2">
                  <a:schemeClr val="dk1"/>
                </a:effectRef>
                <a:fontRef idx="minor">
                  <a:schemeClr val="tx1"/>
                </a:fontRef>
              </p:style>
            </p:cxnSp>
            <p:cxnSp>
              <p:nvCxnSpPr>
                <p:cNvPr id="58" name="Straight Connector 57"/>
                <p:cNvCxnSpPr/>
                <p:nvPr/>
              </p:nvCxnSpPr>
              <p:spPr>
                <a:xfrm>
                  <a:off x="9339557" y="3411190"/>
                  <a:ext cx="977923" cy="0"/>
                </a:xfrm>
                <a:prstGeom prst="line">
                  <a:avLst/>
                </a:prstGeom>
              </p:spPr>
              <p:style>
                <a:lnRef idx="3">
                  <a:schemeClr val="dk1"/>
                </a:lnRef>
                <a:fillRef idx="0">
                  <a:schemeClr val="dk1"/>
                </a:fillRef>
                <a:effectRef idx="2">
                  <a:schemeClr val="dk1"/>
                </a:effectRef>
                <a:fontRef idx="minor">
                  <a:schemeClr val="tx1"/>
                </a:fontRef>
              </p:style>
            </p:cxnSp>
          </p:grpSp>
        </p:grpSp>
        <p:sp>
          <p:nvSpPr>
            <p:cNvPr id="47" name="TextBox 46"/>
            <p:cNvSpPr txBox="1"/>
            <p:nvPr/>
          </p:nvSpPr>
          <p:spPr>
            <a:xfrm>
              <a:off x="6934007" y="3560691"/>
              <a:ext cx="1938271" cy="500089"/>
            </a:xfrm>
            <a:prstGeom prst="rect">
              <a:avLst/>
            </a:prstGeom>
            <a:noFill/>
          </p:spPr>
          <p:txBody>
            <a:bodyPr wrap="none" rtlCol="0">
              <a:spAutoFit/>
            </a:bodyPr>
            <a:lstStyle/>
            <a:p>
              <a:pPr algn="ctr" defTabSz="609585" fontAlgn="base">
                <a:spcBef>
                  <a:spcPct val="0"/>
                </a:spcBef>
                <a:spcAft>
                  <a:spcPct val="0"/>
                </a:spcAft>
              </a:pPr>
              <a:r>
                <a:rPr lang="en-US" sz="3733" dirty="0">
                  <a:solidFill>
                    <a:prstClr val="black"/>
                  </a:solidFill>
                  <a:latin typeface="Helvetica Neue" charset="0"/>
                  <a:ea typeface="Helvetica Neue" charset="0"/>
                  <a:cs typeface="Helvetica Neue" charset="0"/>
                </a:rPr>
                <a:t>Application</a:t>
              </a:r>
            </a:p>
          </p:txBody>
        </p:sp>
      </p:grpSp>
      <p:sp>
        <p:nvSpPr>
          <p:cNvPr id="59" name="Right Arrow 58"/>
          <p:cNvSpPr/>
          <p:nvPr/>
        </p:nvSpPr>
        <p:spPr>
          <a:xfrm>
            <a:off x="4449633" y="3361521"/>
            <a:ext cx="1933739" cy="1198800"/>
          </a:xfrm>
          <a:prstGeom prst="rightArrow">
            <a:avLst/>
          </a:prstGeom>
          <a:solidFill>
            <a:srgbClr val="E16718"/>
          </a:solidFill>
        </p:spPr>
        <p:style>
          <a:lnRef idx="0">
            <a:schemeClr val="accent6"/>
          </a:lnRef>
          <a:fillRef idx="3">
            <a:schemeClr val="accent6"/>
          </a:fillRef>
          <a:effectRef idx="3">
            <a:schemeClr val="accent6"/>
          </a:effectRef>
          <a:fontRef idx="minor">
            <a:schemeClr val="lt1"/>
          </a:fontRef>
        </p:style>
        <p:txBody>
          <a:bodyPr rtlCol="0" anchor="ctr"/>
          <a:lstStyle/>
          <a:p>
            <a:pPr algn="ctr" defTabSz="609585" fontAlgn="base">
              <a:spcBef>
                <a:spcPct val="0"/>
              </a:spcBef>
              <a:spcAft>
                <a:spcPct val="0"/>
              </a:spcAft>
            </a:pPr>
            <a:r>
              <a:rPr lang="en-US" sz="2667" dirty="0">
                <a:solidFill>
                  <a:prstClr val="white"/>
                </a:solidFill>
                <a:latin typeface="Helvetica Neue" charset="0"/>
                <a:ea typeface="Helvetica Neue" charset="0"/>
                <a:cs typeface="Helvetica Neue" charset="0"/>
              </a:rPr>
              <a:t>Decision</a:t>
            </a:r>
          </a:p>
        </p:txBody>
      </p:sp>
      <p:sp>
        <p:nvSpPr>
          <p:cNvPr id="60" name="Left Arrow 59"/>
          <p:cNvSpPr/>
          <p:nvPr/>
        </p:nvSpPr>
        <p:spPr>
          <a:xfrm>
            <a:off x="4299701" y="1946110"/>
            <a:ext cx="1842948" cy="1243892"/>
          </a:xfrm>
          <a:prstGeom prst="leftArrow">
            <a:avLst/>
          </a:prstGeom>
          <a:solidFill>
            <a:schemeClr val="accent6">
              <a:lumMod val="75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defTabSz="609585" fontAlgn="base">
              <a:spcBef>
                <a:spcPct val="0"/>
              </a:spcBef>
              <a:spcAft>
                <a:spcPct val="0"/>
              </a:spcAft>
            </a:pPr>
            <a:r>
              <a:rPr lang="en-US" sz="2667" dirty="0">
                <a:solidFill>
                  <a:prstClr val="white"/>
                </a:solidFill>
                <a:latin typeface="Helvetica Neue" charset="0"/>
                <a:ea typeface="Helvetica Neue" charset="0"/>
                <a:cs typeface="Helvetica Neue" charset="0"/>
              </a:rPr>
              <a:t>Query</a:t>
            </a:r>
          </a:p>
        </p:txBody>
      </p:sp>
      <p:grpSp>
        <p:nvGrpSpPr>
          <p:cNvPr id="61" name="Group 60"/>
          <p:cNvGrpSpPr/>
          <p:nvPr/>
        </p:nvGrpSpPr>
        <p:grpSpPr>
          <a:xfrm>
            <a:off x="7065096" y="2829834"/>
            <a:ext cx="1320617" cy="736469"/>
            <a:chOff x="7584821" y="2225245"/>
            <a:chExt cx="990463" cy="552352"/>
          </a:xfrm>
        </p:grpSpPr>
        <p:sp>
          <p:nvSpPr>
            <p:cNvPr id="62" name="Rectangle 61"/>
            <p:cNvSpPr/>
            <p:nvPr/>
          </p:nvSpPr>
          <p:spPr>
            <a:xfrm>
              <a:off x="7584821" y="2225245"/>
              <a:ext cx="481364" cy="462472"/>
            </a:xfrm>
            <a:prstGeom prst="rect">
              <a:avLst/>
            </a:prstGeom>
            <a:solidFill>
              <a:schemeClr val="tx1"/>
            </a:solidFill>
            <a:ln w="38100"/>
          </p:spPr>
          <p:style>
            <a:lnRef idx="2">
              <a:schemeClr val="dk1"/>
            </a:lnRef>
            <a:fillRef idx="1">
              <a:schemeClr val="lt1"/>
            </a:fillRef>
            <a:effectRef idx="0">
              <a:schemeClr val="dk1"/>
            </a:effectRef>
            <a:fontRef idx="minor">
              <a:schemeClr val="dk1"/>
            </a:fontRef>
          </p:style>
          <p:txBody>
            <a:bodyPr rtlCol="0" anchor="ctr"/>
            <a:lstStyle/>
            <a:p>
              <a:pPr algn="ctr" defTabSz="609585" fontAlgn="base">
                <a:spcBef>
                  <a:spcPct val="0"/>
                </a:spcBef>
                <a:spcAft>
                  <a:spcPct val="0"/>
                </a:spcAft>
              </a:pPr>
              <a:endParaRPr lang="en-US" sz="1600">
                <a:solidFill>
                  <a:prstClr val="black"/>
                </a:solidFill>
                <a:latin typeface="Helvetica Neue" charset="0"/>
                <a:ea typeface="Helvetica Neue" charset="0"/>
                <a:cs typeface="Helvetica Neue" charset="0"/>
              </a:endParaRPr>
            </a:p>
          </p:txBody>
        </p:sp>
        <p:sp>
          <p:nvSpPr>
            <p:cNvPr id="63" name="Oval 62"/>
            <p:cNvSpPr/>
            <p:nvPr/>
          </p:nvSpPr>
          <p:spPr>
            <a:xfrm>
              <a:off x="7664774" y="2299845"/>
              <a:ext cx="303656" cy="303657"/>
            </a:xfrm>
            <a:prstGeom prst="ellipse">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defTabSz="609585" fontAlgn="base">
                <a:spcBef>
                  <a:spcPct val="0"/>
                </a:spcBef>
                <a:spcAft>
                  <a:spcPct val="0"/>
                </a:spcAft>
              </a:pPr>
              <a:endParaRPr lang="en-US" sz="1600">
                <a:solidFill>
                  <a:prstClr val="black"/>
                </a:solidFill>
                <a:latin typeface="Helvetica Neue" charset="0"/>
                <a:ea typeface="Helvetica Neue" charset="0"/>
                <a:cs typeface="Helvetica Neue" charset="0"/>
              </a:endParaRPr>
            </a:p>
          </p:txBody>
        </p:sp>
        <p:sp>
          <p:nvSpPr>
            <p:cNvPr id="64" name="Triangle 63"/>
            <p:cNvSpPr/>
            <p:nvPr/>
          </p:nvSpPr>
          <p:spPr>
            <a:xfrm rot="5400000">
              <a:off x="7754787" y="2373936"/>
              <a:ext cx="180351" cy="155475"/>
            </a:xfrm>
            <a:prstGeom prst="triangle">
              <a:avLst/>
            </a:prstGeom>
            <a:solidFill>
              <a:srgbClr val="FF0000"/>
            </a:solid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585" fontAlgn="base">
                <a:spcBef>
                  <a:spcPct val="0"/>
                </a:spcBef>
                <a:spcAft>
                  <a:spcPct val="0"/>
                </a:spcAft>
              </a:pPr>
              <a:endParaRPr lang="en-US" sz="1600">
                <a:solidFill>
                  <a:prstClr val="white"/>
                </a:solidFill>
                <a:latin typeface="Helvetica Neue" charset="0"/>
                <a:ea typeface="Helvetica Neue" charset="0"/>
                <a:cs typeface="Helvetica Neue" charset="0"/>
              </a:endParaRPr>
            </a:p>
          </p:txBody>
        </p:sp>
        <p:sp>
          <p:nvSpPr>
            <p:cNvPr id="65" name="Rectangle 64"/>
            <p:cNvSpPr/>
            <p:nvPr/>
          </p:nvSpPr>
          <p:spPr>
            <a:xfrm>
              <a:off x="8174267" y="2225245"/>
              <a:ext cx="401017" cy="236256"/>
            </a:xfrm>
            <a:prstGeom prst="rect">
              <a:avLst/>
            </a:prstGeom>
            <a:solidFill>
              <a:srgbClr val="7030A0"/>
            </a:solidFill>
            <a:ln w="38100"/>
          </p:spPr>
          <p:style>
            <a:lnRef idx="2">
              <a:schemeClr val="dk1"/>
            </a:lnRef>
            <a:fillRef idx="1">
              <a:schemeClr val="lt1"/>
            </a:fillRef>
            <a:effectRef idx="0">
              <a:schemeClr val="dk1"/>
            </a:effectRef>
            <a:fontRef idx="minor">
              <a:schemeClr val="dk1"/>
            </a:fontRef>
          </p:style>
          <p:txBody>
            <a:bodyPr rtlCol="0" anchor="ctr"/>
            <a:lstStyle/>
            <a:p>
              <a:pPr algn="ctr" defTabSz="609585" fontAlgn="base">
                <a:spcBef>
                  <a:spcPct val="0"/>
                </a:spcBef>
                <a:spcAft>
                  <a:spcPct val="0"/>
                </a:spcAft>
              </a:pPr>
              <a:endParaRPr lang="en-US" sz="1600">
                <a:solidFill>
                  <a:prstClr val="black"/>
                </a:solidFill>
                <a:latin typeface="Helvetica Neue" charset="0"/>
                <a:ea typeface="Helvetica Neue" charset="0"/>
                <a:cs typeface="Helvetica Neue" charset="0"/>
              </a:endParaRPr>
            </a:p>
          </p:txBody>
        </p:sp>
        <p:sp>
          <p:nvSpPr>
            <p:cNvPr id="66" name="Rectangle 65"/>
            <p:cNvSpPr/>
            <p:nvPr/>
          </p:nvSpPr>
          <p:spPr>
            <a:xfrm>
              <a:off x="8174267" y="2529126"/>
              <a:ext cx="401017" cy="236256"/>
            </a:xfrm>
            <a:prstGeom prst="rect">
              <a:avLst/>
            </a:prstGeom>
            <a:solidFill>
              <a:schemeClr val="accent4"/>
            </a:solidFill>
            <a:ln w="38100"/>
          </p:spPr>
          <p:style>
            <a:lnRef idx="2">
              <a:schemeClr val="dk1"/>
            </a:lnRef>
            <a:fillRef idx="1">
              <a:schemeClr val="lt1"/>
            </a:fillRef>
            <a:effectRef idx="0">
              <a:schemeClr val="dk1"/>
            </a:effectRef>
            <a:fontRef idx="minor">
              <a:schemeClr val="dk1"/>
            </a:fontRef>
          </p:style>
          <p:txBody>
            <a:bodyPr rtlCol="0" anchor="ctr"/>
            <a:lstStyle/>
            <a:p>
              <a:pPr algn="ctr" defTabSz="609585" fontAlgn="base">
                <a:spcBef>
                  <a:spcPct val="0"/>
                </a:spcBef>
                <a:spcAft>
                  <a:spcPct val="0"/>
                </a:spcAft>
              </a:pPr>
              <a:endParaRPr lang="en-US" sz="1600">
                <a:solidFill>
                  <a:prstClr val="black"/>
                </a:solidFill>
                <a:latin typeface="Helvetica Neue" charset="0"/>
                <a:ea typeface="Helvetica Neue" charset="0"/>
                <a:cs typeface="Helvetica Neue" charset="0"/>
              </a:endParaRPr>
            </a:p>
          </p:txBody>
        </p:sp>
        <p:cxnSp>
          <p:nvCxnSpPr>
            <p:cNvPr id="67" name="Straight Connector 66"/>
            <p:cNvCxnSpPr/>
            <p:nvPr/>
          </p:nvCxnSpPr>
          <p:spPr>
            <a:xfrm>
              <a:off x="7651675" y="2777597"/>
              <a:ext cx="385489" cy="0"/>
            </a:xfrm>
            <a:prstGeom prst="line">
              <a:avLst/>
            </a:prstGeom>
          </p:spPr>
          <p:style>
            <a:lnRef idx="3">
              <a:schemeClr val="dk1"/>
            </a:lnRef>
            <a:fillRef idx="0">
              <a:schemeClr val="dk1"/>
            </a:fillRef>
            <a:effectRef idx="2">
              <a:schemeClr val="dk1"/>
            </a:effectRef>
            <a:fontRef idx="minor">
              <a:schemeClr val="tx1"/>
            </a:fontRef>
          </p:style>
        </p:cxnSp>
      </p:grpSp>
      <p:sp>
        <p:nvSpPr>
          <p:cNvPr id="68" name="TextBox 67"/>
          <p:cNvSpPr txBox="1"/>
          <p:nvPr/>
        </p:nvSpPr>
        <p:spPr>
          <a:xfrm>
            <a:off x="1941781" y="962515"/>
            <a:ext cx="6949441" cy="630942"/>
          </a:xfrm>
          <a:prstGeom prst="rect">
            <a:avLst/>
          </a:prstGeom>
          <a:noFill/>
        </p:spPr>
        <p:txBody>
          <a:bodyPr wrap="square" rtlCol="0">
            <a:spAutoFit/>
          </a:bodyPr>
          <a:lstStyle/>
          <a:p>
            <a:r>
              <a:rPr lang="en-US" sz="3500" dirty="0" smtClean="0">
                <a:solidFill>
                  <a:schemeClr val="accent6">
                    <a:lumMod val="75000"/>
                  </a:schemeClr>
                </a:solidFill>
                <a:latin typeface="Helvetica Neue" charset="0"/>
                <a:ea typeface="Helvetica Neue" charset="0"/>
                <a:cs typeface="Helvetica Neue" charset="0"/>
              </a:rPr>
              <a:t>Look up decision in </a:t>
            </a:r>
            <a:r>
              <a:rPr lang="en-US" sz="3500" dirty="0" err="1" smtClean="0">
                <a:solidFill>
                  <a:schemeClr val="accent6">
                    <a:lumMod val="75000"/>
                  </a:schemeClr>
                </a:solidFill>
                <a:latin typeface="Helvetica Neue" charset="0"/>
                <a:ea typeface="Helvetica Neue" charset="0"/>
                <a:cs typeface="Helvetica Neue" charset="0"/>
              </a:rPr>
              <a:t>datastore</a:t>
            </a:r>
            <a:endParaRPr lang="en-US" sz="3500" dirty="0">
              <a:solidFill>
                <a:schemeClr val="accent6">
                  <a:lumMod val="75000"/>
                </a:schemeClr>
              </a:solidFill>
              <a:latin typeface="Helvetica Neue" charset="0"/>
              <a:ea typeface="Helvetica Neue" charset="0"/>
              <a:cs typeface="Helvetica Neue" charset="0"/>
            </a:endParaRPr>
          </a:p>
        </p:txBody>
      </p:sp>
      <p:sp>
        <p:nvSpPr>
          <p:cNvPr id="69" name="TextBox 68"/>
          <p:cNvSpPr txBox="1"/>
          <p:nvPr/>
        </p:nvSpPr>
        <p:spPr>
          <a:xfrm>
            <a:off x="2362198" y="5858715"/>
            <a:ext cx="8061962" cy="861774"/>
          </a:xfrm>
          <a:prstGeom prst="rect">
            <a:avLst/>
          </a:prstGeom>
          <a:noFill/>
          <a:ln>
            <a:noFill/>
          </a:ln>
        </p:spPr>
        <p:txBody>
          <a:bodyPr wrap="square" rtlCol="0">
            <a:spAutoFit/>
          </a:bodyPr>
          <a:lstStyle/>
          <a:p>
            <a:r>
              <a:rPr lang="en-US" sz="5000" b="1" dirty="0" smtClean="0">
                <a:solidFill>
                  <a:srgbClr val="E16718"/>
                </a:solidFill>
                <a:latin typeface="Helvetica Neue" charset="0"/>
                <a:ea typeface="Helvetica Neue" charset="0"/>
                <a:cs typeface="Helvetica Neue" charset="0"/>
              </a:rPr>
              <a:t>Low-Latency Serving</a:t>
            </a:r>
            <a:endParaRPr lang="en-US" sz="5000" b="1" dirty="0">
              <a:solidFill>
                <a:srgbClr val="E16718"/>
              </a:solidFill>
              <a:latin typeface="Helvetica Neue" charset="0"/>
              <a:ea typeface="Helvetica Neue" charset="0"/>
              <a:cs typeface="Helvetica Neue" charset="0"/>
            </a:endParaRPr>
          </a:p>
        </p:txBody>
      </p:sp>
      <p:sp>
        <p:nvSpPr>
          <p:cNvPr id="70" name="Left Brace 69"/>
          <p:cNvSpPr/>
          <p:nvPr/>
        </p:nvSpPr>
        <p:spPr>
          <a:xfrm rot="16200000">
            <a:off x="4856742" y="1208774"/>
            <a:ext cx="725917" cy="8763003"/>
          </a:xfrm>
          <a:prstGeom prst="leftBrace">
            <a:avLst/>
          </a:prstGeom>
          <a:ln w="127000">
            <a:solidFill>
              <a:srgbClr val="E1671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Can 29"/>
          <p:cNvSpPr/>
          <p:nvPr/>
        </p:nvSpPr>
        <p:spPr>
          <a:xfrm>
            <a:off x="1405157" y="1911105"/>
            <a:ext cx="2420223" cy="2846143"/>
          </a:xfrm>
          <a:prstGeom prst="can">
            <a:avLst/>
          </a:prstGeom>
          <a:solidFill>
            <a:schemeClr val="accent6">
              <a:lumMod val="40000"/>
              <a:lumOff val="60000"/>
            </a:schemeClr>
          </a:solidFill>
          <a:ln w="3810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585" fontAlgn="base">
              <a:spcBef>
                <a:spcPct val="0"/>
              </a:spcBef>
              <a:spcAft>
                <a:spcPct val="0"/>
              </a:spcAft>
            </a:pPr>
            <a:endParaRPr lang="en-US" sz="2667" dirty="0">
              <a:solidFill>
                <a:prstClr val="white"/>
              </a:solidFill>
              <a:latin typeface="Helvetica Neue" charset="0"/>
              <a:ea typeface="Helvetica Neue" charset="0"/>
              <a:cs typeface="Helvetica Neue" charset="0"/>
            </a:endParaRPr>
          </a:p>
        </p:txBody>
      </p:sp>
      <p:graphicFrame>
        <p:nvGraphicFramePr>
          <p:cNvPr id="31" name="Table 30"/>
          <p:cNvGraphicFramePr>
            <a:graphicFrameLocks noGrp="1"/>
          </p:cNvGraphicFramePr>
          <p:nvPr>
            <p:extLst/>
          </p:nvPr>
        </p:nvGraphicFramePr>
        <p:xfrm>
          <a:off x="1733711" y="2729470"/>
          <a:ext cx="1763116" cy="1554480"/>
        </p:xfrm>
        <a:graphic>
          <a:graphicData uri="http://schemas.openxmlformats.org/drawingml/2006/table">
            <a:tbl>
              <a:tblPr>
                <a:tableStyleId>{5C22544A-7EE6-4342-B048-85BDC9FD1C3A}</a:tableStyleId>
              </a:tblPr>
              <a:tblGrid>
                <a:gridCol w="881558"/>
                <a:gridCol w="881558"/>
              </a:tblGrid>
              <a:tr h="393861">
                <a:tc>
                  <a:txBody>
                    <a:bodyPr/>
                    <a:lstStyle/>
                    <a:p>
                      <a:pPr algn="ctr"/>
                      <a:r>
                        <a:rPr lang="en-US" sz="2400" dirty="0" smtClean="0">
                          <a:latin typeface="Consolas" charset="0"/>
                          <a:ea typeface="Consolas" charset="0"/>
                          <a:cs typeface="Consolas" charset="0"/>
                        </a:rPr>
                        <a:t>X</a:t>
                      </a:r>
                      <a:endParaRPr lang="en-US" sz="2400" dirty="0">
                        <a:latin typeface="Consolas" charset="0"/>
                        <a:ea typeface="Consolas" charset="0"/>
                        <a:cs typeface="Consolas" charset="0"/>
                      </a:endParaRPr>
                    </a:p>
                  </a:txBody>
                  <a:tcPr>
                    <a:lnL w="28575" cap="flat" cmpd="sng" algn="ctr">
                      <a:solidFill>
                        <a:schemeClr val="accent5">
                          <a:lumMod val="75000"/>
                        </a:schemeClr>
                      </a:solidFill>
                      <a:prstDash val="solid"/>
                      <a:round/>
                      <a:headEnd type="none" w="med" len="med"/>
                      <a:tailEnd type="none" w="med" len="med"/>
                    </a:lnL>
                    <a:lnR w="28575" cap="flat" cmpd="sng" algn="ctr">
                      <a:solidFill>
                        <a:schemeClr val="accent5">
                          <a:lumMod val="75000"/>
                        </a:schemeClr>
                      </a:solidFill>
                      <a:prstDash val="solid"/>
                      <a:round/>
                      <a:headEnd type="none" w="med" len="med"/>
                      <a:tailEnd type="none" w="med" len="med"/>
                    </a:lnR>
                    <a:lnT w="28575" cap="flat" cmpd="sng" algn="ctr">
                      <a:solidFill>
                        <a:schemeClr val="accent5">
                          <a:lumMod val="75000"/>
                        </a:schemeClr>
                      </a:solidFill>
                      <a:prstDash val="solid"/>
                      <a:round/>
                      <a:headEnd type="none" w="med" len="med"/>
                      <a:tailEnd type="none" w="med" len="med"/>
                    </a:lnT>
                    <a:lnB w="28575" cap="flat" cmpd="sng" algn="ctr">
                      <a:solidFill>
                        <a:schemeClr val="accent5">
                          <a:lumMod val="75000"/>
                        </a:schemeClr>
                      </a:solidFill>
                      <a:prstDash val="solid"/>
                      <a:round/>
                      <a:headEnd type="none" w="med" len="med"/>
                      <a:tailEnd type="none" w="med" len="med"/>
                    </a:lnB>
                    <a:noFill/>
                  </a:tcPr>
                </a:tc>
                <a:tc>
                  <a:txBody>
                    <a:bodyPr/>
                    <a:lstStyle/>
                    <a:p>
                      <a:pPr algn="ctr"/>
                      <a:r>
                        <a:rPr lang="en-US" sz="2400" dirty="0" smtClean="0">
                          <a:latin typeface="Consolas" charset="0"/>
                          <a:ea typeface="Consolas" charset="0"/>
                          <a:cs typeface="Consolas" charset="0"/>
                        </a:rPr>
                        <a:t>Y</a:t>
                      </a:r>
                      <a:endParaRPr lang="en-US" sz="2400" dirty="0">
                        <a:latin typeface="Consolas" charset="0"/>
                        <a:ea typeface="Consolas" charset="0"/>
                        <a:cs typeface="Consolas" charset="0"/>
                      </a:endParaRPr>
                    </a:p>
                  </a:txBody>
                  <a:tcPr>
                    <a:lnL w="28575" cap="flat" cmpd="sng" algn="ctr">
                      <a:solidFill>
                        <a:schemeClr val="accent5">
                          <a:lumMod val="75000"/>
                        </a:schemeClr>
                      </a:solidFill>
                      <a:prstDash val="solid"/>
                      <a:round/>
                      <a:headEnd type="none" w="med" len="med"/>
                      <a:tailEnd type="none" w="med" len="med"/>
                    </a:lnL>
                    <a:lnR w="28575" cap="flat" cmpd="sng" algn="ctr">
                      <a:solidFill>
                        <a:schemeClr val="accent5">
                          <a:lumMod val="75000"/>
                        </a:schemeClr>
                      </a:solidFill>
                      <a:prstDash val="solid"/>
                      <a:round/>
                      <a:headEnd type="none" w="med" len="med"/>
                      <a:tailEnd type="none" w="med" len="med"/>
                    </a:lnR>
                    <a:lnT w="28575" cap="flat" cmpd="sng" algn="ctr">
                      <a:solidFill>
                        <a:schemeClr val="accent5">
                          <a:lumMod val="75000"/>
                        </a:schemeClr>
                      </a:solidFill>
                      <a:prstDash val="solid"/>
                      <a:round/>
                      <a:headEnd type="none" w="med" len="med"/>
                      <a:tailEnd type="none" w="med" len="med"/>
                    </a:lnT>
                    <a:lnB w="28575" cap="flat" cmpd="sng" algn="ctr">
                      <a:solidFill>
                        <a:schemeClr val="accent5">
                          <a:lumMod val="75000"/>
                        </a:schemeClr>
                      </a:solidFill>
                      <a:prstDash val="solid"/>
                      <a:round/>
                      <a:headEnd type="none" w="med" len="med"/>
                      <a:tailEnd type="none" w="med" len="med"/>
                    </a:lnB>
                    <a:noFill/>
                  </a:tcPr>
                </a:tc>
              </a:tr>
              <a:tr h="315089">
                <a:tc>
                  <a:txBody>
                    <a:bodyPr/>
                    <a:lstStyle/>
                    <a:p>
                      <a:endParaRPr lang="en-US" dirty="0"/>
                    </a:p>
                  </a:txBody>
                  <a:tcPr>
                    <a:lnL w="28575" cap="flat" cmpd="sng" algn="ctr">
                      <a:solidFill>
                        <a:schemeClr val="accent5">
                          <a:lumMod val="75000"/>
                        </a:schemeClr>
                      </a:solidFill>
                      <a:prstDash val="solid"/>
                      <a:round/>
                      <a:headEnd type="none" w="med" len="med"/>
                      <a:tailEnd type="none" w="med" len="med"/>
                    </a:lnL>
                    <a:lnR w="28575" cap="flat" cmpd="sng" algn="ctr">
                      <a:solidFill>
                        <a:schemeClr val="accent5">
                          <a:lumMod val="75000"/>
                        </a:schemeClr>
                      </a:solidFill>
                      <a:prstDash val="solid"/>
                      <a:round/>
                      <a:headEnd type="none" w="med" len="med"/>
                      <a:tailEnd type="none" w="med" len="med"/>
                    </a:lnR>
                    <a:lnT w="28575" cap="flat" cmpd="sng" algn="ctr">
                      <a:solidFill>
                        <a:schemeClr val="accent5">
                          <a:lumMod val="75000"/>
                        </a:schemeClr>
                      </a:solidFill>
                      <a:prstDash val="solid"/>
                      <a:round/>
                      <a:headEnd type="none" w="med" len="med"/>
                      <a:tailEnd type="none" w="med" len="med"/>
                    </a:lnT>
                    <a:lnB w="28575" cap="flat" cmpd="sng" algn="ctr">
                      <a:solidFill>
                        <a:schemeClr val="accent5">
                          <a:lumMod val="75000"/>
                        </a:schemeClr>
                      </a:solidFill>
                      <a:prstDash val="solid"/>
                      <a:round/>
                      <a:headEnd type="none" w="med" len="med"/>
                      <a:tailEnd type="none" w="med" len="med"/>
                    </a:lnB>
                    <a:noFill/>
                  </a:tcPr>
                </a:tc>
                <a:tc>
                  <a:txBody>
                    <a:bodyPr/>
                    <a:lstStyle/>
                    <a:p>
                      <a:endParaRPr lang="en-US" dirty="0"/>
                    </a:p>
                  </a:txBody>
                  <a:tcPr>
                    <a:lnL w="28575" cap="flat" cmpd="sng" algn="ctr">
                      <a:solidFill>
                        <a:schemeClr val="accent5">
                          <a:lumMod val="75000"/>
                        </a:schemeClr>
                      </a:solidFill>
                      <a:prstDash val="solid"/>
                      <a:round/>
                      <a:headEnd type="none" w="med" len="med"/>
                      <a:tailEnd type="none" w="med" len="med"/>
                    </a:lnL>
                    <a:lnR w="28575" cap="flat" cmpd="sng" algn="ctr">
                      <a:solidFill>
                        <a:schemeClr val="accent5">
                          <a:lumMod val="75000"/>
                        </a:schemeClr>
                      </a:solidFill>
                      <a:prstDash val="solid"/>
                      <a:round/>
                      <a:headEnd type="none" w="med" len="med"/>
                      <a:tailEnd type="none" w="med" len="med"/>
                    </a:lnR>
                    <a:lnT w="28575" cap="flat" cmpd="sng" algn="ctr">
                      <a:solidFill>
                        <a:schemeClr val="accent5">
                          <a:lumMod val="75000"/>
                        </a:schemeClr>
                      </a:solidFill>
                      <a:prstDash val="solid"/>
                      <a:round/>
                      <a:headEnd type="none" w="med" len="med"/>
                      <a:tailEnd type="none" w="med" len="med"/>
                    </a:lnT>
                    <a:lnB w="28575" cap="flat" cmpd="sng" algn="ctr">
                      <a:solidFill>
                        <a:schemeClr val="accent5">
                          <a:lumMod val="75000"/>
                        </a:schemeClr>
                      </a:solidFill>
                      <a:prstDash val="solid"/>
                      <a:round/>
                      <a:headEnd type="none" w="med" len="med"/>
                      <a:tailEnd type="none" w="med" len="med"/>
                    </a:lnB>
                    <a:noFill/>
                  </a:tcPr>
                </a:tc>
              </a:tr>
              <a:tr h="315089">
                <a:tc>
                  <a:txBody>
                    <a:bodyPr/>
                    <a:lstStyle/>
                    <a:p>
                      <a:endParaRPr lang="en-US" dirty="0"/>
                    </a:p>
                  </a:txBody>
                  <a:tcPr>
                    <a:lnL w="28575" cap="flat" cmpd="sng" algn="ctr">
                      <a:solidFill>
                        <a:schemeClr val="accent5">
                          <a:lumMod val="75000"/>
                        </a:schemeClr>
                      </a:solidFill>
                      <a:prstDash val="solid"/>
                      <a:round/>
                      <a:headEnd type="none" w="med" len="med"/>
                      <a:tailEnd type="none" w="med" len="med"/>
                    </a:lnL>
                    <a:lnR w="28575" cap="flat" cmpd="sng" algn="ctr">
                      <a:solidFill>
                        <a:schemeClr val="accent5">
                          <a:lumMod val="75000"/>
                        </a:schemeClr>
                      </a:solidFill>
                      <a:prstDash val="solid"/>
                      <a:round/>
                      <a:headEnd type="none" w="med" len="med"/>
                      <a:tailEnd type="none" w="med" len="med"/>
                    </a:lnR>
                    <a:lnT w="28575" cap="flat" cmpd="sng" algn="ctr">
                      <a:solidFill>
                        <a:schemeClr val="accent5">
                          <a:lumMod val="75000"/>
                        </a:schemeClr>
                      </a:solidFill>
                      <a:prstDash val="solid"/>
                      <a:round/>
                      <a:headEnd type="none" w="med" len="med"/>
                      <a:tailEnd type="none" w="med" len="med"/>
                    </a:lnT>
                    <a:lnB w="28575" cap="flat" cmpd="sng" algn="ctr">
                      <a:solidFill>
                        <a:schemeClr val="accent5">
                          <a:lumMod val="75000"/>
                        </a:schemeClr>
                      </a:solidFill>
                      <a:prstDash val="solid"/>
                      <a:round/>
                      <a:headEnd type="none" w="med" len="med"/>
                      <a:tailEnd type="none" w="med" len="med"/>
                    </a:lnB>
                    <a:noFill/>
                  </a:tcPr>
                </a:tc>
                <a:tc>
                  <a:txBody>
                    <a:bodyPr/>
                    <a:lstStyle/>
                    <a:p>
                      <a:endParaRPr lang="en-US" dirty="0"/>
                    </a:p>
                  </a:txBody>
                  <a:tcPr>
                    <a:lnL w="28575" cap="flat" cmpd="sng" algn="ctr">
                      <a:solidFill>
                        <a:schemeClr val="accent5">
                          <a:lumMod val="75000"/>
                        </a:schemeClr>
                      </a:solidFill>
                      <a:prstDash val="solid"/>
                      <a:round/>
                      <a:headEnd type="none" w="med" len="med"/>
                      <a:tailEnd type="none" w="med" len="med"/>
                    </a:lnL>
                    <a:lnR w="28575" cap="flat" cmpd="sng" algn="ctr">
                      <a:solidFill>
                        <a:schemeClr val="accent5">
                          <a:lumMod val="75000"/>
                        </a:schemeClr>
                      </a:solidFill>
                      <a:prstDash val="solid"/>
                      <a:round/>
                      <a:headEnd type="none" w="med" len="med"/>
                      <a:tailEnd type="none" w="med" len="med"/>
                    </a:lnR>
                    <a:lnT w="28575" cap="flat" cmpd="sng" algn="ctr">
                      <a:solidFill>
                        <a:schemeClr val="accent5">
                          <a:lumMod val="75000"/>
                        </a:schemeClr>
                      </a:solidFill>
                      <a:prstDash val="solid"/>
                      <a:round/>
                      <a:headEnd type="none" w="med" len="med"/>
                      <a:tailEnd type="none" w="med" len="med"/>
                    </a:lnT>
                    <a:lnB w="28575" cap="flat" cmpd="sng" algn="ctr">
                      <a:solidFill>
                        <a:schemeClr val="accent5">
                          <a:lumMod val="75000"/>
                        </a:schemeClr>
                      </a:solidFill>
                      <a:prstDash val="solid"/>
                      <a:round/>
                      <a:headEnd type="none" w="med" len="med"/>
                      <a:tailEnd type="none" w="med" len="med"/>
                    </a:lnB>
                    <a:noFill/>
                  </a:tcPr>
                </a:tc>
              </a:tr>
              <a:tr h="315089">
                <a:tc>
                  <a:txBody>
                    <a:bodyPr/>
                    <a:lstStyle/>
                    <a:p>
                      <a:endParaRPr lang="en-US" dirty="0"/>
                    </a:p>
                  </a:txBody>
                  <a:tcPr>
                    <a:lnL w="28575" cap="flat" cmpd="sng" algn="ctr">
                      <a:solidFill>
                        <a:schemeClr val="accent5">
                          <a:lumMod val="75000"/>
                        </a:schemeClr>
                      </a:solidFill>
                      <a:prstDash val="solid"/>
                      <a:round/>
                      <a:headEnd type="none" w="med" len="med"/>
                      <a:tailEnd type="none" w="med" len="med"/>
                    </a:lnL>
                    <a:lnR w="28575" cap="flat" cmpd="sng" algn="ctr">
                      <a:solidFill>
                        <a:schemeClr val="accent5">
                          <a:lumMod val="75000"/>
                        </a:schemeClr>
                      </a:solidFill>
                      <a:prstDash val="solid"/>
                      <a:round/>
                      <a:headEnd type="none" w="med" len="med"/>
                      <a:tailEnd type="none" w="med" len="med"/>
                    </a:lnR>
                    <a:lnT w="28575" cap="flat" cmpd="sng" algn="ctr">
                      <a:solidFill>
                        <a:schemeClr val="accent5">
                          <a:lumMod val="75000"/>
                        </a:schemeClr>
                      </a:solidFill>
                      <a:prstDash val="solid"/>
                      <a:round/>
                      <a:headEnd type="none" w="med" len="med"/>
                      <a:tailEnd type="none" w="med" len="med"/>
                    </a:lnT>
                    <a:lnB w="28575" cap="flat" cmpd="sng" algn="ctr">
                      <a:solidFill>
                        <a:schemeClr val="accent5">
                          <a:lumMod val="75000"/>
                        </a:schemeClr>
                      </a:solidFill>
                      <a:prstDash val="solid"/>
                      <a:round/>
                      <a:headEnd type="none" w="med" len="med"/>
                      <a:tailEnd type="none" w="med" len="med"/>
                    </a:lnB>
                    <a:noFill/>
                  </a:tcPr>
                </a:tc>
                <a:tc>
                  <a:txBody>
                    <a:bodyPr/>
                    <a:lstStyle/>
                    <a:p>
                      <a:endParaRPr lang="en-US" dirty="0"/>
                    </a:p>
                  </a:txBody>
                  <a:tcPr>
                    <a:lnL w="28575" cap="flat" cmpd="sng" algn="ctr">
                      <a:solidFill>
                        <a:schemeClr val="accent5">
                          <a:lumMod val="75000"/>
                        </a:schemeClr>
                      </a:solidFill>
                      <a:prstDash val="solid"/>
                      <a:round/>
                      <a:headEnd type="none" w="med" len="med"/>
                      <a:tailEnd type="none" w="med" len="med"/>
                    </a:lnL>
                    <a:lnR w="28575" cap="flat" cmpd="sng" algn="ctr">
                      <a:solidFill>
                        <a:schemeClr val="accent5">
                          <a:lumMod val="75000"/>
                        </a:schemeClr>
                      </a:solidFill>
                      <a:prstDash val="solid"/>
                      <a:round/>
                      <a:headEnd type="none" w="med" len="med"/>
                      <a:tailEnd type="none" w="med" len="med"/>
                    </a:lnR>
                    <a:lnT w="28575" cap="flat" cmpd="sng" algn="ctr">
                      <a:solidFill>
                        <a:schemeClr val="accent5">
                          <a:lumMod val="75000"/>
                        </a:schemeClr>
                      </a:solidFill>
                      <a:prstDash val="solid"/>
                      <a:round/>
                      <a:headEnd type="none" w="med" len="med"/>
                      <a:tailEnd type="none" w="med" len="med"/>
                    </a:lnT>
                    <a:lnB w="28575" cap="flat" cmpd="sng" algn="ctr">
                      <a:solidFill>
                        <a:schemeClr val="accent5">
                          <a:lumMod val="75000"/>
                        </a:schemeClr>
                      </a:solidFill>
                      <a:prstDash val="solid"/>
                      <a:round/>
                      <a:headEnd type="none" w="med" len="med"/>
                      <a:tailEnd type="none" w="med" len="med"/>
                    </a:lnB>
                    <a:noFill/>
                  </a:tcPr>
                </a:tc>
              </a:tr>
            </a:tbl>
          </a:graphicData>
        </a:graphic>
      </p:graphicFrame>
      <p:sp>
        <p:nvSpPr>
          <p:cNvPr id="32" name="Rectangle 31"/>
          <p:cNvSpPr/>
          <p:nvPr/>
        </p:nvSpPr>
        <p:spPr>
          <a:xfrm>
            <a:off x="-8408" y="962515"/>
            <a:ext cx="12192000" cy="5757973"/>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p:cNvSpPr txBox="1"/>
          <p:nvPr/>
        </p:nvSpPr>
        <p:spPr>
          <a:xfrm>
            <a:off x="1143000" y="1774661"/>
            <a:ext cx="9113520" cy="4170372"/>
          </a:xfrm>
          <a:prstGeom prst="rect">
            <a:avLst/>
          </a:prstGeom>
          <a:noFill/>
        </p:spPr>
        <p:txBody>
          <a:bodyPr wrap="square" rtlCol="0">
            <a:spAutoFit/>
          </a:bodyPr>
          <a:lstStyle/>
          <a:p>
            <a:pPr>
              <a:spcAft>
                <a:spcPts val="900"/>
              </a:spcAft>
            </a:pPr>
            <a:r>
              <a:rPr lang="en-US" sz="3600" b="1" dirty="0" smtClean="0">
                <a:latin typeface="Helvetica Neue Light" charset="0"/>
                <a:ea typeface="Helvetica Neue Light" charset="0"/>
                <a:cs typeface="Helvetica Neue Light" charset="0"/>
              </a:rPr>
              <a:t>Problems:</a:t>
            </a:r>
          </a:p>
          <a:p>
            <a:pPr marL="457200" indent="-457200">
              <a:spcAft>
                <a:spcPts val="900"/>
              </a:spcAft>
              <a:buFont typeface="Wingdings" charset="2"/>
              <a:buChar char="Ø"/>
            </a:pPr>
            <a:r>
              <a:rPr lang="en-US" sz="3200" dirty="0" smtClean="0">
                <a:latin typeface="Helvetica Neue Light" charset="0"/>
                <a:ea typeface="Helvetica Neue Light" charset="0"/>
                <a:cs typeface="Helvetica Neue Light" charset="0"/>
              </a:rPr>
              <a:t>Requires full set of queries ahead of time</a:t>
            </a:r>
          </a:p>
          <a:p>
            <a:pPr marL="914400" lvl="1" indent="-457200">
              <a:spcAft>
                <a:spcPts val="900"/>
              </a:spcAft>
              <a:buFont typeface="Wingdings" charset="2"/>
              <a:buChar char="Ø"/>
            </a:pPr>
            <a:r>
              <a:rPr lang="en-US" sz="2800" dirty="0" smtClean="0">
                <a:latin typeface="Helvetica Neue Light" charset="0"/>
                <a:ea typeface="Helvetica Neue Light" charset="0"/>
                <a:cs typeface="Helvetica Neue Light" charset="0"/>
              </a:rPr>
              <a:t>Small and bounded input domain</a:t>
            </a:r>
          </a:p>
          <a:p>
            <a:pPr marL="457200" indent="-457200">
              <a:spcAft>
                <a:spcPts val="900"/>
              </a:spcAft>
              <a:buFont typeface="Wingdings" charset="2"/>
              <a:buChar char="Ø"/>
            </a:pPr>
            <a:r>
              <a:rPr lang="en-US" sz="3200" dirty="0" smtClean="0">
                <a:latin typeface="Helvetica Neue Light" charset="0"/>
                <a:ea typeface="Helvetica Neue Light" charset="0"/>
                <a:cs typeface="Helvetica Neue Light" charset="0"/>
              </a:rPr>
              <a:t>Wasted computation and space</a:t>
            </a:r>
          </a:p>
          <a:p>
            <a:pPr marL="914400" lvl="1" indent="-457200">
              <a:spcAft>
                <a:spcPts val="900"/>
              </a:spcAft>
              <a:buFont typeface="Wingdings" charset="2"/>
              <a:buChar char="Ø"/>
            </a:pPr>
            <a:r>
              <a:rPr lang="en-US" sz="2800" dirty="0" smtClean="0">
                <a:latin typeface="Helvetica Neue Light" charset="0"/>
                <a:ea typeface="Helvetica Neue Light" charset="0"/>
                <a:cs typeface="Helvetica Neue Light" charset="0"/>
              </a:rPr>
              <a:t>Can render and store unneeded predictions</a:t>
            </a:r>
          </a:p>
          <a:p>
            <a:pPr marL="457200" indent="-457200">
              <a:spcAft>
                <a:spcPts val="900"/>
              </a:spcAft>
              <a:buFont typeface="Wingdings" charset="2"/>
              <a:buChar char="Ø"/>
            </a:pPr>
            <a:r>
              <a:rPr lang="en-US" sz="3200" dirty="0" smtClean="0">
                <a:latin typeface="Helvetica Neue Light" charset="0"/>
                <a:ea typeface="Helvetica Neue Light" charset="0"/>
                <a:cs typeface="Helvetica Neue Light" charset="0"/>
              </a:rPr>
              <a:t>Costly to update</a:t>
            </a:r>
          </a:p>
          <a:p>
            <a:pPr marL="914400" lvl="1" indent="-457200">
              <a:spcAft>
                <a:spcPts val="900"/>
              </a:spcAft>
              <a:buFont typeface="Wingdings" charset="2"/>
              <a:buChar char="Ø"/>
            </a:pPr>
            <a:r>
              <a:rPr lang="en-US" sz="3200" dirty="0" smtClean="0">
                <a:latin typeface="Helvetica Neue Light" charset="0"/>
                <a:ea typeface="Helvetica Neue Light" charset="0"/>
                <a:cs typeface="Helvetica Neue Light" charset="0"/>
              </a:rPr>
              <a:t>Re-run batch job</a:t>
            </a:r>
          </a:p>
        </p:txBody>
      </p:sp>
      <p:sp>
        <p:nvSpPr>
          <p:cNvPr id="35" name="Title 1"/>
          <p:cNvSpPr txBox="1">
            <a:spLocks/>
          </p:cNvSpPr>
          <p:nvPr/>
        </p:nvSpPr>
        <p:spPr>
          <a:xfrm>
            <a:off x="838200" y="-83934"/>
            <a:ext cx="10515600" cy="1325563"/>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Helvetica Neue" charset="0"/>
                <a:ea typeface="Helvetica Neue" charset="0"/>
                <a:cs typeface="Helvetica Neue" charset="0"/>
              </a:defRPr>
            </a:lvl1pPr>
          </a:lstStyle>
          <a:p>
            <a:r>
              <a:rPr lang="en-US" smtClean="0"/>
              <a:t>Use existing systems: Offline Scoring</a:t>
            </a:r>
            <a:endParaRPr lang="en-US" dirty="0"/>
          </a:p>
        </p:txBody>
      </p:sp>
      <p:sp>
        <p:nvSpPr>
          <p:cNvPr id="2" name="Slide Number Placeholder 1"/>
          <p:cNvSpPr>
            <a:spLocks noGrp="1"/>
          </p:cNvSpPr>
          <p:nvPr>
            <p:ph type="sldNum" sz="quarter" idx="12"/>
          </p:nvPr>
        </p:nvSpPr>
        <p:spPr/>
        <p:txBody>
          <a:bodyPr/>
          <a:lstStyle/>
          <a:p>
            <a:fld id="{DC2A921A-EC74-6F4D-8465-D463C43FF014}" type="slidenum">
              <a:rPr lang="en-US" smtClean="0">
                <a:solidFill>
                  <a:prstClr val="black">
                    <a:tint val="75000"/>
                  </a:prstClr>
                </a:solidFill>
              </a:rPr>
              <a:pPr/>
              <a:t>19</a:t>
            </a:fld>
            <a:endParaRPr lang="en-US">
              <a:solidFill>
                <a:prstClr val="black">
                  <a:tint val="75000"/>
                </a:prstClr>
              </a:solidFill>
            </a:endParaRPr>
          </a:p>
        </p:txBody>
      </p:sp>
    </p:spTree>
    <p:extLst>
      <p:ext uri="{BB962C8B-B14F-4D97-AF65-F5344CB8AC3E}">
        <p14:creationId xmlns:p14="http://schemas.microsoft.com/office/powerpoint/2010/main" val="1893856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build="p" bldLvl="2"/>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an 54"/>
          <p:cNvSpPr/>
          <p:nvPr/>
        </p:nvSpPr>
        <p:spPr>
          <a:xfrm>
            <a:off x="1114037" y="1678662"/>
            <a:ext cx="1904865" cy="2908912"/>
          </a:xfrm>
          <a:prstGeom prst="can">
            <a:avLst/>
          </a:prstGeom>
          <a:ln w="38100">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585" fontAlgn="base">
              <a:spcBef>
                <a:spcPct val="0"/>
              </a:spcBef>
              <a:spcAft>
                <a:spcPct val="0"/>
              </a:spcAft>
            </a:pPr>
            <a:r>
              <a:rPr lang="en-US" sz="2667">
                <a:solidFill>
                  <a:prstClr val="white"/>
                </a:solidFill>
                <a:latin typeface="Helvetica Neue" charset="0"/>
                <a:ea typeface="Helvetica Neue" charset="0"/>
                <a:cs typeface="Helvetica Neue" charset="0"/>
              </a:rPr>
              <a:t>Big</a:t>
            </a:r>
            <a:endParaRPr lang="en-US" sz="2667" dirty="0">
              <a:solidFill>
                <a:prstClr val="white"/>
              </a:solidFill>
              <a:latin typeface="Helvetica Neue" charset="0"/>
              <a:ea typeface="Helvetica Neue" charset="0"/>
              <a:cs typeface="Helvetica Neue" charset="0"/>
            </a:endParaRPr>
          </a:p>
          <a:p>
            <a:pPr algn="ctr" defTabSz="609585" fontAlgn="base">
              <a:spcBef>
                <a:spcPct val="0"/>
              </a:spcBef>
              <a:spcAft>
                <a:spcPct val="0"/>
              </a:spcAft>
            </a:pPr>
            <a:r>
              <a:rPr lang="en-US" sz="2667" dirty="0">
                <a:solidFill>
                  <a:prstClr val="white"/>
                </a:solidFill>
                <a:latin typeface="Helvetica Neue" charset="0"/>
                <a:ea typeface="Helvetica Neue" charset="0"/>
                <a:cs typeface="Helvetica Neue" charset="0"/>
              </a:rPr>
              <a:t>Data</a:t>
            </a:r>
          </a:p>
        </p:txBody>
      </p:sp>
      <p:sp>
        <p:nvSpPr>
          <p:cNvPr id="67" name="TextBox 66"/>
          <p:cNvSpPr txBox="1"/>
          <p:nvPr/>
        </p:nvSpPr>
        <p:spPr>
          <a:xfrm>
            <a:off x="7631118" y="3738856"/>
            <a:ext cx="3578224" cy="666786"/>
          </a:xfrm>
          <a:prstGeom prst="rect">
            <a:avLst/>
          </a:prstGeom>
          <a:noFill/>
        </p:spPr>
        <p:txBody>
          <a:bodyPr wrap="none" rtlCol="0">
            <a:spAutoFit/>
          </a:bodyPr>
          <a:lstStyle/>
          <a:p>
            <a:pPr algn="ctr" defTabSz="609585" fontAlgn="base">
              <a:spcBef>
                <a:spcPct val="0"/>
              </a:spcBef>
              <a:spcAft>
                <a:spcPct val="0"/>
              </a:spcAft>
            </a:pPr>
            <a:r>
              <a:rPr lang="en-US" sz="3733" dirty="0" smtClean="0">
                <a:solidFill>
                  <a:prstClr val="black"/>
                </a:solidFill>
                <a:latin typeface="Helvetica Neue" charset="0"/>
                <a:ea typeface="Helvetica Neue" charset="0"/>
                <a:cs typeface="Helvetica Neue" charset="0"/>
              </a:rPr>
              <a:t>Complex Model</a:t>
            </a:r>
            <a:endParaRPr lang="en-US" sz="3733" dirty="0">
              <a:solidFill>
                <a:prstClr val="black"/>
              </a:solidFill>
              <a:latin typeface="Helvetica Neue" charset="0"/>
              <a:ea typeface="Helvetica Neue" charset="0"/>
              <a:cs typeface="Helvetica Neue" charset="0"/>
            </a:endParaRPr>
          </a:p>
        </p:txBody>
      </p:sp>
      <p:grpSp>
        <p:nvGrpSpPr>
          <p:cNvPr id="3" name="Group 2"/>
          <p:cNvGrpSpPr/>
          <p:nvPr/>
        </p:nvGrpSpPr>
        <p:grpSpPr>
          <a:xfrm>
            <a:off x="7989565" y="2206064"/>
            <a:ext cx="2649647" cy="1532793"/>
            <a:chOff x="6031930" y="1896432"/>
            <a:chExt cx="1987235" cy="1149595"/>
          </a:xfrm>
        </p:grpSpPr>
        <p:grpSp>
          <p:nvGrpSpPr>
            <p:cNvPr id="74" name="Group 73"/>
            <p:cNvGrpSpPr/>
            <p:nvPr/>
          </p:nvGrpSpPr>
          <p:grpSpPr>
            <a:xfrm>
              <a:off x="6031930" y="1896432"/>
              <a:ext cx="1987235" cy="1149595"/>
              <a:chOff x="4437802" y="2295143"/>
              <a:chExt cx="2565113" cy="1483893"/>
            </a:xfrm>
          </p:grpSpPr>
          <p:cxnSp>
            <p:nvCxnSpPr>
              <p:cNvPr id="88" name="Straight Arrow Connector 87"/>
              <p:cNvCxnSpPr/>
              <p:nvPr/>
            </p:nvCxnSpPr>
            <p:spPr>
              <a:xfrm>
                <a:off x="6221474" y="3037091"/>
                <a:ext cx="781441" cy="0"/>
              </a:xfrm>
              <a:prstGeom prst="straightConnector1">
                <a:avLst/>
              </a:prstGeom>
              <a:ln w="28575">
                <a:tailEnd type="triangle"/>
              </a:ln>
            </p:spPr>
            <p:style>
              <a:lnRef idx="2">
                <a:schemeClr val="dk1">
                  <a:shade val="50000"/>
                </a:schemeClr>
              </a:lnRef>
              <a:fillRef idx="1">
                <a:schemeClr val="dk1"/>
              </a:fillRef>
              <a:effectRef idx="0">
                <a:schemeClr val="dk1"/>
              </a:effectRef>
              <a:fontRef idx="minor">
                <a:schemeClr val="lt1"/>
              </a:fontRef>
            </p:style>
          </p:cxnSp>
          <p:cxnSp>
            <p:nvCxnSpPr>
              <p:cNvPr id="78" name="Straight Arrow Connector 77"/>
              <p:cNvCxnSpPr/>
              <p:nvPr/>
            </p:nvCxnSpPr>
            <p:spPr>
              <a:xfrm>
                <a:off x="4608575" y="2380530"/>
                <a:ext cx="1922918" cy="656560"/>
              </a:xfrm>
              <a:prstGeom prst="straightConnector1">
                <a:avLst/>
              </a:prstGeom>
              <a:ln w="28575">
                <a:tailEnd type="triangle"/>
              </a:ln>
            </p:spPr>
            <p:style>
              <a:lnRef idx="2">
                <a:schemeClr val="dk1">
                  <a:shade val="50000"/>
                </a:schemeClr>
              </a:lnRef>
              <a:fillRef idx="1">
                <a:schemeClr val="dk1"/>
              </a:fillRef>
              <a:effectRef idx="0">
                <a:schemeClr val="dk1"/>
              </a:effectRef>
              <a:fontRef idx="minor">
                <a:schemeClr val="lt1"/>
              </a:fontRef>
            </p:style>
          </p:cxnSp>
          <p:cxnSp>
            <p:nvCxnSpPr>
              <p:cNvPr id="79" name="Straight Arrow Connector 78"/>
              <p:cNvCxnSpPr/>
              <p:nvPr/>
            </p:nvCxnSpPr>
            <p:spPr>
              <a:xfrm>
                <a:off x="4608575" y="2708810"/>
                <a:ext cx="1922918" cy="328280"/>
              </a:xfrm>
              <a:prstGeom prst="straightConnector1">
                <a:avLst/>
              </a:prstGeom>
              <a:ln w="28575">
                <a:tailEnd type="triangle"/>
              </a:ln>
            </p:spPr>
            <p:style>
              <a:lnRef idx="2">
                <a:schemeClr val="dk1">
                  <a:shade val="50000"/>
                </a:schemeClr>
              </a:lnRef>
              <a:fillRef idx="1">
                <a:schemeClr val="dk1"/>
              </a:fillRef>
              <a:effectRef idx="0">
                <a:schemeClr val="dk1"/>
              </a:effectRef>
              <a:fontRef idx="minor">
                <a:schemeClr val="lt1"/>
              </a:fontRef>
            </p:style>
          </p:cxnSp>
          <p:cxnSp>
            <p:nvCxnSpPr>
              <p:cNvPr id="81" name="Straight Arrow Connector 80"/>
              <p:cNvCxnSpPr/>
              <p:nvPr/>
            </p:nvCxnSpPr>
            <p:spPr>
              <a:xfrm>
                <a:off x="4608575" y="3037089"/>
                <a:ext cx="1922918" cy="1"/>
              </a:xfrm>
              <a:prstGeom prst="straightConnector1">
                <a:avLst/>
              </a:prstGeom>
              <a:ln w="28575">
                <a:tailEnd type="triangle"/>
              </a:ln>
            </p:spPr>
            <p:style>
              <a:lnRef idx="2">
                <a:schemeClr val="dk1">
                  <a:shade val="50000"/>
                </a:schemeClr>
              </a:lnRef>
              <a:fillRef idx="1">
                <a:schemeClr val="dk1"/>
              </a:fillRef>
              <a:effectRef idx="0">
                <a:schemeClr val="dk1"/>
              </a:effectRef>
              <a:fontRef idx="minor">
                <a:schemeClr val="lt1"/>
              </a:fontRef>
            </p:style>
          </p:cxnSp>
          <p:cxnSp>
            <p:nvCxnSpPr>
              <p:cNvPr id="82" name="Straight Arrow Connector 81"/>
              <p:cNvCxnSpPr/>
              <p:nvPr/>
            </p:nvCxnSpPr>
            <p:spPr>
              <a:xfrm flipV="1">
                <a:off x="4608575" y="3037090"/>
                <a:ext cx="1922918" cy="328279"/>
              </a:xfrm>
              <a:prstGeom prst="straightConnector1">
                <a:avLst/>
              </a:prstGeom>
              <a:ln w="28575">
                <a:tailEnd type="triangle"/>
              </a:ln>
            </p:spPr>
            <p:style>
              <a:lnRef idx="2">
                <a:schemeClr val="dk1">
                  <a:shade val="50000"/>
                </a:schemeClr>
              </a:lnRef>
              <a:fillRef idx="1">
                <a:schemeClr val="dk1"/>
              </a:fillRef>
              <a:effectRef idx="0">
                <a:schemeClr val="dk1"/>
              </a:effectRef>
              <a:fontRef idx="minor">
                <a:schemeClr val="lt1"/>
              </a:fontRef>
            </p:style>
          </p:cxnSp>
          <p:cxnSp>
            <p:nvCxnSpPr>
              <p:cNvPr id="83" name="Straight Arrow Connector 82"/>
              <p:cNvCxnSpPr/>
              <p:nvPr/>
            </p:nvCxnSpPr>
            <p:spPr>
              <a:xfrm flipV="1">
                <a:off x="4608575" y="3037090"/>
                <a:ext cx="1922918" cy="656560"/>
              </a:xfrm>
              <a:prstGeom prst="straightConnector1">
                <a:avLst/>
              </a:prstGeom>
              <a:ln w="28575">
                <a:tailEnd type="triangle"/>
              </a:ln>
            </p:spPr>
            <p:style>
              <a:lnRef idx="2">
                <a:schemeClr val="dk1">
                  <a:shade val="50000"/>
                </a:schemeClr>
              </a:lnRef>
              <a:fillRef idx="1">
                <a:schemeClr val="dk1"/>
              </a:fillRef>
              <a:effectRef idx="0">
                <a:schemeClr val="dk1"/>
              </a:effectRef>
              <a:fontRef idx="minor">
                <a:schemeClr val="lt1"/>
              </a:fontRef>
            </p:style>
          </p:cxnSp>
          <p:sp>
            <p:nvSpPr>
              <p:cNvPr id="94" name="Oval 93"/>
              <p:cNvSpPr/>
              <p:nvPr/>
            </p:nvSpPr>
            <p:spPr>
              <a:xfrm>
                <a:off x="5121690" y="2390319"/>
                <a:ext cx="1293541" cy="1293541"/>
              </a:xfrm>
              <a:prstGeom prst="ellipse">
                <a:avLst/>
              </a:prstGeom>
              <a:solidFill>
                <a:schemeClr val="bg1"/>
              </a:solidFill>
              <a:ln w="28575"/>
            </p:spPr>
            <p:style>
              <a:lnRef idx="2">
                <a:schemeClr val="dk1"/>
              </a:lnRef>
              <a:fillRef idx="1">
                <a:schemeClr val="lt1"/>
              </a:fillRef>
              <a:effectRef idx="0">
                <a:schemeClr val="dk1"/>
              </a:effectRef>
              <a:fontRef idx="minor">
                <a:schemeClr val="dk1"/>
              </a:fontRef>
            </p:style>
            <p:txBody>
              <a:bodyPr rtlCol="0" anchor="ctr"/>
              <a:lstStyle/>
              <a:p>
                <a:pPr algn="ctr" defTabSz="609585" fontAlgn="base">
                  <a:spcBef>
                    <a:spcPct val="0"/>
                  </a:spcBef>
                  <a:spcAft>
                    <a:spcPct val="0"/>
                  </a:spcAft>
                </a:pPr>
                <a:endParaRPr lang="en-US" sz="1600">
                  <a:solidFill>
                    <a:prstClr val="black"/>
                  </a:solidFill>
                  <a:latin typeface="Helvetica Neue" charset="0"/>
                  <a:ea typeface="Helvetica Neue" charset="0"/>
                  <a:cs typeface="Helvetica Neue" charset="0"/>
                </a:endParaRPr>
              </a:p>
            </p:txBody>
          </p:sp>
          <p:grpSp>
            <p:nvGrpSpPr>
              <p:cNvPr id="87" name="Group 86"/>
              <p:cNvGrpSpPr/>
              <p:nvPr/>
            </p:nvGrpSpPr>
            <p:grpSpPr>
              <a:xfrm>
                <a:off x="4437802" y="2295143"/>
                <a:ext cx="170773" cy="1483893"/>
                <a:chOff x="4461603" y="726948"/>
                <a:chExt cx="228600" cy="1986366"/>
              </a:xfrm>
            </p:grpSpPr>
            <p:sp>
              <p:nvSpPr>
                <p:cNvPr id="89" name="Oval 88"/>
                <p:cNvSpPr/>
                <p:nvPr/>
              </p:nvSpPr>
              <p:spPr>
                <a:xfrm>
                  <a:off x="4461603" y="726948"/>
                  <a:ext cx="228600" cy="228600"/>
                </a:xfrm>
                <a:prstGeom prst="ellipse">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585" fontAlgn="base">
                    <a:spcBef>
                      <a:spcPct val="0"/>
                    </a:spcBef>
                    <a:spcAft>
                      <a:spcPct val="0"/>
                    </a:spcAft>
                  </a:pPr>
                  <a:endParaRPr lang="en-US" sz="1600">
                    <a:solidFill>
                      <a:prstClr val="white"/>
                    </a:solidFill>
                    <a:latin typeface="Helvetica Neue" charset="0"/>
                    <a:ea typeface="Helvetica Neue" charset="0"/>
                    <a:cs typeface="Helvetica Neue" charset="0"/>
                  </a:endParaRPr>
                </a:p>
              </p:txBody>
            </p:sp>
            <p:sp>
              <p:nvSpPr>
                <p:cNvPr id="90" name="Oval 89"/>
                <p:cNvSpPr/>
                <p:nvPr/>
              </p:nvSpPr>
              <p:spPr>
                <a:xfrm>
                  <a:off x="4461603" y="1605830"/>
                  <a:ext cx="228600" cy="228600"/>
                </a:xfrm>
                <a:prstGeom prst="ellipse">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585" fontAlgn="base">
                    <a:spcBef>
                      <a:spcPct val="0"/>
                    </a:spcBef>
                    <a:spcAft>
                      <a:spcPct val="0"/>
                    </a:spcAft>
                  </a:pPr>
                  <a:endParaRPr lang="en-US" sz="1600">
                    <a:solidFill>
                      <a:prstClr val="white"/>
                    </a:solidFill>
                    <a:latin typeface="Helvetica Neue" charset="0"/>
                    <a:ea typeface="Helvetica Neue" charset="0"/>
                    <a:cs typeface="Helvetica Neue" charset="0"/>
                  </a:endParaRPr>
                </a:p>
              </p:txBody>
            </p:sp>
            <p:sp>
              <p:nvSpPr>
                <p:cNvPr id="91" name="Oval 90"/>
                <p:cNvSpPr/>
                <p:nvPr/>
              </p:nvSpPr>
              <p:spPr>
                <a:xfrm>
                  <a:off x="4461603" y="2045271"/>
                  <a:ext cx="228600" cy="228600"/>
                </a:xfrm>
                <a:prstGeom prst="ellipse">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585" fontAlgn="base">
                    <a:spcBef>
                      <a:spcPct val="0"/>
                    </a:spcBef>
                    <a:spcAft>
                      <a:spcPct val="0"/>
                    </a:spcAft>
                  </a:pPr>
                  <a:endParaRPr lang="en-US" sz="1600">
                    <a:solidFill>
                      <a:prstClr val="white"/>
                    </a:solidFill>
                    <a:latin typeface="Helvetica Neue" charset="0"/>
                    <a:ea typeface="Helvetica Neue" charset="0"/>
                    <a:cs typeface="Helvetica Neue" charset="0"/>
                  </a:endParaRPr>
                </a:p>
              </p:txBody>
            </p:sp>
            <p:sp>
              <p:nvSpPr>
                <p:cNvPr id="92" name="Oval 91"/>
                <p:cNvSpPr/>
                <p:nvPr/>
              </p:nvSpPr>
              <p:spPr>
                <a:xfrm>
                  <a:off x="4461603" y="2484714"/>
                  <a:ext cx="228600" cy="228600"/>
                </a:xfrm>
                <a:prstGeom prst="ellipse">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585" fontAlgn="base">
                    <a:spcBef>
                      <a:spcPct val="0"/>
                    </a:spcBef>
                    <a:spcAft>
                      <a:spcPct val="0"/>
                    </a:spcAft>
                  </a:pPr>
                  <a:endParaRPr lang="en-US" sz="1600">
                    <a:solidFill>
                      <a:prstClr val="white"/>
                    </a:solidFill>
                    <a:latin typeface="Helvetica Neue" charset="0"/>
                    <a:ea typeface="Helvetica Neue" charset="0"/>
                    <a:cs typeface="Helvetica Neue" charset="0"/>
                  </a:endParaRPr>
                </a:p>
              </p:txBody>
            </p:sp>
            <p:sp>
              <p:nvSpPr>
                <p:cNvPr id="93" name="Oval 92"/>
                <p:cNvSpPr/>
                <p:nvPr/>
              </p:nvSpPr>
              <p:spPr>
                <a:xfrm>
                  <a:off x="4461603" y="1166389"/>
                  <a:ext cx="228600" cy="228600"/>
                </a:xfrm>
                <a:prstGeom prst="ellipse">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585" fontAlgn="base">
                    <a:spcBef>
                      <a:spcPct val="0"/>
                    </a:spcBef>
                    <a:spcAft>
                      <a:spcPct val="0"/>
                    </a:spcAft>
                  </a:pPr>
                  <a:endParaRPr lang="en-US" sz="1600">
                    <a:solidFill>
                      <a:prstClr val="white"/>
                    </a:solidFill>
                    <a:latin typeface="Helvetica Neue" charset="0"/>
                    <a:ea typeface="Helvetica Neue" charset="0"/>
                    <a:cs typeface="Helvetica Neue" charset="0"/>
                  </a:endParaRPr>
                </a:p>
              </p:txBody>
            </p:sp>
          </p:grpSp>
        </p:gr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76939" y="2101428"/>
              <a:ext cx="736831" cy="736831"/>
            </a:xfrm>
            <a:prstGeom prst="rect">
              <a:avLst/>
            </a:prstGeom>
          </p:spPr>
        </p:pic>
      </p:grpSp>
      <p:sp>
        <p:nvSpPr>
          <p:cNvPr id="45" name="Right Arrow 44"/>
          <p:cNvSpPr/>
          <p:nvPr/>
        </p:nvSpPr>
        <p:spPr>
          <a:xfrm>
            <a:off x="4282403" y="2188540"/>
            <a:ext cx="2677293" cy="1581912"/>
          </a:xfrm>
          <a:prstGeom prst="rightArrow">
            <a:avLst/>
          </a:prstGeom>
          <a:solidFill>
            <a:schemeClr val="accent5">
              <a:lumMod val="75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defTabSz="609585" fontAlgn="base">
              <a:spcBef>
                <a:spcPct val="0"/>
              </a:spcBef>
              <a:spcAft>
                <a:spcPct val="0"/>
              </a:spcAft>
            </a:pPr>
            <a:r>
              <a:rPr lang="en-US" sz="2667" dirty="0">
                <a:solidFill>
                  <a:prstClr val="white"/>
                </a:solidFill>
                <a:latin typeface="Helvetica Neue" charset="0"/>
                <a:ea typeface="Helvetica Neue" charset="0"/>
                <a:cs typeface="Helvetica Neue" charset="0"/>
              </a:rPr>
              <a:t>Training</a:t>
            </a:r>
          </a:p>
        </p:txBody>
      </p:sp>
      <p:pic>
        <p:nvPicPr>
          <p:cNvPr id="20" name="Picture 1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95220" y="260023"/>
            <a:ext cx="4572000" cy="5926667"/>
          </a:xfrm>
          <a:prstGeom prst="rect">
            <a:avLst/>
          </a:prstGeom>
          <a:ln w="12700">
            <a:solidFill>
              <a:schemeClr val="tx1"/>
            </a:solidFill>
          </a:ln>
        </p:spPr>
      </p:pic>
      <p:sp>
        <p:nvSpPr>
          <p:cNvPr id="21" name="TextBox 20"/>
          <p:cNvSpPr txBox="1"/>
          <p:nvPr/>
        </p:nvSpPr>
        <p:spPr>
          <a:xfrm>
            <a:off x="4645389" y="596893"/>
            <a:ext cx="2483629" cy="748988"/>
          </a:xfrm>
          <a:prstGeom prst="rect">
            <a:avLst/>
          </a:prstGeom>
          <a:noFill/>
        </p:spPr>
        <p:txBody>
          <a:bodyPr wrap="none" rtlCol="0">
            <a:spAutoFit/>
          </a:bodyPr>
          <a:lstStyle/>
          <a:p>
            <a:pPr algn="ctr" defTabSz="609585" fontAlgn="base">
              <a:spcBef>
                <a:spcPct val="0"/>
              </a:spcBef>
              <a:spcAft>
                <a:spcPct val="0"/>
              </a:spcAft>
            </a:pPr>
            <a:r>
              <a:rPr lang="en-US" sz="4267" b="1" dirty="0" smtClean="0">
                <a:solidFill>
                  <a:prstClr val="black"/>
                </a:solidFill>
                <a:latin typeface="Helvetica Neue" charset="0"/>
                <a:ea typeface="Helvetica Neue" charset="0"/>
                <a:cs typeface="Helvetica Neue" charset="0"/>
              </a:rPr>
              <a:t>Learning</a:t>
            </a:r>
            <a:endParaRPr lang="en-US" sz="4267" b="1" dirty="0">
              <a:solidFill>
                <a:prstClr val="black"/>
              </a:solidFill>
              <a:latin typeface="Helvetica Neue" charset="0"/>
              <a:ea typeface="Helvetica Neue" charset="0"/>
              <a:cs typeface="Helvetica Neue" charset="0"/>
            </a:endParaRPr>
          </a:p>
        </p:txBody>
      </p:sp>
      <p:pic>
        <p:nvPicPr>
          <p:cNvPr id="26" name="Picture 2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0607" y="499533"/>
            <a:ext cx="4572000" cy="5935133"/>
          </a:xfrm>
          <a:prstGeom prst="rect">
            <a:avLst/>
          </a:prstGeom>
          <a:ln w="12700">
            <a:solidFill>
              <a:schemeClr val="tx1"/>
            </a:solidFill>
          </a:ln>
        </p:spPr>
      </p:pic>
      <p:pic>
        <p:nvPicPr>
          <p:cNvPr id="25" name="Picture 2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193619" y="1525691"/>
            <a:ext cx="4572000" cy="5924164"/>
          </a:xfrm>
          <a:prstGeom prst="rect">
            <a:avLst/>
          </a:prstGeom>
          <a:ln w="12700">
            <a:solidFill>
              <a:schemeClr val="tx1"/>
            </a:solidFill>
          </a:ln>
        </p:spPr>
      </p:pic>
      <p:pic>
        <p:nvPicPr>
          <p:cNvPr id="24" name="Picture 2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70459" y="2648436"/>
            <a:ext cx="4572000" cy="5943600"/>
          </a:xfrm>
          <a:prstGeom prst="rect">
            <a:avLst/>
          </a:prstGeom>
          <a:ln w="12700">
            <a:solidFill>
              <a:schemeClr val="tx1"/>
            </a:solidFill>
          </a:ln>
        </p:spPr>
      </p:pic>
      <p:pic>
        <p:nvPicPr>
          <p:cNvPr id="22" name="Picture 2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32839" y="1905735"/>
            <a:ext cx="4572000" cy="5896362"/>
          </a:xfrm>
          <a:prstGeom prst="rect">
            <a:avLst/>
          </a:prstGeom>
          <a:ln w="12700">
            <a:solidFill>
              <a:schemeClr val="tx1"/>
            </a:solidFill>
          </a:ln>
        </p:spPr>
      </p:pic>
      <p:pic>
        <p:nvPicPr>
          <p:cNvPr id="23" name="Picture 22"/>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770458" y="3865237"/>
            <a:ext cx="4572000" cy="5915712"/>
          </a:xfrm>
          <a:prstGeom prst="rect">
            <a:avLst/>
          </a:prstGeom>
          <a:ln w="12700">
            <a:solidFill>
              <a:schemeClr val="tx1"/>
            </a:solidFill>
          </a:ln>
        </p:spPr>
      </p:pic>
      <p:pic>
        <p:nvPicPr>
          <p:cNvPr id="19" name="Picture 18"/>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632381" y="3803853"/>
            <a:ext cx="4572000" cy="5932614"/>
          </a:xfrm>
          <a:prstGeom prst="rect">
            <a:avLst/>
          </a:prstGeom>
          <a:ln w="12700">
            <a:solidFill>
              <a:schemeClr val="tx1"/>
            </a:solidFill>
          </a:ln>
        </p:spPr>
      </p:pic>
    </p:spTree>
    <p:extLst>
      <p:ext uri="{BB962C8B-B14F-4D97-AF65-F5344CB8AC3E}">
        <p14:creationId xmlns:p14="http://schemas.microsoft.com/office/powerpoint/2010/main" val="10204190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dissolv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dissolv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dissolve">
                                      <p:cBhvr>
                                        <p:cTn id="17" dur="500"/>
                                        <p:tgtEl>
                                          <p:spTgt spid="25"/>
                                        </p:tgtEl>
                                      </p:cBhvr>
                                    </p:animEffect>
                                  </p:childTnLst>
                                </p:cTn>
                              </p:par>
                            </p:childTnLst>
                          </p:cTn>
                        </p:par>
                        <p:par>
                          <p:cTn id="18" fill="hold">
                            <p:stCondLst>
                              <p:cond delay="500"/>
                            </p:stCondLst>
                            <p:childTnLst>
                              <p:par>
                                <p:cTn id="19" presetID="9" presetClass="entr" presetSubtype="0" fill="hold" nodeType="after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dissolve">
                                      <p:cBhvr>
                                        <p:cTn id="21" dur="500"/>
                                        <p:tgtEl>
                                          <p:spTgt spid="24"/>
                                        </p:tgtEl>
                                      </p:cBhvr>
                                    </p:animEffect>
                                  </p:childTnLst>
                                </p:cTn>
                              </p:par>
                            </p:childTnLst>
                          </p:cTn>
                        </p:par>
                        <p:par>
                          <p:cTn id="22" fill="hold">
                            <p:stCondLst>
                              <p:cond delay="1000"/>
                            </p:stCondLst>
                            <p:childTnLst>
                              <p:par>
                                <p:cTn id="23" presetID="9" presetClass="entr" presetSubtype="0" fill="hold" nodeType="after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dissolve">
                                      <p:cBhvr>
                                        <p:cTn id="25" dur="500"/>
                                        <p:tgtEl>
                                          <p:spTgt spid="19"/>
                                        </p:tgtEl>
                                      </p:cBhvr>
                                    </p:animEffect>
                                  </p:childTnLst>
                                </p:cTn>
                              </p:par>
                            </p:childTnLst>
                          </p:cTn>
                        </p:par>
                        <p:par>
                          <p:cTn id="26" fill="hold">
                            <p:stCondLst>
                              <p:cond delay="1500"/>
                            </p:stCondLst>
                            <p:childTnLst>
                              <p:par>
                                <p:cTn id="27" presetID="9" presetClass="entr" presetSubtype="0" fill="hold" nodeType="after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dissolve">
                                      <p:cBhvr>
                                        <p:cTn id="29" dur="500"/>
                                        <p:tgtEl>
                                          <p:spTgt spid="22"/>
                                        </p:tgtEl>
                                      </p:cBhvr>
                                    </p:animEffect>
                                  </p:childTnLst>
                                </p:cTn>
                              </p:par>
                            </p:childTnLst>
                          </p:cTn>
                        </p:par>
                        <p:par>
                          <p:cTn id="30" fill="hold">
                            <p:stCondLst>
                              <p:cond delay="2000"/>
                            </p:stCondLst>
                            <p:childTnLst>
                              <p:par>
                                <p:cTn id="31" presetID="9" presetClass="entr" presetSubtype="0" fill="hold" nodeType="after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dissolve">
                                      <p:cBhvr>
                                        <p:cTn id="3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205032">
            <a:off x="1170533" y="3136086"/>
            <a:ext cx="3061506" cy="2310480"/>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7554" y="1571626"/>
            <a:ext cx="6118529" cy="1801019"/>
          </a:xfrm>
          <a:prstGeom prst="rect">
            <a:avLst/>
          </a:prstGeom>
        </p:spPr>
      </p:pic>
      <p:sp>
        <p:nvSpPr>
          <p:cNvPr id="6" name="Title 1"/>
          <p:cNvSpPr txBox="1">
            <a:spLocks/>
          </p:cNvSpPr>
          <p:nvPr/>
        </p:nvSpPr>
        <p:spPr>
          <a:xfrm>
            <a:off x="290511" y="246063"/>
            <a:ext cx="11796714" cy="1325563"/>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4400" kern="1200">
                <a:solidFill>
                  <a:schemeClr val="tx1"/>
                </a:solidFill>
                <a:latin typeface="Helvetica Neue" charset="0"/>
                <a:ea typeface="Helvetica Neue" charset="0"/>
                <a:cs typeface="Helvetica Neue" charset="0"/>
              </a:defRPr>
            </a:lvl1pPr>
          </a:lstStyle>
          <a:p>
            <a:r>
              <a:rPr lang="en-US" sz="4800" b="1" i="1" dirty="0" smtClean="0">
                <a:solidFill>
                  <a:srgbClr val="FF0000"/>
                </a:solidFill>
                <a:latin typeface="Futura-BoldOblique" charset="0"/>
                <a:ea typeface="Futura-BoldOblique" charset="0"/>
                <a:cs typeface="Futura-BoldOblique" charset="0"/>
              </a:rPr>
              <a:t>Prediction-Serving Challenges</a:t>
            </a:r>
            <a:endParaRPr lang="en-US" sz="4800" b="1" dirty="0">
              <a:solidFill>
                <a:schemeClr val="accent4">
                  <a:lumMod val="75000"/>
                </a:schemeClr>
              </a:solidFill>
              <a:latin typeface="Helvetica Neue Medium" charset="0"/>
              <a:ea typeface="Helvetica Neue Medium" charset="0"/>
              <a:cs typeface="Helvetica Neue Medium" charset="0"/>
            </a:endParaRPr>
          </a:p>
        </p:txBody>
      </p:sp>
      <p:sp>
        <p:nvSpPr>
          <p:cNvPr id="8" name="Rectangle 7"/>
          <p:cNvSpPr/>
          <p:nvPr/>
        </p:nvSpPr>
        <p:spPr>
          <a:xfrm>
            <a:off x="290511" y="5523250"/>
            <a:ext cx="5420478" cy="1015663"/>
          </a:xfrm>
          <a:prstGeom prst="rect">
            <a:avLst/>
          </a:prstGeom>
        </p:spPr>
        <p:txBody>
          <a:bodyPr wrap="square">
            <a:spAutoFit/>
          </a:bodyPr>
          <a:lstStyle/>
          <a:p>
            <a:pPr algn="ctr"/>
            <a:r>
              <a:rPr lang="en-US" sz="3000" i="1" dirty="0" smtClean="0">
                <a:solidFill>
                  <a:srgbClr val="FF0000"/>
                </a:solidFill>
                <a:latin typeface="Helvetica Neue Light" charset="0"/>
                <a:ea typeface="Helvetica Neue Light" charset="0"/>
                <a:cs typeface="Helvetica Neue Light" charset="0"/>
              </a:rPr>
              <a:t>Support low-latency, high-throughput serving workloads</a:t>
            </a:r>
            <a:endParaRPr lang="en-US" sz="3000" i="1" dirty="0">
              <a:latin typeface="Helvetica Neue Light" charset="0"/>
              <a:ea typeface="Helvetica Neue Light" charset="0"/>
              <a:cs typeface="Helvetica Neue Light" charset="0"/>
            </a:endParaRPr>
          </a:p>
        </p:txBody>
      </p:sp>
      <p:grpSp>
        <p:nvGrpSpPr>
          <p:cNvPr id="51" name="Group 50"/>
          <p:cNvGrpSpPr/>
          <p:nvPr/>
        </p:nvGrpSpPr>
        <p:grpSpPr>
          <a:xfrm>
            <a:off x="6785670" y="1956634"/>
            <a:ext cx="4997115" cy="2541345"/>
            <a:chOff x="597938" y="2491245"/>
            <a:chExt cx="11345409" cy="4458369"/>
          </a:xfrm>
        </p:grpSpPr>
        <p:cxnSp>
          <p:nvCxnSpPr>
            <p:cNvPr id="9" name="Straight Arrow Connector 8"/>
            <p:cNvCxnSpPr/>
            <p:nvPr/>
          </p:nvCxnSpPr>
          <p:spPr>
            <a:xfrm flipH="1" flipV="1">
              <a:off x="1931632" y="3999575"/>
              <a:ext cx="70804" cy="2034975"/>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5140813" y="4084578"/>
              <a:ext cx="1127232" cy="769441"/>
            </a:xfrm>
            <a:prstGeom prst="rect">
              <a:avLst/>
            </a:prstGeom>
          </p:spPr>
          <p:txBody>
            <a:bodyPr wrap="none">
              <a:spAutoFit/>
            </a:bodyPr>
            <a:lstStyle/>
            <a:p>
              <a:r>
                <a:rPr lang="en-US" sz="4400" b="1" dirty="0" smtClean="0">
                  <a:solidFill>
                    <a:schemeClr val="bg1"/>
                  </a:solidFill>
                  <a:latin typeface="Helvetica Neue" charset="0"/>
                  <a:ea typeface="Helvetica Neue" charset="0"/>
                  <a:cs typeface="Helvetica Neue" charset="0"/>
                </a:rPr>
                <a:t>???</a:t>
              </a:r>
              <a:endParaRPr lang="en-US" sz="4400" b="1" dirty="0">
                <a:solidFill>
                  <a:schemeClr val="bg1"/>
                </a:solidFill>
                <a:latin typeface="Helvetica Neue" charset="0"/>
                <a:ea typeface="Helvetica Neue" charset="0"/>
                <a:cs typeface="Helvetica Neue" charset="0"/>
              </a:endParaRPr>
            </a:p>
          </p:txBody>
        </p:sp>
        <p:pic>
          <p:nvPicPr>
            <p:cNvPr id="11" name="Picture 10"/>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214806" y="2682823"/>
              <a:ext cx="2461613" cy="1097280"/>
            </a:xfrm>
            <a:prstGeom prst="rect">
              <a:avLst/>
            </a:prstGeom>
          </p:spPr>
        </p:pic>
        <p:pic>
          <p:nvPicPr>
            <p:cNvPr id="13" name="Picture 1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97969" y="2682823"/>
              <a:ext cx="2357373" cy="1097280"/>
            </a:xfrm>
            <a:prstGeom prst="rect">
              <a:avLst/>
            </a:prstGeom>
          </p:spPr>
        </p:pic>
        <p:pic>
          <p:nvPicPr>
            <p:cNvPr id="15" name="Picture 1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074188" y="2682823"/>
              <a:ext cx="1539850" cy="1097280"/>
            </a:xfrm>
            <a:prstGeom prst="rect">
              <a:avLst/>
            </a:prstGeom>
          </p:spPr>
        </p:pic>
        <p:pic>
          <p:nvPicPr>
            <p:cNvPr id="17" name="Picture 16"/>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7958528" y="2491245"/>
              <a:ext cx="1503574" cy="1288858"/>
            </a:xfrm>
            <a:prstGeom prst="rect">
              <a:avLst/>
            </a:prstGeom>
          </p:spPr>
        </p:pic>
        <p:pic>
          <p:nvPicPr>
            <p:cNvPr id="19" name="Picture 18"/>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812665" y="2682823"/>
              <a:ext cx="2130682" cy="1097280"/>
            </a:xfrm>
            <a:prstGeom prst="rect">
              <a:avLst/>
            </a:prstGeom>
          </p:spPr>
        </p:pic>
        <p:pic>
          <p:nvPicPr>
            <p:cNvPr id="21" name="Picture 20"/>
            <p:cNvPicPr>
              <a:picLocks noChangeAspect="1"/>
            </p:cNvPicPr>
            <p:nvPr/>
          </p:nvPicPr>
          <p:blipFill>
            <a:blip r:embed="rId10"/>
            <a:stretch>
              <a:fillRect/>
            </a:stretch>
          </p:blipFill>
          <p:spPr>
            <a:xfrm>
              <a:off x="7350368" y="5227852"/>
              <a:ext cx="2032000" cy="736600"/>
            </a:xfrm>
            <a:prstGeom prst="rect">
              <a:avLst/>
            </a:prstGeom>
          </p:spPr>
        </p:pic>
        <p:grpSp>
          <p:nvGrpSpPr>
            <p:cNvPr id="22" name="Group 21"/>
            <p:cNvGrpSpPr/>
            <p:nvPr/>
          </p:nvGrpSpPr>
          <p:grpSpPr>
            <a:xfrm>
              <a:off x="3033109" y="5087848"/>
              <a:ext cx="2326716" cy="1095106"/>
              <a:chOff x="5142568" y="1782082"/>
              <a:chExt cx="2913611" cy="1371336"/>
            </a:xfrm>
          </p:grpSpPr>
          <p:pic>
            <p:nvPicPr>
              <p:cNvPr id="23" name="Picture 22"/>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142568" y="1782082"/>
                <a:ext cx="2913611" cy="1068324"/>
              </a:xfrm>
              <a:prstGeom prst="rect">
                <a:avLst/>
              </a:prstGeom>
            </p:spPr>
          </p:pic>
          <p:sp>
            <p:nvSpPr>
              <p:cNvPr id="24" name="TextBox 23"/>
              <p:cNvSpPr txBox="1"/>
              <p:nvPr/>
            </p:nvSpPr>
            <p:spPr>
              <a:xfrm>
                <a:off x="6503490" y="2650350"/>
                <a:ext cx="1106050" cy="503068"/>
              </a:xfrm>
              <a:prstGeom prst="rect">
                <a:avLst/>
              </a:prstGeom>
              <a:noFill/>
            </p:spPr>
            <p:txBody>
              <a:bodyPr wrap="none" rtlCol="0">
                <a:spAutoFit/>
              </a:bodyPr>
              <a:lstStyle/>
              <a:p>
                <a:r>
                  <a:rPr lang="en-US" sz="2400" dirty="0" smtClean="0">
                    <a:latin typeface="Gill Sans Light" charset="0"/>
                    <a:ea typeface="Gill Sans Light" charset="0"/>
                    <a:cs typeface="Gill Sans Light" charset="0"/>
                  </a:rPr>
                  <a:t>Create</a:t>
                </a:r>
              </a:p>
            </p:txBody>
          </p:sp>
        </p:grpSp>
        <p:grpSp>
          <p:nvGrpSpPr>
            <p:cNvPr id="25" name="Group 24"/>
            <p:cNvGrpSpPr/>
            <p:nvPr/>
          </p:nvGrpSpPr>
          <p:grpSpPr>
            <a:xfrm>
              <a:off x="10121682" y="5211156"/>
              <a:ext cx="1711628" cy="1180396"/>
              <a:chOff x="8558827" y="2824768"/>
              <a:chExt cx="1711628" cy="1180396"/>
            </a:xfrm>
          </p:grpSpPr>
          <p:pic>
            <p:nvPicPr>
              <p:cNvPr id="26" name="Picture 25"/>
              <p:cNvPicPr>
                <a:picLocks noChangeAspect="1"/>
              </p:cNvPicPr>
              <p:nvPr/>
            </p:nvPicPr>
            <p:blipFill>
              <a:blip r:embed="rId12" cstate="screen">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a:off x="8558827" y="2824768"/>
                <a:ext cx="1593117" cy="1004889"/>
              </a:xfrm>
              <a:prstGeom prst="rect">
                <a:avLst/>
              </a:prstGeom>
            </p:spPr>
          </p:pic>
          <p:sp>
            <p:nvSpPr>
              <p:cNvPr id="27" name="Rectangle 26"/>
              <p:cNvSpPr/>
              <p:nvPr/>
            </p:nvSpPr>
            <p:spPr>
              <a:xfrm>
                <a:off x="9197725" y="3235723"/>
                <a:ext cx="1072730" cy="769441"/>
              </a:xfrm>
              <a:prstGeom prst="rect">
                <a:avLst/>
              </a:prstGeom>
            </p:spPr>
            <p:txBody>
              <a:bodyPr wrap="none">
                <a:spAutoFit/>
              </a:bodyPr>
              <a:lstStyle/>
              <a:p>
                <a:r>
                  <a:rPr lang="en-US" sz="4400" b="1" dirty="0" smtClean="0">
                    <a:solidFill>
                      <a:schemeClr val="bg1"/>
                    </a:solidFill>
                    <a:latin typeface="HelveticaNeue" charset="0"/>
                  </a:rPr>
                  <a:t>VW</a:t>
                </a:r>
                <a:endParaRPr lang="en-US" sz="4400" dirty="0">
                  <a:solidFill>
                    <a:schemeClr val="bg1"/>
                  </a:solidFill>
                </a:endParaRPr>
              </a:p>
            </p:txBody>
          </p:sp>
        </p:grpSp>
        <p:pic>
          <p:nvPicPr>
            <p:cNvPr id="28" name="Picture 27"/>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5462656" y="5392670"/>
              <a:ext cx="1636427" cy="1333688"/>
            </a:xfrm>
            <a:prstGeom prst="rect">
              <a:avLst/>
            </a:prstGeom>
          </p:spPr>
        </p:pic>
        <p:sp>
          <p:nvSpPr>
            <p:cNvPr id="29" name="Rectangle 28"/>
            <p:cNvSpPr/>
            <p:nvPr/>
          </p:nvSpPr>
          <p:spPr>
            <a:xfrm>
              <a:off x="4119897" y="6193694"/>
              <a:ext cx="1755960" cy="755920"/>
            </a:xfrm>
            <a:prstGeom prst="rect">
              <a:avLst/>
            </a:prstGeom>
          </p:spPr>
          <p:txBody>
            <a:bodyPr wrap="none">
              <a:spAutoFit/>
            </a:bodyPr>
            <a:lstStyle/>
            <a:p>
              <a:r>
                <a:rPr lang="en-US" sz="2200" dirty="0" err="1">
                  <a:latin typeface="Beirut" charset="-78"/>
                  <a:ea typeface="Beirut" charset="-78"/>
                  <a:cs typeface="Beirut" charset="-78"/>
                </a:rPr>
                <a:t>Caffe</a:t>
              </a:r>
              <a:endParaRPr lang="en-US" sz="2200" dirty="0">
                <a:latin typeface="Beirut" charset="-78"/>
                <a:ea typeface="Beirut" charset="-78"/>
                <a:cs typeface="Beirut" charset="-78"/>
              </a:endParaRPr>
            </a:p>
          </p:txBody>
        </p:sp>
        <p:pic>
          <p:nvPicPr>
            <p:cNvPr id="30" name="Picture 29"/>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586284" y="6048866"/>
              <a:ext cx="1629157" cy="776071"/>
            </a:xfrm>
            <a:prstGeom prst="rect">
              <a:avLst/>
            </a:prstGeom>
          </p:spPr>
        </p:pic>
        <p:pic>
          <p:nvPicPr>
            <p:cNvPr id="31" name="Picture 30"/>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9894392" y="6420124"/>
              <a:ext cx="2047697" cy="493916"/>
            </a:xfrm>
            <a:prstGeom prst="rect">
              <a:avLst/>
            </a:prstGeom>
          </p:spPr>
        </p:pic>
        <p:pic>
          <p:nvPicPr>
            <p:cNvPr id="32" name="Picture 31"/>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597938" y="5357224"/>
              <a:ext cx="2067648" cy="477856"/>
            </a:xfrm>
            <a:prstGeom prst="rect">
              <a:avLst/>
            </a:prstGeom>
          </p:spPr>
        </p:pic>
        <p:cxnSp>
          <p:nvCxnSpPr>
            <p:cNvPr id="33" name="Straight Arrow Connector 32"/>
            <p:cNvCxnSpPr/>
            <p:nvPr/>
          </p:nvCxnSpPr>
          <p:spPr>
            <a:xfrm flipV="1">
              <a:off x="1237488" y="3944112"/>
              <a:ext cx="560832" cy="1413112"/>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flipV="1">
              <a:off x="2665586" y="3978765"/>
              <a:ext cx="1259330" cy="1319726"/>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H="1" flipV="1">
              <a:off x="4570290" y="3999574"/>
              <a:ext cx="93940" cy="2216473"/>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H="1" flipV="1">
              <a:off x="2276749" y="3897823"/>
              <a:ext cx="3399671" cy="1566986"/>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V="1">
              <a:off x="6094968" y="3950692"/>
              <a:ext cx="816840" cy="1544644"/>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V="1">
              <a:off x="6489956" y="3905374"/>
              <a:ext cx="2100904" cy="1582095"/>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V="1">
              <a:off x="6642356" y="3905374"/>
              <a:ext cx="3646253" cy="1734496"/>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H="1" flipV="1">
              <a:off x="5182320" y="3950692"/>
              <a:ext cx="5106289" cy="1044392"/>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H="1" flipV="1">
              <a:off x="9215441" y="3872867"/>
              <a:ext cx="1225569" cy="1274617"/>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H="1" flipV="1">
              <a:off x="7399009" y="3905374"/>
              <a:ext cx="2672571" cy="228832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V="1">
              <a:off x="8799457" y="3857928"/>
              <a:ext cx="41674" cy="2358117"/>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H="1" flipV="1">
              <a:off x="4859325" y="3978766"/>
              <a:ext cx="3401975" cy="1155654"/>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V="1">
              <a:off x="5151431" y="3970900"/>
              <a:ext cx="1909902" cy="2316226"/>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V="1">
              <a:off x="2665586" y="3905374"/>
              <a:ext cx="1292827" cy="2128368"/>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V="1">
              <a:off x="2817986" y="3920032"/>
              <a:ext cx="3480948" cy="226611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H="1" flipV="1">
              <a:off x="4750363" y="3872867"/>
              <a:ext cx="1353911" cy="1562833"/>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49" name="Picture 48"/>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814069" y="5966100"/>
              <a:ext cx="1707129" cy="908047"/>
            </a:xfrm>
            <a:prstGeom prst="rect">
              <a:avLst/>
            </a:prstGeom>
          </p:spPr>
        </p:pic>
        <p:sp>
          <p:nvSpPr>
            <p:cNvPr id="50" name="Slide Number Placeholder 8"/>
            <p:cNvSpPr txBox="1">
              <a:spLocks/>
            </p:cNvSpPr>
            <p:nvPr/>
          </p:nvSpPr>
          <p:spPr>
            <a:xfrm>
              <a:off x="8763000" y="650875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Helvetica Neue" charset="0"/>
                  <a:ea typeface="Helvetica Neue" charset="0"/>
                  <a:cs typeface="Helvetica Neue"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2A921A-EC74-6F4D-8465-D463C43FF014}" type="slidenum">
                <a:rPr lang="en-US" smtClean="0">
                  <a:solidFill>
                    <a:prstClr val="black">
                      <a:tint val="75000"/>
                    </a:prstClr>
                  </a:solidFill>
                </a:rPr>
                <a:pPr/>
                <a:t>20</a:t>
              </a:fld>
              <a:endParaRPr lang="en-US">
                <a:solidFill>
                  <a:prstClr val="black">
                    <a:tint val="75000"/>
                  </a:prstClr>
                </a:solidFill>
              </a:endParaRPr>
            </a:p>
          </p:txBody>
        </p:sp>
      </p:grpSp>
      <p:sp>
        <p:nvSpPr>
          <p:cNvPr id="53" name="Rectangle 52"/>
          <p:cNvSpPr/>
          <p:nvPr/>
        </p:nvSpPr>
        <p:spPr>
          <a:xfrm>
            <a:off x="6479915" y="5101123"/>
            <a:ext cx="5453871" cy="1015663"/>
          </a:xfrm>
          <a:prstGeom prst="rect">
            <a:avLst/>
          </a:prstGeom>
        </p:spPr>
        <p:txBody>
          <a:bodyPr wrap="square">
            <a:spAutoFit/>
          </a:bodyPr>
          <a:lstStyle/>
          <a:p>
            <a:pPr algn="ctr"/>
            <a:r>
              <a:rPr lang="en-US" sz="3000" i="1" dirty="0" smtClean="0">
                <a:solidFill>
                  <a:srgbClr val="FF0000"/>
                </a:solidFill>
                <a:latin typeface="Helvetica Neue Light" charset="0"/>
                <a:ea typeface="Helvetica Neue Light" charset="0"/>
                <a:cs typeface="Helvetica Neue Light" charset="0"/>
              </a:rPr>
              <a:t>Large and growing ecosystem of ML models and frameworks</a:t>
            </a:r>
            <a:endParaRPr lang="en-US" sz="3000" i="1" dirty="0">
              <a:latin typeface="Helvetica Neue Light" charset="0"/>
              <a:ea typeface="Helvetica Neue Light" charset="0"/>
              <a:cs typeface="Helvetica Neue Light" charset="0"/>
            </a:endParaRPr>
          </a:p>
        </p:txBody>
      </p:sp>
      <p:sp>
        <p:nvSpPr>
          <p:cNvPr id="2" name="Slide Number Placeholder 1"/>
          <p:cNvSpPr>
            <a:spLocks noGrp="1"/>
          </p:cNvSpPr>
          <p:nvPr>
            <p:ph type="sldNum" sz="quarter" idx="12"/>
          </p:nvPr>
        </p:nvSpPr>
        <p:spPr/>
        <p:txBody>
          <a:bodyPr/>
          <a:lstStyle/>
          <a:p>
            <a:fld id="{DC2A921A-EC74-6F4D-8465-D463C43FF014}" type="slidenum">
              <a:rPr lang="en-US" smtClean="0">
                <a:solidFill>
                  <a:prstClr val="black">
                    <a:tint val="75000"/>
                  </a:prstClr>
                </a:solidFill>
              </a:rPr>
              <a:pPr/>
              <a:t>20</a:t>
            </a:fld>
            <a:endParaRPr lang="en-US">
              <a:solidFill>
                <a:prstClr val="black">
                  <a:tint val="75000"/>
                </a:prstClr>
              </a:solidFill>
            </a:endParaRPr>
          </a:p>
        </p:txBody>
      </p:sp>
    </p:spTree>
    <p:extLst>
      <p:ext uri="{BB962C8B-B14F-4D97-AF65-F5344CB8AC3E}">
        <p14:creationId xmlns:p14="http://schemas.microsoft.com/office/powerpoint/2010/main" val="8990330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108994"/>
            <a:ext cx="12191999" cy="2716212"/>
          </a:xfrm>
        </p:spPr>
        <p:txBody>
          <a:bodyPr>
            <a:noAutofit/>
          </a:bodyPr>
          <a:lstStyle/>
          <a:p>
            <a:r>
              <a:rPr lang="en-US" sz="6500" i="1" dirty="0" smtClean="0">
                <a:solidFill>
                  <a:schemeClr val="accent6">
                    <a:lumMod val="75000"/>
                  </a:schemeClr>
                </a:solidFill>
                <a:latin typeface="Futura-BoldOblique" charset="0"/>
                <a:ea typeface="Futura-BoldOblique" charset="0"/>
                <a:cs typeface="Futura-BoldOblique" charset="0"/>
              </a:rPr>
              <a:t>How does Clipper address these challenges?</a:t>
            </a:r>
            <a:endParaRPr lang="en-US" sz="6500" i="1" dirty="0">
              <a:solidFill>
                <a:schemeClr val="accent6">
                  <a:lumMod val="75000"/>
                </a:schemeClr>
              </a:solidFill>
              <a:latin typeface="Futura-BoldOblique" charset="0"/>
              <a:ea typeface="Futura-BoldOblique" charset="0"/>
              <a:cs typeface="Futura-BoldOblique" charset="0"/>
            </a:endParaRPr>
          </a:p>
        </p:txBody>
      </p:sp>
    </p:spTree>
    <p:extLst>
      <p:ext uri="{BB962C8B-B14F-4D97-AF65-F5344CB8AC3E}">
        <p14:creationId xmlns:p14="http://schemas.microsoft.com/office/powerpoint/2010/main" val="1501155181"/>
      </p:ext>
    </p:extLst>
  </p:cSld>
  <p:clrMapOvr>
    <a:masterClrMapping/>
  </p:clrMapOvr>
  <p:transition spd="slow">
    <p:push/>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4813" y="1842558"/>
            <a:ext cx="10948987" cy="4670537"/>
          </a:xfrm>
        </p:spPr>
        <p:txBody>
          <a:bodyPr>
            <a:normAutofit/>
          </a:bodyPr>
          <a:lstStyle/>
          <a:p>
            <a:pPr>
              <a:spcBef>
                <a:spcPts val="3400"/>
              </a:spcBef>
              <a:buClr>
                <a:schemeClr val="accent6">
                  <a:lumMod val="75000"/>
                </a:schemeClr>
              </a:buClr>
              <a:buFont typeface="Wingdings" charset="2"/>
              <a:buChar char="q"/>
            </a:pPr>
            <a:r>
              <a:rPr lang="en-US" sz="4300" i="1" dirty="0" smtClean="0">
                <a:solidFill>
                  <a:schemeClr val="accent6">
                    <a:lumMod val="75000"/>
                  </a:schemeClr>
                </a:solidFill>
                <a:latin typeface="Helvetica Neue Medium" charset="0"/>
                <a:ea typeface="Helvetica Neue Medium" charset="0"/>
                <a:cs typeface="Helvetica Neue Medium" charset="0"/>
              </a:rPr>
              <a:t> Simplifies deployment through </a:t>
            </a:r>
            <a:r>
              <a:rPr lang="en-US" sz="4300" i="1" dirty="0">
                <a:solidFill>
                  <a:schemeClr val="accent6">
                    <a:lumMod val="75000"/>
                  </a:schemeClr>
                </a:solidFill>
                <a:latin typeface="Helvetica Neue Medium" charset="0"/>
                <a:ea typeface="Helvetica Neue Medium" charset="0"/>
                <a:cs typeface="Helvetica Neue Medium" charset="0"/>
              </a:rPr>
              <a:t>layered </a:t>
            </a:r>
            <a:r>
              <a:rPr lang="en-US" sz="4300" i="1" dirty="0" smtClean="0">
                <a:solidFill>
                  <a:schemeClr val="accent6">
                    <a:lumMod val="75000"/>
                  </a:schemeClr>
                </a:solidFill>
                <a:latin typeface="Helvetica Neue Medium" charset="0"/>
                <a:ea typeface="Helvetica Neue Medium" charset="0"/>
                <a:cs typeface="Helvetica Neue Medium" charset="0"/>
              </a:rPr>
              <a:t>architecture</a:t>
            </a:r>
          </a:p>
          <a:p>
            <a:pPr>
              <a:spcBef>
                <a:spcPts val="3400"/>
              </a:spcBef>
              <a:buClr>
                <a:schemeClr val="accent6">
                  <a:lumMod val="75000"/>
                </a:schemeClr>
              </a:buClr>
              <a:buFont typeface="Wingdings" charset="2"/>
              <a:buChar char="q"/>
            </a:pPr>
            <a:r>
              <a:rPr lang="en-US" sz="4300" i="1" dirty="0" smtClean="0">
                <a:solidFill>
                  <a:schemeClr val="accent6">
                    <a:lumMod val="75000"/>
                  </a:schemeClr>
                </a:solidFill>
                <a:latin typeface="Helvetica Neue Medium" charset="0"/>
                <a:ea typeface="Helvetica Neue Medium" charset="0"/>
                <a:cs typeface="Helvetica Neue Medium" charset="0"/>
              </a:rPr>
              <a:t> Serves many models across ML frameworks concurrently</a:t>
            </a:r>
          </a:p>
          <a:p>
            <a:pPr>
              <a:spcBef>
                <a:spcPts val="3400"/>
              </a:spcBef>
              <a:buClr>
                <a:schemeClr val="accent6">
                  <a:lumMod val="75000"/>
                </a:schemeClr>
              </a:buClr>
              <a:buFont typeface="Wingdings" charset="2"/>
              <a:buChar char="q"/>
            </a:pPr>
            <a:r>
              <a:rPr lang="en-US" sz="4300" i="1" dirty="0" smtClean="0">
                <a:solidFill>
                  <a:schemeClr val="accent6">
                    <a:lumMod val="75000"/>
                  </a:schemeClr>
                </a:solidFill>
                <a:latin typeface="Helvetica Neue Medium" charset="0"/>
                <a:ea typeface="Helvetica Neue Medium" charset="0"/>
                <a:cs typeface="Helvetica Neue Medium" charset="0"/>
              </a:rPr>
              <a:t> Employs caching, batching, scale-out for high-performance serving</a:t>
            </a:r>
          </a:p>
        </p:txBody>
      </p:sp>
      <p:sp>
        <p:nvSpPr>
          <p:cNvPr id="5" name="Title 1"/>
          <p:cNvSpPr txBox="1">
            <a:spLocks/>
          </p:cNvSpPr>
          <p:nvPr/>
        </p:nvSpPr>
        <p:spPr>
          <a:xfrm>
            <a:off x="290511" y="246063"/>
            <a:ext cx="11796714" cy="1325563"/>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4400" kern="1200">
                <a:solidFill>
                  <a:schemeClr val="tx1"/>
                </a:solidFill>
                <a:latin typeface="Helvetica Neue" charset="0"/>
                <a:ea typeface="Helvetica Neue" charset="0"/>
                <a:cs typeface="Helvetica Neue" charset="0"/>
              </a:defRPr>
            </a:lvl1pPr>
          </a:lstStyle>
          <a:p>
            <a:r>
              <a:rPr lang="en-US" sz="4800" b="1" i="1" dirty="0" smtClean="0">
                <a:solidFill>
                  <a:schemeClr val="accent6">
                    <a:lumMod val="75000"/>
                  </a:schemeClr>
                </a:solidFill>
                <a:latin typeface="Futura-BoldOblique" charset="0"/>
                <a:ea typeface="Futura-BoldOblique" charset="0"/>
                <a:cs typeface="Futura-BoldOblique" charset="0"/>
              </a:rPr>
              <a:t>Clipper Solutions</a:t>
            </a:r>
            <a:endParaRPr lang="en-US" sz="4800" b="1" dirty="0">
              <a:solidFill>
                <a:schemeClr val="accent6">
                  <a:lumMod val="75000"/>
                </a:schemeClr>
              </a:solidFill>
              <a:latin typeface="Helvetica Neue Medium" charset="0"/>
              <a:ea typeface="Helvetica Neue Medium" charset="0"/>
              <a:cs typeface="Helvetica Neue Medium" charset="0"/>
            </a:endParaRPr>
          </a:p>
        </p:txBody>
      </p:sp>
      <p:sp>
        <p:nvSpPr>
          <p:cNvPr id="2" name="Slide Number Placeholder 1"/>
          <p:cNvSpPr>
            <a:spLocks noGrp="1"/>
          </p:cNvSpPr>
          <p:nvPr>
            <p:ph type="sldNum" sz="quarter" idx="12"/>
          </p:nvPr>
        </p:nvSpPr>
        <p:spPr/>
        <p:txBody>
          <a:bodyPr/>
          <a:lstStyle/>
          <a:p>
            <a:fld id="{DC2A921A-EC74-6F4D-8465-D463C43FF014}" type="slidenum">
              <a:rPr lang="en-US" smtClean="0">
                <a:solidFill>
                  <a:prstClr val="black">
                    <a:tint val="75000"/>
                  </a:prstClr>
                </a:solidFill>
              </a:rPr>
              <a:pPr/>
              <a:t>22</a:t>
            </a:fld>
            <a:endParaRPr lang="en-US">
              <a:solidFill>
                <a:prstClr val="black">
                  <a:tint val="75000"/>
                </a:prstClr>
              </a:solidFill>
            </a:endParaRPr>
          </a:p>
        </p:txBody>
      </p:sp>
    </p:spTree>
    <p:extLst>
      <p:ext uri="{BB962C8B-B14F-4D97-AF65-F5344CB8AC3E}">
        <p14:creationId xmlns:p14="http://schemas.microsoft.com/office/powerpoint/2010/main" val="634977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56"/>
          <p:cNvSpPr/>
          <p:nvPr/>
        </p:nvSpPr>
        <p:spPr>
          <a:xfrm>
            <a:off x="445567" y="3088505"/>
            <a:ext cx="11344122" cy="1504273"/>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4400">
              <a:solidFill>
                <a:schemeClr val="tx1"/>
              </a:solidFill>
              <a:latin typeface="Helvetica Neue" charset="0"/>
              <a:ea typeface="Helvetica Neue" charset="0"/>
              <a:cs typeface="Helvetica Neue" charset="0"/>
            </a:endParaRPr>
          </a:p>
        </p:txBody>
      </p:sp>
      <p:sp>
        <p:nvSpPr>
          <p:cNvPr id="40" name="Rectangle 39"/>
          <p:cNvSpPr/>
          <p:nvPr/>
        </p:nvSpPr>
        <p:spPr>
          <a:xfrm>
            <a:off x="4949993" y="3455921"/>
            <a:ext cx="2127505" cy="769441"/>
          </a:xfrm>
          <a:prstGeom prst="rect">
            <a:avLst/>
          </a:prstGeom>
        </p:spPr>
        <p:txBody>
          <a:bodyPr wrap="none">
            <a:spAutoFit/>
          </a:bodyPr>
          <a:lstStyle/>
          <a:p>
            <a:r>
              <a:rPr lang="en-US" sz="4400" b="1" smtClean="0">
                <a:solidFill>
                  <a:schemeClr val="bg1"/>
                </a:solidFill>
                <a:latin typeface="Helvetica Neue" charset="0"/>
                <a:ea typeface="Helvetica Neue" charset="0"/>
                <a:cs typeface="Helvetica Neue" charset="0"/>
              </a:rPr>
              <a:t>Clipper</a:t>
            </a:r>
            <a:endParaRPr lang="en-US" sz="4400" b="1">
              <a:solidFill>
                <a:schemeClr val="bg1"/>
              </a:solidFill>
              <a:latin typeface="Helvetica Neue" charset="0"/>
              <a:ea typeface="Helvetica Neue" charset="0"/>
              <a:cs typeface="Helvetica Neue" charset="0"/>
            </a:endParaRPr>
          </a:p>
        </p:txBody>
      </p:sp>
      <p:grpSp>
        <p:nvGrpSpPr>
          <p:cNvPr id="26" name="Group 25"/>
          <p:cNvGrpSpPr/>
          <p:nvPr/>
        </p:nvGrpSpPr>
        <p:grpSpPr>
          <a:xfrm>
            <a:off x="783991" y="2298303"/>
            <a:ext cx="1736806" cy="635052"/>
            <a:chOff x="783991" y="2298303"/>
            <a:chExt cx="1736806" cy="635052"/>
          </a:xfrm>
        </p:grpSpPr>
        <p:sp>
          <p:nvSpPr>
            <p:cNvPr id="22" name="TextBox 21"/>
            <p:cNvSpPr txBox="1"/>
            <p:nvPr/>
          </p:nvSpPr>
          <p:spPr>
            <a:xfrm>
              <a:off x="783991" y="2323442"/>
              <a:ext cx="1483740" cy="584775"/>
            </a:xfrm>
            <a:prstGeom prst="rect">
              <a:avLst/>
            </a:prstGeom>
            <a:noFill/>
          </p:spPr>
          <p:txBody>
            <a:bodyPr wrap="none" rtlCol="0">
              <a:spAutoFit/>
            </a:bodyPr>
            <a:lstStyle/>
            <a:p>
              <a:pPr algn="r"/>
              <a:r>
                <a:rPr lang="en-US" sz="3200" dirty="0" smtClean="0">
                  <a:latin typeface="Helvetica Neue" charset="0"/>
                  <a:ea typeface="Helvetica Neue" charset="0"/>
                  <a:cs typeface="Helvetica Neue" charset="0"/>
                </a:rPr>
                <a:t>Predict</a:t>
              </a:r>
              <a:endParaRPr lang="en-US" sz="3200" dirty="0">
                <a:latin typeface="Helvetica Neue" charset="0"/>
                <a:ea typeface="Helvetica Neue" charset="0"/>
                <a:cs typeface="Helvetica Neue" charset="0"/>
              </a:endParaRPr>
            </a:p>
          </p:txBody>
        </p:sp>
        <p:sp>
          <p:nvSpPr>
            <p:cNvPr id="23" name="Up-Down Arrow 22"/>
            <p:cNvSpPr/>
            <p:nvPr/>
          </p:nvSpPr>
          <p:spPr>
            <a:xfrm>
              <a:off x="2267731" y="2298303"/>
              <a:ext cx="253066" cy="635052"/>
            </a:xfrm>
            <a:prstGeom prst="up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25" name="Group 24"/>
          <p:cNvGrpSpPr/>
          <p:nvPr/>
        </p:nvGrpSpPr>
        <p:grpSpPr>
          <a:xfrm>
            <a:off x="9352297" y="2298303"/>
            <a:ext cx="2242656" cy="635052"/>
            <a:chOff x="9498601" y="2298303"/>
            <a:chExt cx="2242656" cy="635052"/>
          </a:xfrm>
        </p:grpSpPr>
        <p:sp>
          <p:nvSpPr>
            <p:cNvPr id="50" name="TextBox 49"/>
            <p:cNvSpPr txBox="1"/>
            <p:nvPr/>
          </p:nvSpPr>
          <p:spPr>
            <a:xfrm>
              <a:off x="9741992" y="2323442"/>
              <a:ext cx="1999265" cy="584775"/>
            </a:xfrm>
            <a:prstGeom prst="rect">
              <a:avLst/>
            </a:prstGeom>
            <a:noFill/>
          </p:spPr>
          <p:txBody>
            <a:bodyPr wrap="none" rtlCol="0">
              <a:spAutoFit/>
            </a:bodyPr>
            <a:lstStyle/>
            <a:p>
              <a:r>
                <a:rPr lang="en-US" sz="3200" smtClean="0">
                  <a:latin typeface="Helvetica Neue" charset="0"/>
                  <a:ea typeface="Helvetica Neue" charset="0"/>
                  <a:cs typeface="Helvetica Neue" charset="0"/>
                </a:rPr>
                <a:t>Feedback</a:t>
              </a:r>
              <a:endParaRPr lang="en-US" sz="3200">
                <a:latin typeface="Helvetica Neue" charset="0"/>
                <a:ea typeface="Helvetica Neue" charset="0"/>
                <a:cs typeface="Helvetica Neue" charset="0"/>
              </a:endParaRPr>
            </a:p>
          </p:txBody>
        </p:sp>
        <p:sp>
          <p:nvSpPr>
            <p:cNvPr id="51" name="Up-Down Arrow 50"/>
            <p:cNvSpPr/>
            <p:nvPr/>
          </p:nvSpPr>
          <p:spPr>
            <a:xfrm>
              <a:off x="9498601" y="2298303"/>
              <a:ext cx="253066" cy="635052"/>
            </a:xfrm>
            <a:prstGeom prst="up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
        <p:nvSpPr>
          <p:cNvPr id="52" name="TextBox 51"/>
          <p:cNvSpPr txBox="1"/>
          <p:nvPr/>
        </p:nvSpPr>
        <p:spPr>
          <a:xfrm>
            <a:off x="4054677" y="2323442"/>
            <a:ext cx="4153701" cy="584775"/>
          </a:xfrm>
          <a:prstGeom prst="rect">
            <a:avLst/>
          </a:prstGeom>
          <a:noFill/>
        </p:spPr>
        <p:txBody>
          <a:bodyPr wrap="none" rtlCol="0">
            <a:spAutoFit/>
          </a:bodyPr>
          <a:lstStyle/>
          <a:p>
            <a:r>
              <a:rPr lang="en-US" sz="3200" b="1" dirty="0" smtClean="0">
                <a:latin typeface="Helvetica Neue" charset="0"/>
                <a:ea typeface="Helvetica Neue" charset="0"/>
                <a:cs typeface="Helvetica Neue" charset="0"/>
              </a:rPr>
              <a:t>RPC/REST Interface</a:t>
            </a:r>
            <a:endParaRPr lang="en-US" sz="3200" b="1" dirty="0">
              <a:latin typeface="Helvetica Neue" charset="0"/>
              <a:ea typeface="Helvetica Neue" charset="0"/>
              <a:cs typeface="Helvetica Neue" charset="0"/>
            </a:endParaRPr>
          </a:p>
        </p:txBody>
      </p:sp>
      <p:sp>
        <p:nvSpPr>
          <p:cNvPr id="34" name="Rectangle 33"/>
          <p:cNvSpPr/>
          <p:nvPr/>
        </p:nvSpPr>
        <p:spPr>
          <a:xfrm>
            <a:off x="6079346" y="6689666"/>
            <a:ext cx="1810909" cy="4318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4031690" y="5304390"/>
            <a:ext cx="1810909" cy="1374518"/>
            <a:chOff x="4031690" y="5304390"/>
            <a:chExt cx="1810909" cy="1374518"/>
          </a:xfrm>
        </p:grpSpPr>
        <p:sp>
          <p:nvSpPr>
            <p:cNvPr id="56" name="Rectangle 55"/>
            <p:cNvSpPr/>
            <p:nvPr/>
          </p:nvSpPr>
          <p:spPr>
            <a:xfrm>
              <a:off x="4031690" y="5687743"/>
              <a:ext cx="1810909" cy="99116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 name="Rectangle 1"/>
            <p:cNvSpPr/>
            <p:nvPr/>
          </p:nvSpPr>
          <p:spPr>
            <a:xfrm>
              <a:off x="4285691" y="5878308"/>
              <a:ext cx="1359090" cy="769441"/>
            </a:xfrm>
            <a:prstGeom prst="rect">
              <a:avLst/>
            </a:prstGeom>
          </p:spPr>
          <p:txBody>
            <a:bodyPr wrap="none">
              <a:spAutoFit/>
            </a:bodyPr>
            <a:lstStyle/>
            <a:p>
              <a:r>
                <a:rPr lang="en-US" sz="4400" dirty="0" err="1">
                  <a:latin typeface="Beirut" charset="-78"/>
                  <a:ea typeface="Beirut" charset="-78"/>
                  <a:cs typeface="Beirut" charset="-78"/>
                </a:rPr>
                <a:t>Caffe</a:t>
              </a:r>
              <a:endParaRPr lang="en-US" sz="4400" dirty="0">
                <a:latin typeface="Beirut" charset="-78"/>
                <a:ea typeface="Beirut" charset="-78"/>
                <a:cs typeface="Beirut" charset="-78"/>
              </a:endParaRPr>
            </a:p>
          </p:txBody>
        </p:sp>
        <p:sp>
          <p:nvSpPr>
            <p:cNvPr id="69" name="Rectangle 68"/>
            <p:cNvSpPr/>
            <p:nvPr/>
          </p:nvSpPr>
          <p:spPr>
            <a:xfrm>
              <a:off x="4031690" y="5304390"/>
              <a:ext cx="1810909" cy="406426"/>
            </a:xfrm>
            <a:prstGeom prst="rect">
              <a:avLst/>
            </a:prstGeom>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smtClean="0">
                  <a:solidFill>
                    <a:schemeClr val="bg1"/>
                  </a:solidFill>
                  <a:latin typeface="Helvetica Neue" charset="0"/>
                  <a:ea typeface="Helvetica Neue" charset="0"/>
                  <a:cs typeface="Helvetica Neue" charset="0"/>
                </a:rPr>
                <a:t>MC</a:t>
              </a:r>
              <a:endParaRPr lang="en-US" sz="2400">
                <a:solidFill>
                  <a:schemeClr val="bg1"/>
                </a:solidFill>
                <a:latin typeface="Helvetica Neue" charset="0"/>
                <a:ea typeface="Helvetica Neue" charset="0"/>
                <a:cs typeface="Helvetica Neue" charset="0"/>
              </a:endParaRPr>
            </a:p>
          </p:txBody>
        </p:sp>
      </p:grpSp>
      <p:grpSp>
        <p:nvGrpSpPr>
          <p:cNvPr id="12" name="Group 11"/>
          <p:cNvGrpSpPr/>
          <p:nvPr/>
        </p:nvGrpSpPr>
        <p:grpSpPr>
          <a:xfrm>
            <a:off x="6079346" y="5304390"/>
            <a:ext cx="1810909" cy="1677323"/>
            <a:chOff x="6079346" y="5304390"/>
            <a:chExt cx="1810909" cy="1677323"/>
          </a:xfrm>
        </p:grpSpPr>
        <p:pic>
          <p:nvPicPr>
            <p:cNvPr id="49" name="Picture 4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06711" y="5666228"/>
              <a:ext cx="1764600" cy="1315485"/>
            </a:xfrm>
            <a:prstGeom prst="rect">
              <a:avLst/>
            </a:prstGeom>
          </p:spPr>
        </p:pic>
        <p:sp>
          <p:nvSpPr>
            <p:cNvPr id="58" name="Rectangle 57"/>
            <p:cNvSpPr/>
            <p:nvPr/>
          </p:nvSpPr>
          <p:spPr>
            <a:xfrm>
              <a:off x="6079346" y="5687744"/>
              <a:ext cx="1810909" cy="991164"/>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0" name="Rectangle 69"/>
            <p:cNvSpPr/>
            <p:nvPr/>
          </p:nvSpPr>
          <p:spPr>
            <a:xfrm>
              <a:off x="6079346" y="5304390"/>
              <a:ext cx="1810909" cy="406426"/>
            </a:xfrm>
            <a:prstGeom prst="rect">
              <a:avLst/>
            </a:prstGeom>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smtClean="0">
                  <a:solidFill>
                    <a:schemeClr val="bg1"/>
                  </a:solidFill>
                  <a:latin typeface="Helvetica Neue" charset="0"/>
                  <a:ea typeface="Helvetica Neue" charset="0"/>
                  <a:cs typeface="Helvetica Neue" charset="0"/>
                </a:rPr>
                <a:t>MC</a:t>
              </a:r>
              <a:endParaRPr lang="en-US" sz="2400">
                <a:solidFill>
                  <a:schemeClr val="bg1"/>
                </a:solidFill>
                <a:latin typeface="Helvetica Neue" charset="0"/>
                <a:ea typeface="Helvetica Neue" charset="0"/>
                <a:cs typeface="Helvetica Neue" charset="0"/>
              </a:endParaRPr>
            </a:p>
          </p:txBody>
        </p:sp>
      </p:grpSp>
      <p:grpSp>
        <p:nvGrpSpPr>
          <p:cNvPr id="13" name="Group 12"/>
          <p:cNvGrpSpPr/>
          <p:nvPr/>
        </p:nvGrpSpPr>
        <p:grpSpPr>
          <a:xfrm>
            <a:off x="8110363" y="5304390"/>
            <a:ext cx="2418934" cy="1374518"/>
            <a:chOff x="8110363" y="5304390"/>
            <a:chExt cx="2418934" cy="1374518"/>
          </a:xfrm>
        </p:grpSpPr>
        <p:sp>
          <p:nvSpPr>
            <p:cNvPr id="60" name="Rectangle 59"/>
            <p:cNvSpPr/>
            <p:nvPr/>
          </p:nvSpPr>
          <p:spPr>
            <a:xfrm>
              <a:off x="8110363" y="5687743"/>
              <a:ext cx="2418934" cy="99116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30" name="Picture 29"/>
            <p:cNvPicPr>
              <a:picLocks noChangeAspect="1"/>
            </p:cNvPicPr>
            <p:nvPr/>
          </p:nvPicPr>
          <p:blipFill>
            <a:blip r:embed="rId4"/>
            <a:stretch>
              <a:fillRect/>
            </a:stretch>
          </p:blipFill>
          <p:spPr>
            <a:xfrm>
              <a:off x="8320058" y="5845977"/>
              <a:ext cx="2032000" cy="736600"/>
            </a:xfrm>
            <a:prstGeom prst="rect">
              <a:avLst/>
            </a:prstGeom>
          </p:spPr>
        </p:pic>
        <p:sp>
          <p:nvSpPr>
            <p:cNvPr id="71" name="Rectangle 70"/>
            <p:cNvSpPr/>
            <p:nvPr/>
          </p:nvSpPr>
          <p:spPr>
            <a:xfrm>
              <a:off x="8110363" y="5304390"/>
              <a:ext cx="2418934" cy="406426"/>
            </a:xfrm>
            <a:prstGeom prst="rect">
              <a:avLst/>
            </a:prstGeom>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smtClean="0">
                  <a:solidFill>
                    <a:schemeClr val="bg1"/>
                  </a:solidFill>
                  <a:latin typeface="Helvetica Neue" charset="0"/>
                  <a:ea typeface="Helvetica Neue" charset="0"/>
                  <a:cs typeface="Helvetica Neue" charset="0"/>
                </a:rPr>
                <a:t>MC</a:t>
              </a:r>
              <a:endParaRPr lang="en-US" sz="2400">
                <a:solidFill>
                  <a:schemeClr val="bg1"/>
                </a:solidFill>
                <a:latin typeface="Helvetica Neue" charset="0"/>
                <a:ea typeface="Helvetica Neue" charset="0"/>
                <a:cs typeface="Helvetica Neue" charset="0"/>
              </a:endParaRPr>
            </a:p>
          </p:txBody>
        </p:sp>
      </p:grpSp>
      <p:grpSp>
        <p:nvGrpSpPr>
          <p:cNvPr id="35" name="Group 34"/>
          <p:cNvGrpSpPr/>
          <p:nvPr/>
        </p:nvGrpSpPr>
        <p:grpSpPr>
          <a:xfrm>
            <a:off x="1196853" y="4632203"/>
            <a:ext cx="1197411" cy="635052"/>
            <a:chOff x="1055580" y="4658605"/>
            <a:chExt cx="1197411" cy="635052"/>
          </a:xfrm>
        </p:grpSpPr>
        <p:sp>
          <p:nvSpPr>
            <p:cNvPr id="66" name="Up-Down Arrow 65"/>
            <p:cNvSpPr/>
            <p:nvPr/>
          </p:nvSpPr>
          <p:spPr>
            <a:xfrm>
              <a:off x="1999925" y="4658605"/>
              <a:ext cx="253066" cy="635052"/>
            </a:xfrm>
            <a:prstGeom prst="up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2" name="TextBox 71"/>
            <p:cNvSpPr txBox="1"/>
            <p:nvPr/>
          </p:nvSpPr>
          <p:spPr>
            <a:xfrm>
              <a:off x="1055580" y="4675478"/>
              <a:ext cx="1027846" cy="584775"/>
            </a:xfrm>
            <a:prstGeom prst="rect">
              <a:avLst/>
            </a:prstGeom>
            <a:noFill/>
          </p:spPr>
          <p:txBody>
            <a:bodyPr wrap="none" rtlCol="0">
              <a:spAutoFit/>
            </a:bodyPr>
            <a:lstStyle/>
            <a:p>
              <a:pPr algn="r"/>
              <a:r>
                <a:rPr lang="en-US" sz="3200" dirty="0" smtClean="0">
                  <a:latin typeface="Helvetica Neue" charset="0"/>
                  <a:ea typeface="Helvetica Neue" charset="0"/>
                  <a:cs typeface="Helvetica Neue" charset="0"/>
                </a:rPr>
                <a:t>RPC</a:t>
              </a:r>
              <a:endParaRPr lang="en-US" sz="3200" dirty="0">
                <a:latin typeface="Helvetica Neue" charset="0"/>
                <a:ea typeface="Helvetica Neue" charset="0"/>
                <a:cs typeface="Helvetica Neue" charset="0"/>
              </a:endParaRPr>
            </a:p>
          </p:txBody>
        </p:sp>
      </p:grpSp>
      <p:grpSp>
        <p:nvGrpSpPr>
          <p:cNvPr id="73" name="Group 72"/>
          <p:cNvGrpSpPr/>
          <p:nvPr/>
        </p:nvGrpSpPr>
        <p:grpSpPr>
          <a:xfrm>
            <a:off x="4256913" y="4632203"/>
            <a:ext cx="1197411" cy="635052"/>
            <a:chOff x="1055580" y="4658605"/>
            <a:chExt cx="1197411" cy="635052"/>
          </a:xfrm>
        </p:grpSpPr>
        <p:sp>
          <p:nvSpPr>
            <p:cNvPr id="74" name="Up-Down Arrow 73"/>
            <p:cNvSpPr/>
            <p:nvPr/>
          </p:nvSpPr>
          <p:spPr>
            <a:xfrm>
              <a:off x="1999925" y="4658605"/>
              <a:ext cx="253066" cy="635052"/>
            </a:xfrm>
            <a:prstGeom prst="up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5" name="TextBox 74"/>
            <p:cNvSpPr txBox="1"/>
            <p:nvPr/>
          </p:nvSpPr>
          <p:spPr>
            <a:xfrm>
              <a:off x="1055580" y="4675478"/>
              <a:ext cx="1027846" cy="584775"/>
            </a:xfrm>
            <a:prstGeom prst="rect">
              <a:avLst/>
            </a:prstGeom>
            <a:noFill/>
          </p:spPr>
          <p:txBody>
            <a:bodyPr wrap="none" rtlCol="0">
              <a:spAutoFit/>
            </a:bodyPr>
            <a:lstStyle/>
            <a:p>
              <a:pPr algn="r"/>
              <a:r>
                <a:rPr lang="en-US" sz="3200" dirty="0" smtClean="0">
                  <a:latin typeface="Helvetica Neue" charset="0"/>
                  <a:ea typeface="Helvetica Neue" charset="0"/>
                  <a:cs typeface="Helvetica Neue" charset="0"/>
                </a:rPr>
                <a:t>RPC</a:t>
              </a:r>
              <a:endParaRPr lang="en-US" sz="3200" dirty="0">
                <a:latin typeface="Helvetica Neue" charset="0"/>
                <a:ea typeface="Helvetica Neue" charset="0"/>
                <a:cs typeface="Helvetica Neue" charset="0"/>
              </a:endParaRPr>
            </a:p>
          </p:txBody>
        </p:sp>
      </p:grpSp>
      <p:grpSp>
        <p:nvGrpSpPr>
          <p:cNvPr id="76" name="Group 75"/>
          <p:cNvGrpSpPr/>
          <p:nvPr/>
        </p:nvGrpSpPr>
        <p:grpSpPr>
          <a:xfrm>
            <a:off x="6300548" y="4632203"/>
            <a:ext cx="1197411" cy="635052"/>
            <a:chOff x="1055580" y="4658605"/>
            <a:chExt cx="1197411" cy="635052"/>
          </a:xfrm>
        </p:grpSpPr>
        <p:sp>
          <p:nvSpPr>
            <p:cNvPr id="77" name="Up-Down Arrow 76"/>
            <p:cNvSpPr/>
            <p:nvPr/>
          </p:nvSpPr>
          <p:spPr>
            <a:xfrm>
              <a:off x="1999925" y="4658605"/>
              <a:ext cx="253066" cy="635052"/>
            </a:xfrm>
            <a:prstGeom prst="up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8" name="TextBox 77"/>
            <p:cNvSpPr txBox="1"/>
            <p:nvPr/>
          </p:nvSpPr>
          <p:spPr>
            <a:xfrm>
              <a:off x="1055580" y="4675478"/>
              <a:ext cx="1027846" cy="584775"/>
            </a:xfrm>
            <a:prstGeom prst="rect">
              <a:avLst/>
            </a:prstGeom>
            <a:noFill/>
          </p:spPr>
          <p:txBody>
            <a:bodyPr wrap="none" rtlCol="0">
              <a:spAutoFit/>
            </a:bodyPr>
            <a:lstStyle/>
            <a:p>
              <a:pPr algn="r"/>
              <a:r>
                <a:rPr lang="en-US" sz="3200" dirty="0" smtClean="0">
                  <a:latin typeface="Helvetica Neue" charset="0"/>
                  <a:ea typeface="Helvetica Neue" charset="0"/>
                  <a:cs typeface="Helvetica Neue" charset="0"/>
                </a:rPr>
                <a:t>RPC</a:t>
              </a:r>
              <a:endParaRPr lang="en-US" sz="3200" dirty="0">
                <a:latin typeface="Helvetica Neue" charset="0"/>
                <a:ea typeface="Helvetica Neue" charset="0"/>
                <a:cs typeface="Helvetica Neue" charset="0"/>
              </a:endParaRPr>
            </a:p>
          </p:txBody>
        </p:sp>
      </p:grpSp>
      <p:grpSp>
        <p:nvGrpSpPr>
          <p:cNvPr id="79" name="Group 78"/>
          <p:cNvGrpSpPr/>
          <p:nvPr/>
        </p:nvGrpSpPr>
        <p:grpSpPr>
          <a:xfrm>
            <a:off x="8624554" y="4632203"/>
            <a:ext cx="1197411" cy="635052"/>
            <a:chOff x="1055580" y="4658605"/>
            <a:chExt cx="1197411" cy="635052"/>
          </a:xfrm>
        </p:grpSpPr>
        <p:sp>
          <p:nvSpPr>
            <p:cNvPr id="80" name="Up-Down Arrow 79"/>
            <p:cNvSpPr/>
            <p:nvPr/>
          </p:nvSpPr>
          <p:spPr>
            <a:xfrm>
              <a:off x="1999925" y="4658605"/>
              <a:ext cx="253066" cy="635052"/>
            </a:xfrm>
            <a:prstGeom prst="up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1" name="TextBox 80"/>
            <p:cNvSpPr txBox="1"/>
            <p:nvPr/>
          </p:nvSpPr>
          <p:spPr>
            <a:xfrm>
              <a:off x="1055580" y="4675478"/>
              <a:ext cx="1027846" cy="584775"/>
            </a:xfrm>
            <a:prstGeom prst="rect">
              <a:avLst/>
            </a:prstGeom>
            <a:noFill/>
          </p:spPr>
          <p:txBody>
            <a:bodyPr wrap="none" rtlCol="0">
              <a:spAutoFit/>
            </a:bodyPr>
            <a:lstStyle/>
            <a:p>
              <a:pPr algn="r"/>
              <a:r>
                <a:rPr lang="en-US" sz="3200" smtClean="0">
                  <a:latin typeface="Helvetica Neue" charset="0"/>
                  <a:ea typeface="Helvetica Neue" charset="0"/>
                  <a:cs typeface="Helvetica Neue" charset="0"/>
                </a:rPr>
                <a:t>RPC</a:t>
              </a:r>
              <a:endParaRPr lang="en-US" sz="3200">
                <a:latin typeface="Helvetica Neue" charset="0"/>
                <a:ea typeface="Helvetica Neue" charset="0"/>
                <a:cs typeface="Helvetica Neue" charset="0"/>
              </a:endParaRPr>
            </a:p>
          </p:txBody>
        </p:sp>
      </p:grpSp>
      <p:sp>
        <p:nvSpPr>
          <p:cNvPr id="10" name="Rectangle 9"/>
          <p:cNvSpPr/>
          <p:nvPr/>
        </p:nvSpPr>
        <p:spPr>
          <a:xfrm>
            <a:off x="445538" y="1118351"/>
            <a:ext cx="11344152" cy="1045703"/>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3" name="Title 1"/>
          <p:cNvSpPr>
            <a:spLocks noGrp="1"/>
          </p:cNvSpPr>
          <p:nvPr>
            <p:ph type="title"/>
          </p:nvPr>
        </p:nvSpPr>
        <p:spPr>
          <a:xfrm>
            <a:off x="445538" y="-13145"/>
            <a:ext cx="11746462" cy="1325563"/>
          </a:xfrm>
        </p:spPr>
        <p:txBody>
          <a:bodyPr>
            <a:normAutofit/>
          </a:bodyPr>
          <a:lstStyle/>
          <a:p>
            <a:r>
              <a:rPr lang="en-US" sz="4000" dirty="0" smtClean="0"/>
              <a:t>Clipper Decouples Applications and Models</a:t>
            </a:r>
            <a:endParaRPr lang="en-US" sz="4000" dirty="0"/>
          </a:p>
        </p:txBody>
      </p:sp>
      <p:pic>
        <p:nvPicPr>
          <p:cNvPr id="5" name="Picture 4"/>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408471" y="1209029"/>
            <a:ext cx="1909438" cy="867668"/>
          </a:xfrm>
          <a:prstGeom prst="rect">
            <a:avLst/>
          </a:prstGeom>
        </p:spPr>
      </p:pic>
      <p:pic>
        <p:nvPicPr>
          <p:cNvPr id="43" name="Picture 4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467685" y="1209029"/>
            <a:ext cx="1828581" cy="867668"/>
          </a:xfrm>
          <a:prstGeom prst="rect">
            <a:avLst/>
          </a:prstGeom>
        </p:spPr>
      </p:pic>
      <p:pic>
        <p:nvPicPr>
          <p:cNvPr id="59" name="Picture 5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430114" y="1209029"/>
            <a:ext cx="1194440" cy="867668"/>
          </a:xfrm>
          <a:prstGeom prst="rect">
            <a:avLst/>
          </a:prstGeom>
        </p:spPr>
      </p:pic>
      <p:pic>
        <p:nvPicPr>
          <p:cNvPr id="61" name="Picture 60"/>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8736759" y="1132711"/>
            <a:ext cx="1166301" cy="1019157"/>
          </a:xfrm>
          <a:prstGeom prst="rect">
            <a:avLst/>
          </a:prstGeom>
        </p:spPr>
      </p:pic>
      <p:pic>
        <p:nvPicPr>
          <p:cNvPr id="17" name="Picture 16"/>
          <p:cNvPicPr>
            <a:picLocks noChangeAspect="1"/>
          </p:cNvPicPr>
          <p:nvPr/>
        </p:nvPicPr>
        <p:blipFill>
          <a:blip r:embed="rId9"/>
          <a:stretch>
            <a:fillRect/>
          </a:stretch>
        </p:blipFill>
        <p:spPr>
          <a:xfrm>
            <a:off x="10015263" y="1209029"/>
            <a:ext cx="1652740" cy="867668"/>
          </a:xfrm>
          <a:prstGeom prst="rect">
            <a:avLst/>
          </a:prstGeom>
        </p:spPr>
      </p:pic>
      <p:sp>
        <p:nvSpPr>
          <p:cNvPr id="3" name="TextBox 2"/>
          <p:cNvSpPr txBox="1"/>
          <p:nvPr/>
        </p:nvSpPr>
        <p:spPr>
          <a:xfrm>
            <a:off x="445537" y="1356555"/>
            <a:ext cx="3022147" cy="584775"/>
          </a:xfrm>
          <a:prstGeom prst="rect">
            <a:avLst/>
          </a:prstGeom>
          <a:noFill/>
        </p:spPr>
        <p:txBody>
          <a:bodyPr wrap="square" rtlCol="0">
            <a:spAutoFit/>
          </a:bodyPr>
          <a:lstStyle/>
          <a:p>
            <a:pPr algn="ctr"/>
            <a:r>
              <a:rPr lang="en-US" sz="3200" dirty="0" smtClean="0">
                <a:latin typeface="Helvetica Neue" charset="0"/>
                <a:ea typeface="Helvetica Neue" charset="0"/>
                <a:cs typeface="Helvetica Neue" charset="0"/>
              </a:rPr>
              <a:t>Applications</a:t>
            </a:r>
            <a:endParaRPr lang="en-US" sz="3200" dirty="0">
              <a:latin typeface="Helvetica Neue" charset="0"/>
              <a:ea typeface="Helvetica Neue" charset="0"/>
              <a:cs typeface="Helvetica Neue" charset="0"/>
            </a:endParaRPr>
          </a:p>
        </p:txBody>
      </p:sp>
      <p:grpSp>
        <p:nvGrpSpPr>
          <p:cNvPr id="29" name="Group 28"/>
          <p:cNvGrpSpPr/>
          <p:nvPr/>
        </p:nvGrpSpPr>
        <p:grpSpPr>
          <a:xfrm>
            <a:off x="10830370" y="6066011"/>
            <a:ext cx="542513" cy="147044"/>
            <a:chOff x="10658591" y="6109729"/>
            <a:chExt cx="874878" cy="237129"/>
          </a:xfrm>
        </p:grpSpPr>
        <p:sp>
          <p:nvSpPr>
            <p:cNvPr id="28" name="Oval 27"/>
            <p:cNvSpPr/>
            <p:nvPr/>
          </p:nvSpPr>
          <p:spPr>
            <a:xfrm>
              <a:off x="10658591" y="6109729"/>
              <a:ext cx="237129" cy="23712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2" name="Oval 61"/>
            <p:cNvSpPr/>
            <p:nvPr/>
          </p:nvSpPr>
          <p:spPr>
            <a:xfrm>
              <a:off x="10977466" y="6109729"/>
              <a:ext cx="237129" cy="23712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5" name="Oval 64"/>
            <p:cNvSpPr/>
            <p:nvPr/>
          </p:nvSpPr>
          <p:spPr>
            <a:xfrm>
              <a:off x="11296340" y="6109729"/>
              <a:ext cx="237129" cy="23712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31" name="Group 30"/>
          <p:cNvGrpSpPr/>
          <p:nvPr/>
        </p:nvGrpSpPr>
        <p:grpSpPr>
          <a:xfrm>
            <a:off x="12645237" y="5805565"/>
            <a:ext cx="2326716" cy="1095106"/>
            <a:chOff x="5142568" y="1782082"/>
            <a:chExt cx="2913611" cy="1371336"/>
          </a:xfrm>
        </p:grpSpPr>
        <p:pic>
          <p:nvPicPr>
            <p:cNvPr id="32" name="Picture 31"/>
            <p:cNvPicPr>
              <a:picLocks noChangeAspect="1"/>
            </p:cNvPicPr>
            <p:nvPr/>
          </p:nvPicPr>
          <p:blipFill>
            <a:blip r:embed="rId10"/>
            <a:stretch>
              <a:fillRect/>
            </a:stretch>
          </p:blipFill>
          <p:spPr>
            <a:xfrm>
              <a:off x="5142568" y="1782082"/>
              <a:ext cx="2913611" cy="1068324"/>
            </a:xfrm>
            <a:prstGeom prst="rect">
              <a:avLst/>
            </a:prstGeom>
          </p:spPr>
        </p:pic>
        <p:sp>
          <p:nvSpPr>
            <p:cNvPr id="41" name="TextBox 40"/>
            <p:cNvSpPr txBox="1"/>
            <p:nvPr/>
          </p:nvSpPr>
          <p:spPr>
            <a:xfrm>
              <a:off x="6503490" y="2650350"/>
              <a:ext cx="1106050" cy="503068"/>
            </a:xfrm>
            <a:prstGeom prst="rect">
              <a:avLst/>
            </a:prstGeom>
            <a:noFill/>
          </p:spPr>
          <p:txBody>
            <a:bodyPr wrap="none" rtlCol="0">
              <a:spAutoFit/>
            </a:bodyPr>
            <a:lstStyle/>
            <a:p>
              <a:r>
                <a:rPr lang="en-US" sz="2400" smtClean="0">
                  <a:latin typeface="Gill Sans Light" charset="0"/>
                  <a:ea typeface="Gill Sans Light" charset="0"/>
                  <a:cs typeface="Gill Sans Light" charset="0"/>
                </a:rPr>
                <a:t>Create</a:t>
              </a:r>
            </a:p>
          </p:txBody>
        </p:sp>
      </p:grpSp>
      <p:grpSp>
        <p:nvGrpSpPr>
          <p:cNvPr id="44" name="Group 43"/>
          <p:cNvGrpSpPr/>
          <p:nvPr/>
        </p:nvGrpSpPr>
        <p:grpSpPr>
          <a:xfrm>
            <a:off x="12971397" y="5443752"/>
            <a:ext cx="1711628" cy="1180396"/>
            <a:chOff x="8558827" y="2824768"/>
            <a:chExt cx="1711628" cy="1180396"/>
          </a:xfrm>
        </p:grpSpPr>
        <p:pic>
          <p:nvPicPr>
            <p:cNvPr id="45" name="Picture 44"/>
            <p:cNvPicPr>
              <a:picLocks noChangeAspect="1"/>
            </p:cNvPicPr>
            <p:nvPr/>
          </p:nvPicPr>
          <p:blipFill>
            <a:blip r:embed="rId11" cstate="screen">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a:off x="8558827" y="2824768"/>
              <a:ext cx="1593117" cy="1004889"/>
            </a:xfrm>
            <a:prstGeom prst="rect">
              <a:avLst/>
            </a:prstGeom>
          </p:spPr>
        </p:pic>
        <p:sp>
          <p:nvSpPr>
            <p:cNvPr id="47" name="Rectangle 46"/>
            <p:cNvSpPr/>
            <p:nvPr/>
          </p:nvSpPr>
          <p:spPr>
            <a:xfrm>
              <a:off x="9197725" y="3235723"/>
              <a:ext cx="1072730" cy="769441"/>
            </a:xfrm>
            <a:prstGeom prst="rect">
              <a:avLst/>
            </a:prstGeom>
          </p:spPr>
          <p:txBody>
            <a:bodyPr wrap="none">
              <a:spAutoFit/>
            </a:bodyPr>
            <a:lstStyle/>
            <a:p>
              <a:r>
                <a:rPr lang="en-US" sz="4400" b="1" smtClean="0">
                  <a:solidFill>
                    <a:schemeClr val="bg1"/>
                  </a:solidFill>
                  <a:latin typeface="HelveticaNeue" charset="0"/>
                </a:rPr>
                <a:t>VW</a:t>
              </a:r>
              <a:endParaRPr lang="en-US" sz="4400">
                <a:solidFill>
                  <a:schemeClr val="bg1"/>
                </a:solidFill>
              </a:endParaRPr>
            </a:p>
          </p:txBody>
        </p:sp>
      </p:grpSp>
      <p:pic>
        <p:nvPicPr>
          <p:cNvPr id="4" name="Picture 3"/>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3519641" y="3517372"/>
            <a:ext cx="1629157" cy="776071"/>
          </a:xfrm>
          <a:prstGeom prst="rect">
            <a:avLst/>
          </a:prstGeom>
        </p:spPr>
      </p:pic>
      <p:pic>
        <p:nvPicPr>
          <p:cNvPr id="7" name="Picture 6"/>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3149805" y="3887281"/>
            <a:ext cx="2047697" cy="493916"/>
          </a:xfrm>
          <a:prstGeom prst="rect">
            <a:avLst/>
          </a:prstGeom>
        </p:spPr>
      </p:pic>
      <p:pic>
        <p:nvPicPr>
          <p:cNvPr id="8" name="Picture 7"/>
          <p:cNvPicPr>
            <a:picLocks noChangeAspect="1"/>
          </p:cNvPicPr>
          <p:nvPr/>
        </p:nvPicPr>
        <p:blipFill>
          <a:blip r:embed="rId14"/>
          <a:stretch>
            <a:fillRect/>
          </a:stretch>
        </p:blipFill>
        <p:spPr>
          <a:xfrm>
            <a:off x="13300395" y="3362785"/>
            <a:ext cx="2067648" cy="477856"/>
          </a:xfrm>
          <a:prstGeom prst="rect">
            <a:avLst/>
          </a:prstGeom>
        </p:spPr>
      </p:pic>
      <p:grpSp>
        <p:nvGrpSpPr>
          <p:cNvPr id="63" name="Group 62"/>
          <p:cNvGrpSpPr/>
          <p:nvPr/>
        </p:nvGrpSpPr>
        <p:grpSpPr>
          <a:xfrm>
            <a:off x="445537" y="5315148"/>
            <a:ext cx="3361842" cy="1374518"/>
            <a:chOff x="445537" y="4154449"/>
            <a:chExt cx="3361842" cy="1374518"/>
          </a:xfrm>
        </p:grpSpPr>
        <p:grpSp>
          <p:nvGrpSpPr>
            <p:cNvPr id="64" name="Group 63"/>
            <p:cNvGrpSpPr/>
            <p:nvPr/>
          </p:nvGrpSpPr>
          <p:grpSpPr>
            <a:xfrm>
              <a:off x="445537" y="4154449"/>
              <a:ext cx="3361842" cy="1374518"/>
              <a:chOff x="445537" y="5304390"/>
              <a:chExt cx="3361842" cy="1374518"/>
            </a:xfrm>
          </p:grpSpPr>
          <p:sp>
            <p:nvSpPr>
              <p:cNvPr id="82" name="Rectangle 81"/>
              <p:cNvSpPr/>
              <p:nvPr/>
            </p:nvSpPr>
            <p:spPr>
              <a:xfrm>
                <a:off x="445538" y="5687743"/>
                <a:ext cx="3361841" cy="99116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3" name="Rectangle 82"/>
              <p:cNvSpPr/>
              <p:nvPr/>
            </p:nvSpPr>
            <p:spPr>
              <a:xfrm>
                <a:off x="445537" y="5304390"/>
                <a:ext cx="3361842" cy="406426"/>
              </a:xfrm>
              <a:prstGeom prst="rect">
                <a:avLst/>
              </a:prstGeom>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smtClean="0">
                    <a:solidFill>
                      <a:schemeClr val="bg1"/>
                    </a:solidFill>
                    <a:latin typeface="Helvetica Neue" charset="0"/>
                    <a:ea typeface="Helvetica Neue" charset="0"/>
                    <a:cs typeface="Helvetica Neue" charset="0"/>
                  </a:rPr>
                  <a:t>Model Container (MC)</a:t>
                </a:r>
                <a:endParaRPr lang="en-US" sz="2400" dirty="0">
                  <a:solidFill>
                    <a:schemeClr val="bg1"/>
                  </a:solidFill>
                  <a:latin typeface="Helvetica Neue" charset="0"/>
                  <a:ea typeface="Helvetica Neue" charset="0"/>
                  <a:cs typeface="Helvetica Neue" charset="0"/>
                </a:endParaRPr>
              </a:p>
            </p:txBody>
          </p:sp>
        </p:grpSp>
        <p:pic>
          <p:nvPicPr>
            <p:cNvPr id="68" name="Picture 67"/>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272031" y="4579360"/>
              <a:ext cx="1707129" cy="908047"/>
            </a:xfrm>
            <a:prstGeom prst="rect">
              <a:avLst/>
            </a:prstGeom>
          </p:spPr>
        </p:pic>
      </p:grpSp>
      <p:sp>
        <p:nvSpPr>
          <p:cNvPr id="6" name="Rectangle 5"/>
          <p:cNvSpPr/>
          <p:nvPr/>
        </p:nvSpPr>
        <p:spPr>
          <a:xfrm>
            <a:off x="6013745" y="6689666"/>
            <a:ext cx="2028712" cy="4211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0"/>
          <p:cNvSpPr>
            <a:spLocks noGrp="1"/>
          </p:cNvSpPr>
          <p:nvPr>
            <p:ph type="sldNum" sz="quarter" idx="12"/>
          </p:nvPr>
        </p:nvSpPr>
        <p:spPr/>
        <p:txBody>
          <a:bodyPr/>
          <a:lstStyle/>
          <a:p>
            <a:fld id="{DC2A921A-EC74-6F4D-8465-D463C43FF014}" type="slidenum">
              <a:rPr lang="en-US" smtClean="0">
                <a:solidFill>
                  <a:prstClr val="black">
                    <a:tint val="75000"/>
                  </a:prstClr>
                </a:solidFill>
              </a:rPr>
              <a:pPr/>
              <a:t>23</a:t>
            </a:fld>
            <a:endParaRPr lang="en-US">
              <a:solidFill>
                <a:prstClr val="black">
                  <a:tint val="75000"/>
                </a:prstClr>
              </a:solidFill>
            </a:endParaRPr>
          </a:p>
        </p:txBody>
      </p:sp>
    </p:spTree>
    <p:extLst>
      <p:ext uri="{BB962C8B-B14F-4D97-AF65-F5344CB8AC3E}">
        <p14:creationId xmlns:p14="http://schemas.microsoft.com/office/powerpoint/2010/main" val="18578107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8110363" y="6376250"/>
            <a:ext cx="2418934" cy="99116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6" name="Rectangle 55"/>
          <p:cNvSpPr/>
          <p:nvPr/>
        </p:nvSpPr>
        <p:spPr>
          <a:xfrm>
            <a:off x="4031690" y="6376250"/>
            <a:ext cx="1810909" cy="99116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0" name="Rectangle 9"/>
          <p:cNvSpPr/>
          <p:nvPr/>
        </p:nvSpPr>
        <p:spPr>
          <a:xfrm>
            <a:off x="445538" y="1118352"/>
            <a:ext cx="11344152" cy="64249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57" name="Rectangle 56"/>
          <p:cNvSpPr/>
          <p:nvPr/>
        </p:nvSpPr>
        <p:spPr>
          <a:xfrm>
            <a:off x="445567" y="2454116"/>
            <a:ext cx="11344122" cy="2812928"/>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4400" dirty="0">
              <a:solidFill>
                <a:schemeClr val="tx1"/>
              </a:solidFill>
              <a:latin typeface="Helvetica Neue" charset="0"/>
              <a:ea typeface="Helvetica Neue" charset="0"/>
              <a:cs typeface="Helvetica Neue" charset="0"/>
            </a:endParaRPr>
          </a:p>
        </p:txBody>
      </p:sp>
      <p:sp>
        <p:nvSpPr>
          <p:cNvPr id="33" name="Title 1"/>
          <p:cNvSpPr>
            <a:spLocks noGrp="1"/>
          </p:cNvSpPr>
          <p:nvPr>
            <p:ph type="title"/>
          </p:nvPr>
        </p:nvSpPr>
        <p:spPr>
          <a:xfrm>
            <a:off x="445538" y="-13145"/>
            <a:ext cx="11746462" cy="1325563"/>
          </a:xfrm>
        </p:spPr>
        <p:txBody>
          <a:bodyPr>
            <a:normAutofit/>
          </a:bodyPr>
          <a:lstStyle/>
          <a:p>
            <a:r>
              <a:rPr lang="en-US" sz="4000" dirty="0" smtClean="0"/>
              <a:t>Clipper Architecture</a:t>
            </a:r>
            <a:endParaRPr lang="en-US" sz="4000" dirty="0"/>
          </a:p>
        </p:txBody>
      </p:sp>
      <p:sp>
        <p:nvSpPr>
          <p:cNvPr id="40" name="Rectangle 39"/>
          <p:cNvSpPr/>
          <p:nvPr/>
        </p:nvSpPr>
        <p:spPr>
          <a:xfrm>
            <a:off x="4949993" y="2357235"/>
            <a:ext cx="2127505" cy="769441"/>
          </a:xfrm>
          <a:prstGeom prst="rect">
            <a:avLst/>
          </a:prstGeom>
        </p:spPr>
        <p:txBody>
          <a:bodyPr wrap="none">
            <a:spAutoFit/>
          </a:bodyPr>
          <a:lstStyle/>
          <a:p>
            <a:r>
              <a:rPr lang="en-US" sz="4400" b="1" dirty="0" smtClean="0">
                <a:solidFill>
                  <a:schemeClr val="bg1"/>
                </a:solidFill>
                <a:latin typeface="Helvetica Neue" charset="0"/>
                <a:ea typeface="Helvetica Neue" charset="0"/>
                <a:cs typeface="Helvetica Neue" charset="0"/>
              </a:rPr>
              <a:t>Clipper</a:t>
            </a:r>
            <a:endParaRPr lang="en-US" sz="4400" b="1" dirty="0">
              <a:solidFill>
                <a:schemeClr val="bg1"/>
              </a:solidFill>
              <a:latin typeface="Helvetica Neue" charset="0"/>
              <a:ea typeface="Helvetica Neue" charset="0"/>
              <a:cs typeface="Helvetica Neue" charset="0"/>
            </a:endParaRP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408471" y="1209029"/>
            <a:ext cx="1909438" cy="486742"/>
          </a:xfrm>
          <a:prstGeom prst="rect">
            <a:avLst/>
          </a:prstGeom>
        </p:spPr>
      </p:pic>
      <p:pic>
        <p:nvPicPr>
          <p:cNvPr id="43" name="Picture 4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67685" y="1209029"/>
            <a:ext cx="1828581" cy="486742"/>
          </a:xfrm>
          <a:prstGeom prst="rect">
            <a:avLst/>
          </a:prstGeom>
        </p:spPr>
      </p:pic>
      <p:pic>
        <p:nvPicPr>
          <p:cNvPr id="59" name="Picture 5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30114" y="1209029"/>
            <a:ext cx="1194440" cy="486742"/>
          </a:xfrm>
          <a:prstGeom prst="rect">
            <a:avLst/>
          </a:prstGeom>
        </p:spPr>
      </p:pic>
      <p:pic>
        <p:nvPicPr>
          <p:cNvPr id="61" name="Picture 60"/>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736759" y="1132712"/>
            <a:ext cx="1166301" cy="571724"/>
          </a:xfrm>
          <a:prstGeom prst="rect">
            <a:avLst/>
          </a:prstGeom>
        </p:spPr>
      </p:pic>
      <p:pic>
        <p:nvPicPr>
          <p:cNvPr id="17" name="Picture 1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015263" y="1209029"/>
            <a:ext cx="1652740" cy="486742"/>
          </a:xfrm>
          <a:prstGeom prst="rect">
            <a:avLst/>
          </a:prstGeom>
        </p:spPr>
      </p:pic>
      <p:pic>
        <p:nvPicPr>
          <p:cNvPr id="30" name="Picture 29"/>
          <p:cNvPicPr>
            <a:picLocks noChangeAspect="1"/>
          </p:cNvPicPr>
          <p:nvPr/>
        </p:nvPicPr>
        <p:blipFill>
          <a:blip r:embed="rId8"/>
          <a:stretch>
            <a:fillRect/>
          </a:stretch>
        </p:blipFill>
        <p:spPr>
          <a:xfrm>
            <a:off x="8320058" y="6469862"/>
            <a:ext cx="2032000" cy="590692"/>
          </a:xfrm>
          <a:prstGeom prst="rect">
            <a:avLst/>
          </a:prstGeom>
        </p:spPr>
      </p:pic>
      <p:sp>
        <p:nvSpPr>
          <p:cNvPr id="2" name="Rectangle 1"/>
          <p:cNvSpPr/>
          <p:nvPr/>
        </p:nvSpPr>
        <p:spPr>
          <a:xfrm>
            <a:off x="4285691" y="6436458"/>
            <a:ext cx="1359090" cy="769441"/>
          </a:xfrm>
          <a:prstGeom prst="rect">
            <a:avLst/>
          </a:prstGeom>
        </p:spPr>
        <p:txBody>
          <a:bodyPr wrap="none">
            <a:spAutoFit/>
          </a:bodyPr>
          <a:lstStyle/>
          <a:p>
            <a:r>
              <a:rPr lang="en-US" sz="4400" dirty="0" err="1">
                <a:latin typeface="Beirut" charset="-78"/>
                <a:ea typeface="Beirut" charset="-78"/>
                <a:cs typeface="Beirut" charset="-78"/>
              </a:rPr>
              <a:t>Caffe</a:t>
            </a:r>
            <a:endParaRPr lang="en-US" sz="4400" dirty="0">
              <a:latin typeface="Beirut" charset="-78"/>
              <a:ea typeface="Beirut" charset="-78"/>
              <a:cs typeface="Beirut" charset="-78"/>
            </a:endParaRPr>
          </a:p>
        </p:txBody>
      </p:sp>
      <p:sp>
        <p:nvSpPr>
          <p:cNvPr id="3" name="TextBox 2"/>
          <p:cNvSpPr txBox="1"/>
          <p:nvPr/>
        </p:nvSpPr>
        <p:spPr>
          <a:xfrm>
            <a:off x="445537" y="1183891"/>
            <a:ext cx="3022147" cy="584775"/>
          </a:xfrm>
          <a:prstGeom prst="rect">
            <a:avLst/>
          </a:prstGeom>
          <a:noFill/>
        </p:spPr>
        <p:txBody>
          <a:bodyPr wrap="square" rtlCol="0">
            <a:spAutoFit/>
          </a:bodyPr>
          <a:lstStyle/>
          <a:p>
            <a:pPr algn="ctr"/>
            <a:r>
              <a:rPr lang="en-US" sz="3200" dirty="0" smtClean="0">
                <a:latin typeface="Helvetica Neue" charset="0"/>
                <a:ea typeface="Helvetica Neue" charset="0"/>
                <a:cs typeface="Helvetica Neue" charset="0"/>
              </a:rPr>
              <a:t>Applications</a:t>
            </a:r>
            <a:endParaRPr lang="en-US" sz="3200" dirty="0">
              <a:latin typeface="Helvetica Neue" charset="0"/>
              <a:ea typeface="Helvetica Neue" charset="0"/>
              <a:cs typeface="Helvetica Neue" charset="0"/>
            </a:endParaRPr>
          </a:p>
        </p:txBody>
      </p:sp>
      <p:grpSp>
        <p:nvGrpSpPr>
          <p:cNvPr id="26" name="Group 25"/>
          <p:cNvGrpSpPr/>
          <p:nvPr/>
        </p:nvGrpSpPr>
        <p:grpSpPr>
          <a:xfrm>
            <a:off x="783991" y="1781929"/>
            <a:ext cx="1736806" cy="635052"/>
            <a:chOff x="783991" y="2298303"/>
            <a:chExt cx="1736806" cy="635052"/>
          </a:xfrm>
        </p:grpSpPr>
        <p:sp>
          <p:nvSpPr>
            <p:cNvPr id="22" name="TextBox 21"/>
            <p:cNvSpPr txBox="1"/>
            <p:nvPr/>
          </p:nvSpPr>
          <p:spPr>
            <a:xfrm>
              <a:off x="783991" y="2323442"/>
              <a:ext cx="1483740" cy="584775"/>
            </a:xfrm>
            <a:prstGeom prst="rect">
              <a:avLst/>
            </a:prstGeom>
            <a:noFill/>
          </p:spPr>
          <p:txBody>
            <a:bodyPr wrap="none" rtlCol="0">
              <a:spAutoFit/>
            </a:bodyPr>
            <a:lstStyle/>
            <a:p>
              <a:pPr algn="r"/>
              <a:r>
                <a:rPr lang="en-US" sz="3200" dirty="0" smtClean="0">
                  <a:latin typeface="Helvetica Neue" charset="0"/>
                  <a:ea typeface="Helvetica Neue" charset="0"/>
                  <a:cs typeface="Helvetica Neue" charset="0"/>
                </a:rPr>
                <a:t>Predict</a:t>
              </a:r>
              <a:endParaRPr lang="en-US" sz="3200" dirty="0">
                <a:latin typeface="Helvetica Neue" charset="0"/>
                <a:ea typeface="Helvetica Neue" charset="0"/>
                <a:cs typeface="Helvetica Neue" charset="0"/>
              </a:endParaRPr>
            </a:p>
          </p:txBody>
        </p:sp>
        <p:sp>
          <p:nvSpPr>
            <p:cNvPr id="23" name="Up-Down Arrow 22"/>
            <p:cNvSpPr/>
            <p:nvPr/>
          </p:nvSpPr>
          <p:spPr>
            <a:xfrm>
              <a:off x="2267731" y="2298303"/>
              <a:ext cx="253066" cy="635052"/>
            </a:xfrm>
            <a:prstGeom prst="up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25" name="Group 24"/>
          <p:cNvGrpSpPr/>
          <p:nvPr/>
        </p:nvGrpSpPr>
        <p:grpSpPr>
          <a:xfrm>
            <a:off x="9498601" y="1781929"/>
            <a:ext cx="1970146" cy="635052"/>
            <a:chOff x="9498601" y="2298303"/>
            <a:chExt cx="1970146" cy="635052"/>
          </a:xfrm>
        </p:grpSpPr>
        <p:sp>
          <p:nvSpPr>
            <p:cNvPr id="50" name="TextBox 49"/>
            <p:cNvSpPr txBox="1"/>
            <p:nvPr/>
          </p:nvSpPr>
          <p:spPr>
            <a:xfrm>
              <a:off x="9741992" y="2323442"/>
              <a:ext cx="1726755" cy="584775"/>
            </a:xfrm>
            <a:prstGeom prst="rect">
              <a:avLst/>
            </a:prstGeom>
            <a:noFill/>
          </p:spPr>
          <p:txBody>
            <a:bodyPr wrap="none" rtlCol="0">
              <a:spAutoFit/>
            </a:bodyPr>
            <a:lstStyle/>
            <a:p>
              <a:r>
                <a:rPr lang="en-US" sz="3200" dirty="0" smtClean="0">
                  <a:latin typeface="Helvetica Neue" charset="0"/>
                  <a:ea typeface="Helvetica Neue" charset="0"/>
                  <a:cs typeface="Helvetica Neue" charset="0"/>
                </a:rPr>
                <a:t>Observe</a:t>
              </a:r>
              <a:endParaRPr lang="en-US" sz="3200" dirty="0">
                <a:latin typeface="Helvetica Neue" charset="0"/>
                <a:ea typeface="Helvetica Neue" charset="0"/>
                <a:cs typeface="Helvetica Neue" charset="0"/>
              </a:endParaRPr>
            </a:p>
          </p:txBody>
        </p:sp>
        <p:sp>
          <p:nvSpPr>
            <p:cNvPr id="51" name="Up-Down Arrow 50"/>
            <p:cNvSpPr/>
            <p:nvPr/>
          </p:nvSpPr>
          <p:spPr>
            <a:xfrm>
              <a:off x="9498601" y="2298303"/>
              <a:ext cx="253066" cy="635052"/>
            </a:xfrm>
            <a:prstGeom prst="up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
        <p:nvSpPr>
          <p:cNvPr id="52" name="TextBox 51"/>
          <p:cNvSpPr txBox="1"/>
          <p:nvPr/>
        </p:nvSpPr>
        <p:spPr>
          <a:xfrm>
            <a:off x="4054677" y="1807068"/>
            <a:ext cx="4153701" cy="584775"/>
          </a:xfrm>
          <a:prstGeom prst="rect">
            <a:avLst/>
          </a:prstGeom>
          <a:noFill/>
        </p:spPr>
        <p:txBody>
          <a:bodyPr wrap="none" rtlCol="0">
            <a:spAutoFit/>
          </a:bodyPr>
          <a:lstStyle/>
          <a:p>
            <a:r>
              <a:rPr lang="en-US" sz="3200" b="1" dirty="0" smtClean="0">
                <a:latin typeface="Helvetica Neue" charset="0"/>
                <a:ea typeface="Helvetica Neue" charset="0"/>
                <a:cs typeface="Helvetica Neue" charset="0"/>
              </a:rPr>
              <a:t>RPC/REST Interface</a:t>
            </a:r>
            <a:endParaRPr lang="en-US" sz="3200" b="1" dirty="0">
              <a:latin typeface="Helvetica Neue" charset="0"/>
              <a:ea typeface="Helvetica Neue" charset="0"/>
              <a:cs typeface="Helvetica Neue" charset="0"/>
            </a:endParaRPr>
          </a:p>
        </p:txBody>
      </p:sp>
      <p:pic>
        <p:nvPicPr>
          <p:cNvPr id="49" name="Picture 48"/>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106711" y="6354736"/>
            <a:ext cx="1764600" cy="1111072"/>
          </a:xfrm>
          <a:prstGeom prst="rect">
            <a:avLst/>
          </a:prstGeom>
        </p:spPr>
      </p:pic>
      <p:grpSp>
        <p:nvGrpSpPr>
          <p:cNvPr id="29" name="Group 28"/>
          <p:cNvGrpSpPr/>
          <p:nvPr/>
        </p:nvGrpSpPr>
        <p:grpSpPr>
          <a:xfrm>
            <a:off x="10830370" y="6399323"/>
            <a:ext cx="542513" cy="147044"/>
            <a:chOff x="10658591" y="6109729"/>
            <a:chExt cx="874878" cy="237129"/>
          </a:xfrm>
        </p:grpSpPr>
        <p:sp>
          <p:nvSpPr>
            <p:cNvPr id="28" name="Oval 27"/>
            <p:cNvSpPr/>
            <p:nvPr/>
          </p:nvSpPr>
          <p:spPr>
            <a:xfrm>
              <a:off x="10658591" y="6109729"/>
              <a:ext cx="237129" cy="23712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2" name="Oval 61"/>
            <p:cNvSpPr/>
            <p:nvPr/>
          </p:nvSpPr>
          <p:spPr>
            <a:xfrm>
              <a:off x="10977466" y="6109729"/>
              <a:ext cx="237129" cy="23712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5" name="Oval 64"/>
            <p:cNvSpPr/>
            <p:nvPr/>
          </p:nvSpPr>
          <p:spPr>
            <a:xfrm>
              <a:off x="11296340" y="6109729"/>
              <a:ext cx="237129" cy="23712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
        <p:nvSpPr>
          <p:cNvPr id="58" name="Rectangle 57"/>
          <p:cNvSpPr/>
          <p:nvPr/>
        </p:nvSpPr>
        <p:spPr>
          <a:xfrm>
            <a:off x="6079346" y="6376251"/>
            <a:ext cx="1810909" cy="829648"/>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4" name="Rectangle 33"/>
          <p:cNvSpPr/>
          <p:nvPr/>
        </p:nvSpPr>
        <p:spPr>
          <a:xfrm>
            <a:off x="6079346" y="7227414"/>
            <a:ext cx="1810909" cy="4318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p:cNvSpPr/>
          <p:nvPr/>
        </p:nvSpPr>
        <p:spPr>
          <a:xfrm>
            <a:off x="4031690" y="5992897"/>
            <a:ext cx="1810909" cy="406426"/>
          </a:xfrm>
          <a:prstGeom prst="rect">
            <a:avLst/>
          </a:prstGeom>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smtClean="0">
                <a:solidFill>
                  <a:schemeClr val="bg1"/>
                </a:solidFill>
                <a:latin typeface="Helvetica Neue" charset="0"/>
                <a:ea typeface="Helvetica Neue" charset="0"/>
                <a:cs typeface="Helvetica Neue" charset="0"/>
              </a:rPr>
              <a:t>MC</a:t>
            </a:r>
            <a:endParaRPr lang="en-US" sz="2400" dirty="0">
              <a:solidFill>
                <a:schemeClr val="bg1"/>
              </a:solidFill>
              <a:latin typeface="Helvetica Neue" charset="0"/>
              <a:ea typeface="Helvetica Neue" charset="0"/>
              <a:cs typeface="Helvetica Neue" charset="0"/>
            </a:endParaRPr>
          </a:p>
        </p:txBody>
      </p:sp>
      <p:sp>
        <p:nvSpPr>
          <p:cNvPr id="70" name="Rectangle 69"/>
          <p:cNvSpPr/>
          <p:nvPr/>
        </p:nvSpPr>
        <p:spPr>
          <a:xfrm>
            <a:off x="6079346" y="5992897"/>
            <a:ext cx="1810909" cy="406426"/>
          </a:xfrm>
          <a:prstGeom prst="rect">
            <a:avLst/>
          </a:prstGeom>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smtClean="0">
                <a:solidFill>
                  <a:schemeClr val="bg1"/>
                </a:solidFill>
                <a:latin typeface="Helvetica Neue" charset="0"/>
                <a:ea typeface="Helvetica Neue" charset="0"/>
                <a:cs typeface="Helvetica Neue" charset="0"/>
              </a:rPr>
              <a:t>MC</a:t>
            </a:r>
            <a:endParaRPr lang="en-US" sz="2400" dirty="0">
              <a:solidFill>
                <a:schemeClr val="bg1"/>
              </a:solidFill>
              <a:latin typeface="Helvetica Neue" charset="0"/>
              <a:ea typeface="Helvetica Neue" charset="0"/>
              <a:cs typeface="Helvetica Neue" charset="0"/>
            </a:endParaRPr>
          </a:p>
        </p:txBody>
      </p:sp>
      <p:sp>
        <p:nvSpPr>
          <p:cNvPr id="71" name="Rectangle 70"/>
          <p:cNvSpPr/>
          <p:nvPr/>
        </p:nvSpPr>
        <p:spPr>
          <a:xfrm>
            <a:off x="8110363" y="5992897"/>
            <a:ext cx="2418934" cy="406426"/>
          </a:xfrm>
          <a:prstGeom prst="rect">
            <a:avLst/>
          </a:prstGeom>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smtClean="0">
                <a:solidFill>
                  <a:schemeClr val="bg1"/>
                </a:solidFill>
                <a:latin typeface="Helvetica Neue" charset="0"/>
                <a:ea typeface="Helvetica Neue" charset="0"/>
                <a:cs typeface="Helvetica Neue" charset="0"/>
              </a:rPr>
              <a:t>MC</a:t>
            </a:r>
            <a:endParaRPr lang="en-US" sz="2400" dirty="0">
              <a:solidFill>
                <a:schemeClr val="bg1"/>
              </a:solidFill>
              <a:latin typeface="Helvetica Neue" charset="0"/>
              <a:ea typeface="Helvetica Neue" charset="0"/>
              <a:cs typeface="Helvetica Neue" charset="0"/>
            </a:endParaRPr>
          </a:p>
        </p:txBody>
      </p:sp>
      <p:grpSp>
        <p:nvGrpSpPr>
          <p:cNvPr id="35" name="Group 34"/>
          <p:cNvGrpSpPr/>
          <p:nvPr/>
        </p:nvGrpSpPr>
        <p:grpSpPr>
          <a:xfrm>
            <a:off x="1196853" y="5320710"/>
            <a:ext cx="1197411" cy="635052"/>
            <a:chOff x="1055580" y="4658605"/>
            <a:chExt cx="1197411" cy="635052"/>
          </a:xfrm>
        </p:grpSpPr>
        <p:sp>
          <p:nvSpPr>
            <p:cNvPr id="66" name="Up-Down Arrow 65"/>
            <p:cNvSpPr/>
            <p:nvPr/>
          </p:nvSpPr>
          <p:spPr>
            <a:xfrm>
              <a:off x="1999925" y="4658605"/>
              <a:ext cx="253066" cy="635052"/>
            </a:xfrm>
            <a:prstGeom prst="up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2" name="TextBox 71"/>
            <p:cNvSpPr txBox="1"/>
            <p:nvPr/>
          </p:nvSpPr>
          <p:spPr>
            <a:xfrm>
              <a:off x="1055580" y="4675478"/>
              <a:ext cx="1027846" cy="584775"/>
            </a:xfrm>
            <a:prstGeom prst="rect">
              <a:avLst/>
            </a:prstGeom>
            <a:noFill/>
          </p:spPr>
          <p:txBody>
            <a:bodyPr wrap="none" rtlCol="0">
              <a:spAutoFit/>
            </a:bodyPr>
            <a:lstStyle/>
            <a:p>
              <a:pPr algn="r"/>
              <a:r>
                <a:rPr lang="en-US" sz="3200" smtClean="0">
                  <a:latin typeface="Helvetica Neue" charset="0"/>
                  <a:ea typeface="Helvetica Neue" charset="0"/>
                  <a:cs typeface="Helvetica Neue" charset="0"/>
                </a:rPr>
                <a:t>RPC</a:t>
              </a:r>
              <a:endParaRPr lang="en-US" sz="3200" dirty="0">
                <a:latin typeface="Helvetica Neue" charset="0"/>
                <a:ea typeface="Helvetica Neue" charset="0"/>
                <a:cs typeface="Helvetica Neue" charset="0"/>
              </a:endParaRPr>
            </a:p>
          </p:txBody>
        </p:sp>
      </p:grpSp>
      <p:grpSp>
        <p:nvGrpSpPr>
          <p:cNvPr id="73" name="Group 72"/>
          <p:cNvGrpSpPr/>
          <p:nvPr/>
        </p:nvGrpSpPr>
        <p:grpSpPr>
          <a:xfrm>
            <a:off x="4256913" y="5320710"/>
            <a:ext cx="1197411" cy="635052"/>
            <a:chOff x="1055580" y="4658605"/>
            <a:chExt cx="1197411" cy="635052"/>
          </a:xfrm>
        </p:grpSpPr>
        <p:sp>
          <p:nvSpPr>
            <p:cNvPr id="74" name="Up-Down Arrow 73"/>
            <p:cNvSpPr/>
            <p:nvPr/>
          </p:nvSpPr>
          <p:spPr>
            <a:xfrm>
              <a:off x="1999925" y="4658605"/>
              <a:ext cx="253066" cy="635052"/>
            </a:xfrm>
            <a:prstGeom prst="up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5" name="TextBox 74"/>
            <p:cNvSpPr txBox="1"/>
            <p:nvPr/>
          </p:nvSpPr>
          <p:spPr>
            <a:xfrm>
              <a:off x="1055580" y="4675478"/>
              <a:ext cx="1027846" cy="584775"/>
            </a:xfrm>
            <a:prstGeom prst="rect">
              <a:avLst/>
            </a:prstGeom>
            <a:noFill/>
          </p:spPr>
          <p:txBody>
            <a:bodyPr wrap="none" rtlCol="0">
              <a:spAutoFit/>
            </a:bodyPr>
            <a:lstStyle/>
            <a:p>
              <a:pPr algn="r"/>
              <a:r>
                <a:rPr lang="en-US" sz="3200" smtClean="0">
                  <a:latin typeface="Helvetica Neue" charset="0"/>
                  <a:ea typeface="Helvetica Neue" charset="0"/>
                  <a:cs typeface="Helvetica Neue" charset="0"/>
                </a:rPr>
                <a:t>RPC</a:t>
              </a:r>
              <a:endParaRPr lang="en-US" sz="3200" dirty="0">
                <a:latin typeface="Helvetica Neue" charset="0"/>
                <a:ea typeface="Helvetica Neue" charset="0"/>
                <a:cs typeface="Helvetica Neue" charset="0"/>
              </a:endParaRPr>
            </a:p>
          </p:txBody>
        </p:sp>
      </p:grpSp>
      <p:grpSp>
        <p:nvGrpSpPr>
          <p:cNvPr id="76" name="Group 75"/>
          <p:cNvGrpSpPr/>
          <p:nvPr/>
        </p:nvGrpSpPr>
        <p:grpSpPr>
          <a:xfrm>
            <a:off x="6300548" y="5320710"/>
            <a:ext cx="1197411" cy="635052"/>
            <a:chOff x="1055580" y="4658605"/>
            <a:chExt cx="1197411" cy="635052"/>
          </a:xfrm>
        </p:grpSpPr>
        <p:sp>
          <p:nvSpPr>
            <p:cNvPr id="77" name="Up-Down Arrow 76"/>
            <p:cNvSpPr/>
            <p:nvPr/>
          </p:nvSpPr>
          <p:spPr>
            <a:xfrm>
              <a:off x="1999925" y="4658605"/>
              <a:ext cx="253066" cy="635052"/>
            </a:xfrm>
            <a:prstGeom prst="up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8" name="TextBox 77"/>
            <p:cNvSpPr txBox="1"/>
            <p:nvPr/>
          </p:nvSpPr>
          <p:spPr>
            <a:xfrm>
              <a:off x="1055580" y="4675478"/>
              <a:ext cx="1027846" cy="584775"/>
            </a:xfrm>
            <a:prstGeom prst="rect">
              <a:avLst/>
            </a:prstGeom>
            <a:noFill/>
          </p:spPr>
          <p:txBody>
            <a:bodyPr wrap="none" rtlCol="0">
              <a:spAutoFit/>
            </a:bodyPr>
            <a:lstStyle/>
            <a:p>
              <a:pPr algn="r"/>
              <a:r>
                <a:rPr lang="en-US" sz="3200" smtClean="0">
                  <a:latin typeface="Helvetica Neue" charset="0"/>
                  <a:ea typeface="Helvetica Neue" charset="0"/>
                  <a:cs typeface="Helvetica Neue" charset="0"/>
                </a:rPr>
                <a:t>RPC</a:t>
              </a:r>
              <a:endParaRPr lang="en-US" sz="3200" dirty="0">
                <a:latin typeface="Helvetica Neue" charset="0"/>
                <a:ea typeface="Helvetica Neue" charset="0"/>
                <a:cs typeface="Helvetica Neue" charset="0"/>
              </a:endParaRPr>
            </a:p>
          </p:txBody>
        </p:sp>
      </p:grpSp>
      <p:grpSp>
        <p:nvGrpSpPr>
          <p:cNvPr id="79" name="Group 78"/>
          <p:cNvGrpSpPr/>
          <p:nvPr/>
        </p:nvGrpSpPr>
        <p:grpSpPr>
          <a:xfrm>
            <a:off x="8624554" y="5320710"/>
            <a:ext cx="1197411" cy="635052"/>
            <a:chOff x="1055580" y="4658605"/>
            <a:chExt cx="1197411" cy="635052"/>
          </a:xfrm>
        </p:grpSpPr>
        <p:sp>
          <p:nvSpPr>
            <p:cNvPr id="80" name="Up-Down Arrow 79"/>
            <p:cNvSpPr/>
            <p:nvPr/>
          </p:nvSpPr>
          <p:spPr>
            <a:xfrm>
              <a:off x="1999925" y="4658605"/>
              <a:ext cx="253066" cy="635052"/>
            </a:xfrm>
            <a:prstGeom prst="up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1" name="TextBox 80"/>
            <p:cNvSpPr txBox="1"/>
            <p:nvPr/>
          </p:nvSpPr>
          <p:spPr>
            <a:xfrm>
              <a:off x="1055580" y="4675478"/>
              <a:ext cx="1027846" cy="584775"/>
            </a:xfrm>
            <a:prstGeom prst="rect">
              <a:avLst/>
            </a:prstGeom>
            <a:noFill/>
          </p:spPr>
          <p:txBody>
            <a:bodyPr wrap="none" rtlCol="0">
              <a:spAutoFit/>
            </a:bodyPr>
            <a:lstStyle/>
            <a:p>
              <a:pPr algn="r"/>
              <a:r>
                <a:rPr lang="en-US" sz="3200" smtClean="0">
                  <a:latin typeface="Helvetica Neue" charset="0"/>
                  <a:ea typeface="Helvetica Neue" charset="0"/>
                  <a:cs typeface="Helvetica Neue" charset="0"/>
                </a:rPr>
                <a:t>RPC</a:t>
              </a:r>
              <a:endParaRPr lang="en-US" sz="3200" dirty="0">
                <a:latin typeface="Helvetica Neue" charset="0"/>
                <a:ea typeface="Helvetica Neue" charset="0"/>
                <a:cs typeface="Helvetica Neue" charset="0"/>
              </a:endParaRPr>
            </a:p>
          </p:txBody>
        </p:sp>
      </p:grpSp>
      <p:grpSp>
        <p:nvGrpSpPr>
          <p:cNvPr id="16" name="Group 15"/>
          <p:cNvGrpSpPr/>
          <p:nvPr/>
        </p:nvGrpSpPr>
        <p:grpSpPr>
          <a:xfrm>
            <a:off x="634701" y="3946785"/>
            <a:ext cx="10997397" cy="1181124"/>
            <a:chOff x="634701" y="3946785"/>
            <a:chExt cx="10997397" cy="1181124"/>
          </a:xfrm>
        </p:grpSpPr>
        <p:sp>
          <p:nvSpPr>
            <p:cNvPr id="63" name="Rectangle 62"/>
            <p:cNvSpPr/>
            <p:nvPr/>
          </p:nvSpPr>
          <p:spPr>
            <a:xfrm>
              <a:off x="634701" y="3946785"/>
              <a:ext cx="10997397" cy="1181124"/>
            </a:xfrm>
            <a:prstGeom prst="rect">
              <a:avLst/>
            </a:prstGeom>
            <a:solidFill>
              <a:schemeClr val="accent6">
                <a:lumMod val="50000"/>
              </a:schemeClr>
            </a:solidFill>
            <a:ln/>
          </p:spPr>
          <p:style>
            <a:lnRef idx="0">
              <a:schemeClr val="accent1"/>
            </a:lnRef>
            <a:fillRef idx="3">
              <a:schemeClr val="accent1"/>
            </a:fillRef>
            <a:effectRef idx="3">
              <a:schemeClr val="accent1"/>
            </a:effectRef>
            <a:fontRef idx="minor">
              <a:schemeClr val="lt1"/>
            </a:fontRef>
          </p:style>
          <p:txBody>
            <a:bodyPr rIns="274320" rtlCol="0" anchor="ctr"/>
            <a:lstStyle/>
            <a:p>
              <a:pPr algn="r"/>
              <a:r>
                <a:rPr lang="en-US" sz="3200" dirty="0" smtClean="0">
                  <a:solidFill>
                    <a:schemeClr val="bg1"/>
                  </a:solidFill>
                  <a:latin typeface="Helvetica Neue" charset="0"/>
                  <a:ea typeface="Helvetica Neue" charset="0"/>
                  <a:cs typeface="Helvetica Neue" charset="0"/>
                </a:rPr>
                <a:t>Model Abstraction Layer</a:t>
              </a:r>
              <a:endParaRPr lang="en-US" sz="3200" dirty="0">
                <a:solidFill>
                  <a:schemeClr val="bg1"/>
                </a:solidFill>
                <a:latin typeface="Helvetica Neue" charset="0"/>
                <a:ea typeface="Helvetica Neue" charset="0"/>
                <a:cs typeface="Helvetica Neue" charset="0"/>
              </a:endParaRPr>
            </a:p>
          </p:txBody>
        </p:sp>
        <p:sp>
          <p:nvSpPr>
            <p:cNvPr id="15" name="TextBox 14"/>
            <p:cNvSpPr txBox="1"/>
            <p:nvPr/>
          </p:nvSpPr>
          <p:spPr>
            <a:xfrm>
              <a:off x="837486" y="4029515"/>
              <a:ext cx="4684488" cy="1015663"/>
            </a:xfrm>
            <a:prstGeom prst="rect">
              <a:avLst/>
            </a:prstGeom>
            <a:noFill/>
          </p:spPr>
          <p:txBody>
            <a:bodyPr wrap="none" rtlCol="0">
              <a:spAutoFit/>
            </a:bodyPr>
            <a:lstStyle/>
            <a:p>
              <a:r>
                <a:rPr lang="en-US" sz="2000" i="1" dirty="0" smtClean="0">
                  <a:solidFill>
                    <a:schemeClr val="bg1"/>
                  </a:solidFill>
                  <a:latin typeface="Helvetica Neue Light" charset="0"/>
                  <a:ea typeface="Helvetica Neue Light" charset="0"/>
                  <a:cs typeface="Helvetica Neue Light" charset="0"/>
                </a:rPr>
                <a:t>Provide a </a:t>
              </a:r>
              <a:r>
                <a:rPr lang="en-US" sz="2000" b="1" i="1" dirty="0" smtClean="0">
                  <a:solidFill>
                    <a:schemeClr val="bg1"/>
                  </a:solidFill>
                  <a:latin typeface="Helvetica Neue Light" charset="0"/>
                  <a:ea typeface="Helvetica Neue Light" charset="0"/>
                  <a:cs typeface="Helvetica Neue Light" charset="0"/>
                </a:rPr>
                <a:t>common interface </a:t>
              </a:r>
              <a:r>
                <a:rPr lang="en-US" sz="2000" i="1" dirty="0" smtClean="0">
                  <a:solidFill>
                    <a:schemeClr val="bg1"/>
                  </a:solidFill>
                  <a:latin typeface="Helvetica Neue Light" charset="0"/>
                  <a:ea typeface="Helvetica Neue Light" charset="0"/>
                  <a:cs typeface="Helvetica Neue Light" charset="0"/>
                </a:rPr>
                <a:t>to models</a:t>
              </a:r>
            </a:p>
            <a:p>
              <a:r>
                <a:rPr lang="en-US" sz="2000" i="1" dirty="0" smtClean="0">
                  <a:solidFill>
                    <a:schemeClr val="bg1"/>
                  </a:solidFill>
                  <a:latin typeface="Helvetica Neue Light" charset="0"/>
                  <a:ea typeface="Helvetica Neue Light" charset="0"/>
                  <a:cs typeface="Helvetica Neue Light" charset="0"/>
                </a:rPr>
                <a:t>while </a:t>
              </a:r>
              <a:r>
                <a:rPr lang="en-US" sz="2000" b="1" i="1" dirty="0" smtClean="0">
                  <a:solidFill>
                    <a:schemeClr val="bg1"/>
                  </a:solidFill>
                  <a:latin typeface="Helvetica Neue Light" charset="0"/>
                  <a:ea typeface="Helvetica Neue Light" charset="0"/>
                  <a:cs typeface="Helvetica Neue Light" charset="0"/>
                </a:rPr>
                <a:t>bounding latency </a:t>
              </a:r>
              <a:r>
                <a:rPr lang="en-US" sz="2000" i="1" dirty="0" smtClean="0">
                  <a:solidFill>
                    <a:schemeClr val="bg1"/>
                  </a:solidFill>
                  <a:latin typeface="Helvetica Neue Light" charset="0"/>
                  <a:ea typeface="Helvetica Neue Light" charset="0"/>
                  <a:cs typeface="Helvetica Neue Light" charset="0"/>
                </a:rPr>
                <a:t>and </a:t>
              </a:r>
              <a:br>
                <a:rPr lang="en-US" sz="2000" i="1" dirty="0" smtClean="0">
                  <a:solidFill>
                    <a:schemeClr val="bg1"/>
                  </a:solidFill>
                  <a:latin typeface="Helvetica Neue Light" charset="0"/>
                  <a:ea typeface="Helvetica Neue Light" charset="0"/>
                  <a:cs typeface="Helvetica Neue Light" charset="0"/>
                </a:rPr>
              </a:br>
              <a:r>
                <a:rPr lang="en-US" sz="2000" b="1" i="1" dirty="0" smtClean="0">
                  <a:solidFill>
                    <a:schemeClr val="bg1"/>
                  </a:solidFill>
                  <a:latin typeface="Helvetica Neue Light" charset="0"/>
                  <a:ea typeface="Helvetica Neue Light" charset="0"/>
                  <a:cs typeface="Helvetica Neue Light" charset="0"/>
                </a:rPr>
                <a:t>maximizing throughput</a:t>
              </a:r>
              <a:r>
                <a:rPr lang="en-US" sz="2000" i="1" dirty="0" smtClean="0">
                  <a:solidFill>
                    <a:schemeClr val="bg1"/>
                  </a:solidFill>
                  <a:latin typeface="Helvetica Neue Light" charset="0"/>
                  <a:ea typeface="Helvetica Neue Light" charset="0"/>
                  <a:cs typeface="Helvetica Neue Light" charset="0"/>
                </a:rPr>
                <a:t>.</a:t>
              </a:r>
            </a:p>
          </p:txBody>
        </p:sp>
      </p:grpSp>
      <p:grpSp>
        <p:nvGrpSpPr>
          <p:cNvPr id="18" name="Group 17"/>
          <p:cNvGrpSpPr/>
          <p:nvPr/>
        </p:nvGrpSpPr>
        <p:grpSpPr>
          <a:xfrm>
            <a:off x="634701" y="3110253"/>
            <a:ext cx="10997397" cy="707886"/>
            <a:chOff x="634701" y="3110253"/>
            <a:chExt cx="10997397" cy="707886"/>
          </a:xfrm>
        </p:grpSpPr>
        <p:sp>
          <p:nvSpPr>
            <p:cNvPr id="85" name="Rectangle 84"/>
            <p:cNvSpPr/>
            <p:nvPr/>
          </p:nvSpPr>
          <p:spPr>
            <a:xfrm>
              <a:off x="634701" y="3126303"/>
              <a:ext cx="10997397" cy="675637"/>
            </a:xfrm>
            <a:prstGeom prst="rect">
              <a:avLst/>
            </a:prstGeom>
            <a:solidFill>
              <a:schemeClr val="accent6">
                <a:lumMod val="50000"/>
              </a:schemeClr>
            </a:solidFill>
            <a:ln/>
          </p:spPr>
          <p:style>
            <a:lnRef idx="0">
              <a:schemeClr val="accent1"/>
            </a:lnRef>
            <a:fillRef idx="3">
              <a:schemeClr val="accent1"/>
            </a:fillRef>
            <a:effectRef idx="3">
              <a:schemeClr val="accent1"/>
            </a:effectRef>
            <a:fontRef idx="minor">
              <a:schemeClr val="lt1"/>
            </a:fontRef>
          </p:style>
          <p:txBody>
            <a:bodyPr rIns="274320" rtlCol="0" anchor="ctr"/>
            <a:lstStyle/>
            <a:p>
              <a:pPr algn="r"/>
              <a:r>
                <a:rPr lang="en-US" sz="3200" dirty="0" smtClean="0">
                  <a:solidFill>
                    <a:schemeClr val="bg1"/>
                  </a:solidFill>
                  <a:latin typeface="Helvetica Neue" charset="0"/>
                  <a:ea typeface="Helvetica Neue" charset="0"/>
                  <a:cs typeface="Helvetica Neue" charset="0"/>
                </a:rPr>
                <a:t>Model Selection Layer</a:t>
              </a:r>
              <a:endParaRPr lang="en-US" sz="3200" dirty="0">
                <a:solidFill>
                  <a:schemeClr val="bg1"/>
                </a:solidFill>
                <a:latin typeface="Helvetica Neue" charset="0"/>
                <a:ea typeface="Helvetica Neue" charset="0"/>
                <a:cs typeface="Helvetica Neue" charset="0"/>
              </a:endParaRPr>
            </a:p>
          </p:txBody>
        </p:sp>
        <p:sp>
          <p:nvSpPr>
            <p:cNvPr id="87" name="TextBox 86"/>
            <p:cNvSpPr txBox="1"/>
            <p:nvPr/>
          </p:nvSpPr>
          <p:spPr>
            <a:xfrm>
              <a:off x="835577" y="3110253"/>
              <a:ext cx="6052903" cy="707886"/>
            </a:xfrm>
            <a:prstGeom prst="rect">
              <a:avLst/>
            </a:prstGeom>
            <a:noFill/>
          </p:spPr>
          <p:txBody>
            <a:bodyPr wrap="square" rtlCol="0">
              <a:spAutoFit/>
            </a:bodyPr>
            <a:lstStyle/>
            <a:p>
              <a:r>
                <a:rPr lang="en-US" sz="2000" i="1" dirty="0" smtClean="0">
                  <a:solidFill>
                    <a:schemeClr val="bg1"/>
                  </a:solidFill>
                  <a:latin typeface="Helvetica Neue Light" charset="0"/>
                  <a:ea typeface="Helvetica Neue Light" charset="0"/>
                  <a:cs typeface="Helvetica Neue Light" charset="0"/>
                </a:rPr>
                <a:t>Improve accuracy through </a:t>
              </a:r>
              <a:r>
                <a:rPr lang="en-US" sz="2000" b="1" i="1" dirty="0" smtClean="0">
                  <a:solidFill>
                    <a:schemeClr val="bg1"/>
                  </a:solidFill>
                  <a:latin typeface="Helvetica Neue Light" charset="0"/>
                  <a:ea typeface="Helvetica Neue Light" charset="0"/>
                  <a:cs typeface="Helvetica Neue Light" charset="0"/>
                </a:rPr>
                <a:t>bandit methods and ensembles</a:t>
              </a:r>
              <a:r>
                <a:rPr lang="en-US" sz="2000" i="1" dirty="0" smtClean="0">
                  <a:solidFill>
                    <a:schemeClr val="bg1"/>
                  </a:solidFill>
                  <a:latin typeface="Helvetica Neue Light" charset="0"/>
                  <a:ea typeface="Helvetica Neue Light" charset="0"/>
                  <a:cs typeface="Helvetica Neue Light" charset="0"/>
                </a:rPr>
                <a:t>,</a:t>
              </a:r>
              <a:r>
                <a:rPr lang="en-US" sz="2000" i="1" dirty="0">
                  <a:solidFill>
                    <a:schemeClr val="bg1"/>
                  </a:solidFill>
                  <a:latin typeface="Helvetica Neue Light" charset="0"/>
                  <a:ea typeface="Helvetica Neue Light" charset="0"/>
                  <a:cs typeface="Helvetica Neue Light" charset="0"/>
                </a:rPr>
                <a:t> </a:t>
              </a:r>
              <a:r>
                <a:rPr lang="en-US" sz="2000" b="1" i="1" dirty="0" smtClean="0">
                  <a:solidFill>
                    <a:schemeClr val="bg1"/>
                  </a:solidFill>
                  <a:latin typeface="Helvetica Neue Light" charset="0"/>
                  <a:ea typeface="Helvetica Neue Light" charset="0"/>
                  <a:cs typeface="Helvetica Neue Light" charset="0"/>
                </a:rPr>
                <a:t>online learning,</a:t>
              </a:r>
              <a:r>
                <a:rPr lang="en-US" sz="2000" i="1" dirty="0" smtClean="0">
                  <a:solidFill>
                    <a:schemeClr val="bg1"/>
                  </a:solidFill>
                  <a:latin typeface="Helvetica Neue Light" charset="0"/>
                  <a:ea typeface="Helvetica Neue Light" charset="0"/>
                  <a:cs typeface="Helvetica Neue Light" charset="0"/>
                </a:rPr>
                <a:t> and </a:t>
              </a:r>
              <a:r>
                <a:rPr lang="en-US" sz="2000" b="1" i="1" dirty="0" smtClean="0">
                  <a:solidFill>
                    <a:schemeClr val="bg1"/>
                  </a:solidFill>
                  <a:latin typeface="Helvetica Neue Light" charset="0"/>
                  <a:ea typeface="Helvetica Neue Light" charset="0"/>
                  <a:cs typeface="Helvetica Neue Light" charset="0"/>
                </a:rPr>
                <a:t>personalization</a:t>
              </a:r>
            </a:p>
          </p:txBody>
        </p:sp>
      </p:grpSp>
      <p:grpSp>
        <p:nvGrpSpPr>
          <p:cNvPr id="4" name="Group 3"/>
          <p:cNvGrpSpPr/>
          <p:nvPr/>
        </p:nvGrpSpPr>
        <p:grpSpPr>
          <a:xfrm>
            <a:off x="445537" y="5992897"/>
            <a:ext cx="3361842" cy="1374518"/>
            <a:chOff x="445537" y="5992897"/>
            <a:chExt cx="3361842" cy="1374518"/>
          </a:xfrm>
        </p:grpSpPr>
        <p:sp>
          <p:nvSpPr>
            <p:cNvPr id="27" name="Rectangle 26"/>
            <p:cNvSpPr/>
            <p:nvPr/>
          </p:nvSpPr>
          <p:spPr>
            <a:xfrm>
              <a:off x="445538" y="6376250"/>
              <a:ext cx="3361841" cy="99116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7" name="Rectangle 66"/>
            <p:cNvSpPr/>
            <p:nvPr/>
          </p:nvSpPr>
          <p:spPr>
            <a:xfrm>
              <a:off x="445537" y="5992897"/>
              <a:ext cx="3361842" cy="406426"/>
            </a:xfrm>
            <a:prstGeom prst="rect">
              <a:avLst/>
            </a:prstGeom>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smtClean="0">
                  <a:solidFill>
                    <a:schemeClr val="bg1"/>
                  </a:solidFill>
                  <a:latin typeface="Helvetica Neue" charset="0"/>
                  <a:ea typeface="Helvetica Neue" charset="0"/>
                  <a:cs typeface="Helvetica Neue" charset="0"/>
                </a:rPr>
                <a:t>Model Container (MC)</a:t>
              </a:r>
              <a:endParaRPr lang="en-US" sz="2400" dirty="0">
                <a:solidFill>
                  <a:schemeClr val="bg1"/>
                </a:solidFill>
                <a:latin typeface="Helvetica Neue" charset="0"/>
                <a:ea typeface="Helvetica Neue" charset="0"/>
                <a:cs typeface="Helvetica Neue" charset="0"/>
              </a:endParaRPr>
            </a:p>
          </p:txBody>
        </p:sp>
        <p:pic>
          <p:nvPicPr>
            <p:cNvPr id="54" name="Picture 53"/>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272893" y="6436458"/>
              <a:ext cx="1707129" cy="908047"/>
            </a:xfrm>
            <a:prstGeom prst="rect">
              <a:avLst/>
            </a:prstGeom>
          </p:spPr>
        </p:pic>
      </p:grpSp>
      <p:sp>
        <p:nvSpPr>
          <p:cNvPr id="6" name="Slide Number Placeholder 5"/>
          <p:cNvSpPr>
            <a:spLocks noGrp="1"/>
          </p:cNvSpPr>
          <p:nvPr>
            <p:ph type="sldNum" sz="quarter" idx="12"/>
          </p:nvPr>
        </p:nvSpPr>
        <p:spPr/>
        <p:txBody>
          <a:bodyPr/>
          <a:lstStyle/>
          <a:p>
            <a:fld id="{DC2A921A-EC74-6F4D-8465-D463C43FF014}" type="slidenum">
              <a:rPr lang="en-US" smtClean="0">
                <a:solidFill>
                  <a:prstClr val="black">
                    <a:tint val="75000"/>
                  </a:prstClr>
                </a:solidFill>
              </a:rPr>
              <a:pPr/>
              <a:t>24</a:t>
            </a:fld>
            <a:endParaRPr lang="en-US">
              <a:solidFill>
                <a:prstClr val="black">
                  <a:tint val="75000"/>
                </a:prstClr>
              </a:solidFill>
            </a:endParaRPr>
          </a:p>
        </p:txBody>
      </p:sp>
    </p:spTree>
    <p:extLst>
      <p:ext uri="{BB962C8B-B14F-4D97-AF65-F5344CB8AC3E}">
        <p14:creationId xmlns:p14="http://schemas.microsoft.com/office/powerpoint/2010/main" val="8433036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8110363" y="6376250"/>
            <a:ext cx="2418934" cy="99116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6" name="Rectangle 55"/>
          <p:cNvSpPr/>
          <p:nvPr/>
        </p:nvSpPr>
        <p:spPr>
          <a:xfrm>
            <a:off x="4031690" y="6376250"/>
            <a:ext cx="1810909" cy="99116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0" name="Rectangle 9"/>
          <p:cNvSpPr/>
          <p:nvPr/>
        </p:nvSpPr>
        <p:spPr>
          <a:xfrm>
            <a:off x="445538" y="1118352"/>
            <a:ext cx="11344152" cy="64249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57" name="Rectangle 56"/>
          <p:cNvSpPr/>
          <p:nvPr/>
        </p:nvSpPr>
        <p:spPr>
          <a:xfrm>
            <a:off x="445567" y="2454116"/>
            <a:ext cx="11344122" cy="2812928"/>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4400" dirty="0">
              <a:solidFill>
                <a:schemeClr val="tx1"/>
              </a:solidFill>
              <a:latin typeface="Helvetica Neue" charset="0"/>
              <a:ea typeface="Helvetica Neue" charset="0"/>
              <a:cs typeface="Helvetica Neue" charset="0"/>
            </a:endParaRPr>
          </a:p>
        </p:txBody>
      </p:sp>
      <p:sp>
        <p:nvSpPr>
          <p:cNvPr id="33" name="Title 1"/>
          <p:cNvSpPr>
            <a:spLocks noGrp="1"/>
          </p:cNvSpPr>
          <p:nvPr>
            <p:ph type="title"/>
          </p:nvPr>
        </p:nvSpPr>
        <p:spPr>
          <a:xfrm>
            <a:off x="445538" y="-13145"/>
            <a:ext cx="11746462" cy="1325563"/>
          </a:xfrm>
        </p:spPr>
        <p:txBody>
          <a:bodyPr>
            <a:normAutofit/>
          </a:bodyPr>
          <a:lstStyle/>
          <a:p>
            <a:r>
              <a:rPr lang="en-US" sz="4000" dirty="0" smtClean="0"/>
              <a:t>Clipper Architecture</a:t>
            </a:r>
            <a:endParaRPr lang="en-US" sz="4000" dirty="0"/>
          </a:p>
        </p:txBody>
      </p:sp>
      <p:sp>
        <p:nvSpPr>
          <p:cNvPr id="40" name="Rectangle 39"/>
          <p:cNvSpPr/>
          <p:nvPr/>
        </p:nvSpPr>
        <p:spPr>
          <a:xfrm>
            <a:off x="4949993" y="2357235"/>
            <a:ext cx="2127505" cy="769441"/>
          </a:xfrm>
          <a:prstGeom prst="rect">
            <a:avLst/>
          </a:prstGeom>
        </p:spPr>
        <p:txBody>
          <a:bodyPr wrap="none">
            <a:spAutoFit/>
          </a:bodyPr>
          <a:lstStyle/>
          <a:p>
            <a:r>
              <a:rPr lang="en-US" sz="4400" b="1" dirty="0" smtClean="0">
                <a:solidFill>
                  <a:schemeClr val="bg1"/>
                </a:solidFill>
                <a:latin typeface="Helvetica Neue" charset="0"/>
                <a:ea typeface="Helvetica Neue" charset="0"/>
                <a:cs typeface="Helvetica Neue" charset="0"/>
              </a:rPr>
              <a:t>Clipper</a:t>
            </a:r>
            <a:endParaRPr lang="en-US" sz="4400" b="1" dirty="0">
              <a:solidFill>
                <a:schemeClr val="bg1"/>
              </a:solidFill>
              <a:latin typeface="Helvetica Neue" charset="0"/>
              <a:ea typeface="Helvetica Neue" charset="0"/>
              <a:cs typeface="Helvetica Neue" charset="0"/>
            </a:endParaRP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408471" y="1209029"/>
            <a:ext cx="1909438" cy="486742"/>
          </a:xfrm>
          <a:prstGeom prst="rect">
            <a:avLst/>
          </a:prstGeom>
        </p:spPr>
      </p:pic>
      <p:pic>
        <p:nvPicPr>
          <p:cNvPr id="43" name="Picture 4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67685" y="1209029"/>
            <a:ext cx="1828581" cy="486742"/>
          </a:xfrm>
          <a:prstGeom prst="rect">
            <a:avLst/>
          </a:prstGeom>
        </p:spPr>
      </p:pic>
      <p:pic>
        <p:nvPicPr>
          <p:cNvPr id="59" name="Picture 5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30114" y="1209029"/>
            <a:ext cx="1194440" cy="486742"/>
          </a:xfrm>
          <a:prstGeom prst="rect">
            <a:avLst/>
          </a:prstGeom>
        </p:spPr>
      </p:pic>
      <p:pic>
        <p:nvPicPr>
          <p:cNvPr id="61" name="Picture 60"/>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736759" y="1132712"/>
            <a:ext cx="1166301" cy="571724"/>
          </a:xfrm>
          <a:prstGeom prst="rect">
            <a:avLst/>
          </a:prstGeom>
        </p:spPr>
      </p:pic>
      <p:pic>
        <p:nvPicPr>
          <p:cNvPr id="17" name="Picture 1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015263" y="1209029"/>
            <a:ext cx="1652740" cy="486742"/>
          </a:xfrm>
          <a:prstGeom prst="rect">
            <a:avLst/>
          </a:prstGeom>
        </p:spPr>
      </p:pic>
      <p:pic>
        <p:nvPicPr>
          <p:cNvPr id="30" name="Picture 29"/>
          <p:cNvPicPr>
            <a:picLocks noChangeAspect="1"/>
          </p:cNvPicPr>
          <p:nvPr/>
        </p:nvPicPr>
        <p:blipFill>
          <a:blip r:embed="rId8"/>
          <a:stretch>
            <a:fillRect/>
          </a:stretch>
        </p:blipFill>
        <p:spPr>
          <a:xfrm>
            <a:off x="8320058" y="6469862"/>
            <a:ext cx="2032000" cy="590692"/>
          </a:xfrm>
          <a:prstGeom prst="rect">
            <a:avLst/>
          </a:prstGeom>
        </p:spPr>
      </p:pic>
      <p:sp>
        <p:nvSpPr>
          <p:cNvPr id="2" name="Rectangle 1"/>
          <p:cNvSpPr/>
          <p:nvPr/>
        </p:nvSpPr>
        <p:spPr>
          <a:xfrm>
            <a:off x="4285691" y="6436458"/>
            <a:ext cx="1359090" cy="769441"/>
          </a:xfrm>
          <a:prstGeom prst="rect">
            <a:avLst/>
          </a:prstGeom>
        </p:spPr>
        <p:txBody>
          <a:bodyPr wrap="none">
            <a:spAutoFit/>
          </a:bodyPr>
          <a:lstStyle/>
          <a:p>
            <a:r>
              <a:rPr lang="en-US" sz="4400" dirty="0" err="1">
                <a:latin typeface="Beirut" charset="-78"/>
                <a:ea typeface="Beirut" charset="-78"/>
                <a:cs typeface="Beirut" charset="-78"/>
              </a:rPr>
              <a:t>Caffe</a:t>
            </a:r>
            <a:endParaRPr lang="en-US" sz="4400" dirty="0">
              <a:latin typeface="Beirut" charset="-78"/>
              <a:ea typeface="Beirut" charset="-78"/>
              <a:cs typeface="Beirut" charset="-78"/>
            </a:endParaRPr>
          </a:p>
        </p:txBody>
      </p:sp>
      <p:sp>
        <p:nvSpPr>
          <p:cNvPr id="3" name="TextBox 2"/>
          <p:cNvSpPr txBox="1"/>
          <p:nvPr/>
        </p:nvSpPr>
        <p:spPr>
          <a:xfrm>
            <a:off x="445537" y="1183891"/>
            <a:ext cx="3022147" cy="584775"/>
          </a:xfrm>
          <a:prstGeom prst="rect">
            <a:avLst/>
          </a:prstGeom>
          <a:noFill/>
        </p:spPr>
        <p:txBody>
          <a:bodyPr wrap="square" rtlCol="0">
            <a:spAutoFit/>
          </a:bodyPr>
          <a:lstStyle/>
          <a:p>
            <a:pPr algn="ctr"/>
            <a:r>
              <a:rPr lang="en-US" sz="3200" dirty="0" smtClean="0">
                <a:latin typeface="Helvetica Neue" charset="0"/>
                <a:ea typeface="Helvetica Neue" charset="0"/>
                <a:cs typeface="Helvetica Neue" charset="0"/>
              </a:rPr>
              <a:t>Applications</a:t>
            </a:r>
            <a:endParaRPr lang="en-US" sz="3200" dirty="0">
              <a:latin typeface="Helvetica Neue" charset="0"/>
              <a:ea typeface="Helvetica Neue" charset="0"/>
              <a:cs typeface="Helvetica Neue" charset="0"/>
            </a:endParaRPr>
          </a:p>
        </p:txBody>
      </p:sp>
      <p:grpSp>
        <p:nvGrpSpPr>
          <p:cNvPr id="26" name="Group 25"/>
          <p:cNvGrpSpPr/>
          <p:nvPr/>
        </p:nvGrpSpPr>
        <p:grpSpPr>
          <a:xfrm>
            <a:off x="783991" y="1781929"/>
            <a:ext cx="1736806" cy="635052"/>
            <a:chOff x="783991" y="2298303"/>
            <a:chExt cx="1736806" cy="635052"/>
          </a:xfrm>
        </p:grpSpPr>
        <p:sp>
          <p:nvSpPr>
            <p:cNvPr id="22" name="TextBox 21"/>
            <p:cNvSpPr txBox="1"/>
            <p:nvPr/>
          </p:nvSpPr>
          <p:spPr>
            <a:xfrm>
              <a:off x="783991" y="2323442"/>
              <a:ext cx="1483740" cy="584775"/>
            </a:xfrm>
            <a:prstGeom prst="rect">
              <a:avLst/>
            </a:prstGeom>
            <a:noFill/>
          </p:spPr>
          <p:txBody>
            <a:bodyPr wrap="none" rtlCol="0">
              <a:spAutoFit/>
            </a:bodyPr>
            <a:lstStyle/>
            <a:p>
              <a:pPr algn="r"/>
              <a:r>
                <a:rPr lang="en-US" sz="3200" dirty="0" smtClean="0">
                  <a:latin typeface="Helvetica Neue" charset="0"/>
                  <a:ea typeface="Helvetica Neue" charset="0"/>
                  <a:cs typeface="Helvetica Neue" charset="0"/>
                </a:rPr>
                <a:t>Predict</a:t>
              </a:r>
              <a:endParaRPr lang="en-US" sz="3200" dirty="0">
                <a:latin typeface="Helvetica Neue" charset="0"/>
                <a:ea typeface="Helvetica Neue" charset="0"/>
                <a:cs typeface="Helvetica Neue" charset="0"/>
              </a:endParaRPr>
            </a:p>
          </p:txBody>
        </p:sp>
        <p:sp>
          <p:nvSpPr>
            <p:cNvPr id="23" name="Up-Down Arrow 22"/>
            <p:cNvSpPr/>
            <p:nvPr/>
          </p:nvSpPr>
          <p:spPr>
            <a:xfrm>
              <a:off x="2267731" y="2298303"/>
              <a:ext cx="253066" cy="635052"/>
            </a:xfrm>
            <a:prstGeom prst="up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25" name="Group 24"/>
          <p:cNvGrpSpPr/>
          <p:nvPr/>
        </p:nvGrpSpPr>
        <p:grpSpPr>
          <a:xfrm>
            <a:off x="9498601" y="1781929"/>
            <a:ext cx="1970146" cy="635052"/>
            <a:chOff x="9498601" y="2298303"/>
            <a:chExt cx="1970146" cy="635052"/>
          </a:xfrm>
        </p:grpSpPr>
        <p:sp>
          <p:nvSpPr>
            <p:cNvPr id="50" name="TextBox 49"/>
            <p:cNvSpPr txBox="1"/>
            <p:nvPr/>
          </p:nvSpPr>
          <p:spPr>
            <a:xfrm>
              <a:off x="9741992" y="2323442"/>
              <a:ext cx="1726755" cy="584775"/>
            </a:xfrm>
            <a:prstGeom prst="rect">
              <a:avLst/>
            </a:prstGeom>
            <a:noFill/>
          </p:spPr>
          <p:txBody>
            <a:bodyPr wrap="none" rtlCol="0">
              <a:spAutoFit/>
            </a:bodyPr>
            <a:lstStyle/>
            <a:p>
              <a:r>
                <a:rPr lang="en-US" sz="3200" dirty="0" smtClean="0">
                  <a:latin typeface="Helvetica Neue" charset="0"/>
                  <a:ea typeface="Helvetica Neue" charset="0"/>
                  <a:cs typeface="Helvetica Neue" charset="0"/>
                </a:rPr>
                <a:t>Observe</a:t>
              </a:r>
              <a:endParaRPr lang="en-US" sz="3200" dirty="0">
                <a:latin typeface="Helvetica Neue" charset="0"/>
                <a:ea typeface="Helvetica Neue" charset="0"/>
                <a:cs typeface="Helvetica Neue" charset="0"/>
              </a:endParaRPr>
            </a:p>
          </p:txBody>
        </p:sp>
        <p:sp>
          <p:nvSpPr>
            <p:cNvPr id="51" name="Up-Down Arrow 50"/>
            <p:cNvSpPr/>
            <p:nvPr/>
          </p:nvSpPr>
          <p:spPr>
            <a:xfrm>
              <a:off x="9498601" y="2298303"/>
              <a:ext cx="253066" cy="635052"/>
            </a:xfrm>
            <a:prstGeom prst="up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
        <p:nvSpPr>
          <p:cNvPr id="52" name="TextBox 51"/>
          <p:cNvSpPr txBox="1"/>
          <p:nvPr/>
        </p:nvSpPr>
        <p:spPr>
          <a:xfrm>
            <a:off x="4054677" y="1807068"/>
            <a:ext cx="4153701" cy="584775"/>
          </a:xfrm>
          <a:prstGeom prst="rect">
            <a:avLst/>
          </a:prstGeom>
          <a:noFill/>
        </p:spPr>
        <p:txBody>
          <a:bodyPr wrap="none" rtlCol="0">
            <a:spAutoFit/>
          </a:bodyPr>
          <a:lstStyle/>
          <a:p>
            <a:r>
              <a:rPr lang="en-US" sz="3200" b="1" dirty="0" smtClean="0">
                <a:latin typeface="Helvetica Neue" charset="0"/>
                <a:ea typeface="Helvetica Neue" charset="0"/>
                <a:cs typeface="Helvetica Neue" charset="0"/>
              </a:rPr>
              <a:t>RPC/REST Interface</a:t>
            </a:r>
            <a:endParaRPr lang="en-US" sz="3200" b="1" dirty="0">
              <a:latin typeface="Helvetica Neue" charset="0"/>
              <a:ea typeface="Helvetica Neue" charset="0"/>
              <a:cs typeface="Helvetica Neue" charset="0"/>
            </a:endParaRPr>
          </a:p>
        </p:txBody>
      </p:sp>
      <p:pic>
        <p:nvPicPr>
          <p:cNvPr id="49" name="Picture 48"/>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106711" y="6354736"/>
            <a:ext cx="1764600" cy="1111072"/>
          </a:xfrm>
          <a:prstGeom prst="rect">
            <a:avLst/>
          </a:prstGeom>
        </p:spPr>
      </p:pic>
      <p:grpSp>
        <p:nvGrpSpPr>
          <p:cNvPr id="29" name="Group 28"/>
          <p:cNvGrpSpPr/>
          <p:nvPr/>
        </p:nvGrpSpPr>
        <p:grpSpPr>
          <a:xfrm>
            <a:off x="10830370" y="6399323"/>
            <a:ext cx="542513" cy="147044"/>
            <a:chOff x="10658591" y="6109729"/>
            <a:chExt cx="874878" cy="237129"/>
          </a:xfrm>
        </p:grpSpPr>
        <p:sp>
          <p:nvSpPr>
            <p:cNvPr id="28" name="Oval 27"/>
            <p:cNvSpPr/>
            <p:nvPr/>
          </p:nvSpPr>
          <p:spPr>
            <a:xfrm>
              <a:off x="10658591" y="6109729"/>
              <a:ext cx="237129" cy="23712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2" name="Oval 61"/>
            <p:cNvSpPr/>
            <p:nvPr/>
          </p:nvSpPr>
          <p:spPr>
            <a:xfrm>
              <a:off x="10977466" y="6109729"/>
              <a:ext cx="237129" cy="23712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5" name="Oval 64"/>
            <p:cNvSpPr/>
            <p:nvPr/>
          </p:nvSpPr>
          <p:spPr>
            <a:xfrm>
              <a:off x="11296340" y="6109729"/>
              <a:ext cx="237129" cy="23712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
        <p:nvSpPr>
          <p:cNvPr id="58" name="Rectangle 57"/>
          <p:cNvSpPr/>
          <p:nvPr/>
        </p:nvSpPr>
        <p:spPr>
          <a:xfrm>
            <a:off x="6079346" y="6376251"/>
            <a:ext cx="1810909" cy="829648"/>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4" name="Rectangle 33"/>
          <p:cNvSpPr/>
          <p:nvPr/>
        </p:nvSpPr>
        <p:spPr>
          <a:xfrm>
            <a:off x="6079346" y="7227414"/>
            <a:ext cx="1810909" cy="4318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p:cNvSpPr/>
          <p:nvPr/>
        </p:nvSpPr>
        <p:spPr>
          <a:xfrm>
            <a:off x="4031690" y="5992897"/>
            <a:ext cx="1810909" cy="406426"/>
          </a:xfrm>
          <a:prstGeom prst="rect">
            <a:avLst/>
          </a:prstGeom>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smtClean="0">
                <a:solidFill>
                  <a:schemeClr val="bg1"/>
                </a:solidFill>
                <a:latin typeface="Helvetica Neue" charset="0"/>
                <a:ea typeface="Helvetica Neue" charset="0"/>
                <a:cs typeface="Helvetica Neue" charset="0"/>
              </a:rPr>
              <a:t>MC</a:t>
            </a:r>
            <a:endParaRPr lang="en-US" sz="2400" dirty="0">
              <a:solidFill>
                <a:schemeClr val="bg1"/>
              </a:solidFill>
              <a:latin typeface="Helvetica Neue" charset="0"/>
              <a:ea typeface="Helvetica Neue" charset="0"/>
              <a:cs typeface="Helvetica Neue" charset="0"/>
            </a:endParaRPr>
          </a:p>
        </p:txBody>
      </p:sp>
      <p:sp>
        <p:nvSpPr>
          <p:cNvPr id="70" name="Rectangle 69"/>
          <p:cNvSpPr/>
          <p:nvPr/>
        </p:nvSpPr>
        <p:spPr>
          <a:xfrm>
            <a:off x="6079346" y="5992897"/>
            <a:ext cx="1810909" cy="406426"/>
          </a:xfrm>
          <a:prstGeom prst="rect">
            <a:avLst/>
          </a:prstGeom>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smtClean="0">
                <a:solidFill>
                  <a:schemeClr val="bg1"/>
                </a:solidFill>
                <a:latin typeface="Helvetica Neue" charset="0"/>
                <a:ea typeface="Helvetica Neue" charset="0"/>
                <a:cs typeface="Helvetica Neue" charset="0"/>
              </a:rPr>
              <a:t>MC</a:t>
            </a:r>
            <a:endParaRPr lang="en-US" sz="2400" dirty="0">
              <a:solidFill>
                <a:schemeClr val="bg1"/>
              </a:solidFill>
              <a:latin typeface="Helvetica Neue" charset="0"/>
              <a:ea typeface="Helvetica Neue" charset="0"/>
              <a:cs typeface="Helvetica Neue" charset="0"/>
            </a:endParaRPr>
          </a:p>
        </p:txBody>
      </p:sp>
      <p:sp>
        <p:nvSpPr>
          <p:cNvPr id="71" name="Rectangle 70"/>
          <p:cNvSpPr/>
          <p:nvPr/>
        </p:nvSpPr>
        <p:spPr>
          <a:xfrm>
            <a:off x="8110363" y="5992897"/>
            <a:ext cx="2418934" cy="406426"/>
          </a:xfrm>
          <a:prstGeom prst="rect">
            <a:avLst/>
          </a:prstGeom>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smtClean="0">
                <a:solidFill>
                  <a:schemeClr val="bg1"/>
                </a:solidFill>
                <a:latin typeface="Helvetica Neue" charset="0"/>
                <a:ea typeface="Helvetica Neue" charset="0"/>
                <a:cs typeface="Helvetica Neue" charset="0"/>
              </a:rPr>
              <a:t>MC</a:t>
            </a:r>
            <a:endParaRPr lang="en-US" sz="2400" dirty="0">
              <a:solidFill>
                <a:schemeClr val="bg1"/>
              </a:solidFill>
              <a:latin typeface="Helvetica Neue" charset="0"/>
              <a:ea typeface="Helvetica Neue" charset="0"/>
              <a:cs typeface="Helvetica Neue" charset="0"/>
            </a:endParaRPr>
          </a:p>
        </p:txBody>
      </p:sp>
      <p:grpSp>
        <p:nvGrpSpPr>
          <p:cNvPr id="35" name="Group 34"/>
          <p:cNvGrpSpPr/>
          <p:nvPr/>
        </p:nvGrpSpPr>
        <p:grpSpPr>
          <a:xfrm>
            <a:off x="1196853" y="5320710"/>
            <a:ext cx="1197411" cy="635052"/>
            <a:chOff x="1055580" y="4658605"/>
            <a:chExt cx="1197411" cy="635052"/>
          </a:xfrm>
        </p:grpSpPr>
        <p:sp>
          <p:nvSpPr>
            <p:cNvPr id="66" name="Up-Down Arrow 65"/>
            <p:cNvSpPr/>
            <p:nvPr/>
          </p:nvSpPr>
          <p:spPr>
            <a:xfrm>
              <a:off x="1999925" y="4658605"/>
              <a:ext cx="253066" cy="635052"/>
            </a:xfrm>
            <a:prstGeom prst="up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2" name="TextBox 71"/>
            <p:cNvSpPr txBox="1"/>
            <p:nvPr/>
          </p:nvSpPr>
          <p:spPr>
            <a:xfrm>
              <a:off x="1055580" y="4675478"/>
              <a:ext cx="1027846" cy="584775"/>
            </a:xfrm>
            <a:prstGeom prst="rect">
              <a:avLst/>
            </a:prstGeom>
            <a:noFill/>
          </p:spPr>
          <p:txBody>
            <a:bodyPr wrap="none" rtlCol="0">
              <a:spAutoFit/>
            </a:bodyPr>
            <a:lstStyle/>
            <a:p>
              <a:pPr algn="r"/>
              <a:r>
                <a:rPr lang="en-US" sz="3200" dirty="0" smtClean="0">
                  <a:latin typeface="Helvetica Neue" charset="0"/>
                  <a:ea typeface="Helvetica Neue" charset="0"/>
                  <a:cs typeface="Helvetica Neue" charset="0"/>
                </a:rPr>
                <a:t>RPC</a:t>
              </a:r>
              <a:endParaRPr lang="en-US" sz="3200" dirty="0">
                <a:latin typeface="Helvetica Neue" charset="0"/>
                <a:ea typeface="Helvetica Neue" charset="0"/>
                <a:cs typeface="Helvetica Neue" charset="0"/>
              </a:endParaRPr>
            </a:p>
          </p:txBody>
        </p:sp>
      </p:grpSp>
      <p:grpSp>
        <p:nvGrpSpPr>
          <p:cNvPr id="73" name="Group 72"/>
          <p:cNvGrpSpPr/>
          <p:nvPr/>
        </p:nvGrpSpPr>
        <p:grpSpPr>
          <a:xfrm>
            <a:off x="4256913" y="5320710"/>
            <a:ext cx="1197411" cy="635052"/>
            <a:chOff x="1055580" y="4658605"/>
            <a:chExt cx="1197411" cy="635052"/>
          </a:xfrm>
        </p:grpSpPr>
        <p:sp>
          <p:nvSpPr>
            <p:cNvPr id="74" name="Up-Down Arrow 73"/>
            <p:cNvSpPr/>
            <p:nvPr/>
          </p:nvSpPr>
          <p:spPr>
            <a:xfrm>
              <a:off x="1999925" y="4658605"/>
              <a:ext cx="253066" cy="635052"/>
            </a:xfrm>
            <a:prstGeom prst="up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5" name="TextBox 74"/>
            <p:cNvSpPr txBox="1"/>
            <p:nvPr/>
          </p:nvSpPr>
          <p:spPr>
            <a:xfrm>
              <a:off x="1055580" y="4675478"/>
              <a:ext cx="1027846" cy="584775"/>
            </a:xfrm>
            <a:prstGeom prst="rect">
              <a:avLst/>
            </a:prstGeom>
            <a:noFill/>
          </p:spPr>
          <p:txBody>
            <a:bodyPr wrap="none" rtlCol="0">
              <a:spAutoFit/>
            </a:bodyPr>
            <a:lstStyle/>
            <a:p>
              <a:pPr algn="r"/>
              <a:r>
                <a:rPr lang="en-US" sz="3200" smtClean="0">
                  <a:latin typeface="Helvetica Neue" charset="0"/>
                  <a:ea typeface="Helvetica Neue" charset="0"/>
                  <a:cs typeface="Helvetica Neue" charset="0"/>
                </a:rPr>
                <a:t>RPC</a:t>
              </a:r>
              <a:endParaRPr lang="en-US" sz="3200" dirty="0">
                <a:latin typeface="Helvetica Neue" charset="0"/>
                <a:ea typeface="Helvetica Neue" charset="0"/>
                <a:cs typeface="Helvetica Neue" charset="0"/>
              </a:endParaRPr>
            </a:p>
          </p:txBody>
        </p:sp>
      </p:grpSp>
      <p:grpSp>
        <p:nvGrpSpPr>
          <p:cNvPr id="76" name="Group 75"/>
          <p:cNvGrpSpPr/>
          <p:nvPr/>
        </p:nvGrpSpPr>
        <p:grpSpPr>
          <a:xfrm>
            <a:off x="6300548" y="5320710"/>
            <a:ext cx="1197411" cy="635052"/>
            <a:chOff x="1055580" y="4658605"/>
            <a:chExt cx="1197411" cy="635052"/>
          </a:xfrm>
        </p:grpSpPr>
        <p:sp>
          <p:nvSpPr>
            <p:cNvPr id="77" name="Up-Down Arrow 76"/>
            <p:cNvSpPr/>
            <p:nvPr/>
          </p:nvSpPr>
          <p:spPr>
            <a:xfrm>
              <a:off x="1999925" y="4658605"/>
              <a:ext cx="253066" cy="635052"/>
            </a:xfrm>
            <a:prstGeom prst="up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8" name="TextBox 77"/>
            <p:cNvSpPr txBox="1"/>
            <p:nvPr/>
          </p:nvSpPr>
          <p:spPr>
            <a:xfrm>
              <a:off x="1055580" y="4675478"/>
              <a:ext cx="1027846" cy="584775"/>
            </a:xfrm>
            <a:prstGeom prst="rect">
              <a:avLst/>
            </a:prstGeom>
            <a:noFill/>
          </p:spPr>
          <p:txBody>
            <a:bodyPr wrap="none" rtlCol="0">
              <a:spAutoFit/>
            </a:bodyPr>
            <a:lstStyle/>
            <a:p>
              <a:pPr algn="r"/>
              <a:r>
                <a:rPr lang="en-US" sz="3200" smtClean="0">
                  <a:latin typeface="Helvetica Neue" charset="0"/>
                  <a:ea typeface="Helvetica Neue" charset="0"/>
                  <a:cs typeface="Helvetica Neue" charset="0"/>
                </a:rPr>
                <a:t>RPC</a:t>
              </a:r>
              <a:endParaRPr lang="en-US" sz="3200" dirty="0">
                <a:latin typeface="Helvetica Neue" charset="0"/>
                <a:ea typeface="Helvetica Neue" charset="0"/>
                <a:cs typeface="Helvetica Neue" charset="0"/>
              </a:endParaRPr>
            </a:p>
          </p:txBody>
        </p:sp>
      </p:grpSp>
      <p:grpSp>
        <p:nvGrpSpPr>
          <p:cNvPr id="79" name="Group 78"/>
          <p:cNvGrpSpPr/>
          <p:nvPr/>
        </p:nvGrpSpPr>
        <p:grpSpPr>
          <a:xfrm>
            <a:off x="8624554" y="5320710"/>
            <a:ext cx="1197411" cy="635052"/>
            <a:chOff x="1055580" y="4658605"/>
            <a:chExt cx="1197411" cy="635052"/>
          </a:xfrm>
        </p:grpSpPr>
        <p:sp>
          <p:nvSpPr>
            <p:cNvPr id="80" name="Up-Down Arrow 79"/>
            <p:cNvSpPr/>
            <p:nvPr/>
          </p:nvSpPr>
          <p:spPr>
            <a:xfrm>
              <a:off x="1999925" y="4658605"/>
              <a:ext cx="253066" cy="635052"/>
            </a:xfrm>
            <a:prstGeom prst="up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1" name="TextBox 80"/>
            <p:cNvSpPr txBox="1"/>
            <p:nvPr/>
          </p:nvSpPr>
          <p:spPr>
            <a:xfrm>
              <a:off x="1055580" y="4675478"/>
              <a:ext cx="1027846" cy="584775"/>
            </a:xfrm>
            <a:prstGeom prst="rect">
              <a:avLst/>
            </a:prstGeom>
            <a:noFill/>
          </p:spPr>
          <p:txBody>
            <a:bodyPr wrap="none" rtlCol="0">
              <a:spAutoFit/>
            </a:bodyPr>
            <a:lstStyle/>
            <a:p>
              <a:pPr algn="r"/>
              <a:r>
                <a:rPr lang="en-US" sz="3200" smtClean="0">
                  <a:latin typeface="Helvetica Neue" charset="0"/>
                  <a:ea typeface="Helvetica Neue" charset="0"/>
                  <a:cs typeface="Helvetica Neue" charset="0"/>
                </a:rPr>
                <a:t>RPC</a:t>
              </a:r>
              <a:endParaRPr lang="en-US" sz="3200" dirty="0">
                <a:latin typeface="Helvetica Neue" charset="0"/>
                <a:ea typeface="Helvetica Neue" charset="0"/>
                <a:cs typeface="Helvetica Neue" charset="0"/>
              </a:endParaRPr>
            </a:p>
          </p:txBody>
        </p:sp>
      </p:grpSp>
      <p:grpSp>
        <p:nvGrpSpPr>
          <p:cNvPr id="12" name="Group 11"/>
          <p:cNvGrpSpPr/>
          <p:nvPr/>
        </p:nvGrpSpPr>
        <p:grpSpPr>
          <a:xfrm>
            <a:off x="634701" y="3126303"/>
            <a:ext cx="10997397" cy="675637"/>
            <a:chOff x="634701" y="3126303"/>
            <a:chExt cx="10997397" cy="675637"/>
          </a:xfrm>
        </p:grpSpPr>
        <p:sp>
          <p:nvSpPr>
            <p:cNvPr id="64" name="Rectangle 63"/>
            <p:cNvSpPr/>
            <p:nvPr/>
          </p:nvSpPr>
          <p:spPr>
            <a:xfrm>
              <a:off x="634701" y="3126303"/>
              <a:ext cx="10997397" cy="675637"/>
            </a:xfrm>
            <a:prstGeom prst="rect">
              <a:avLst/>
            </a:prstGeom>
            <a:solidFill>
              <a:schemeClr val="accent6">
                <a:lumMod val="50000"/>
              </a:schemeClr>
            </a:solidFill>
            <a:ln/>
          </p:spPr>
          <p:style>
            <a:lnRef idx="0">
              <a:schemeClr val="accent1"/>
            </a:lnRef>
            <a:fillRef idx="3">
              <a:schemeClr val="accent1"/>
            </a:fillRef>
            <a:effectRef idx="3">
              <a:schemeClr val="accent1"/>
            </a:effectRef>
            <a:fontRef idx="minor">
              <a:schemeClr val="lt1"/>
            </a:fontRef>
          </p:style>
          <p:txBody>
            <a:bodyPr rIns="274320" rtlCol="0" anchor="ctr"/>
            <a:lstStyle/>
            <a:p>
              <a:pPr algn="r"/>
              <a:r>
                <a:rPr lang="en-US" sz="3200" dirty="0" smtClean="0">
                  <a:solidFill>
                    <a:schemeClr val="bg1"/>
                  </a:solidFill>
                  <a:latin typeface="Helvetica Neue" charset="0"/>
                  <a:ea typeface="Helvetica Neue" charset="0"/>
                  <a:cs typeface="Helvetica Neue" charset="0"/>
                </a:rPr>
                <a:t>Model Selection Layer</a:t>
              </a:r>
              <a:endParaRPr lang="en-US" sz="3200" dirty="0">
                <a:solidFill>
                  <a:schemeClr val="bg1"/>
                </a:solidFill>
                <a:latin typeface="Helvetica Neue" charset="0"/>
                <a:ea typeface="Helvetica Neue" charset="0"/>
                <a:cs typeface="Helvetica Neue" charset="0"/>
              </a:endParaRPr>
            </a:p>
          </p:txBody>
        </p:sp>
        <p:sp>
          <p:nvSpPr>
            <p:cNvPr id="9" name="Rounded Rectangle 8"/>
            <p:cNvSpPr/>
            <p:nvPr/>
          </p:nvSpPr>
          <p:spPr>
            <a:xfrm>
              <a:off x="780876" y="3232105"/>
              <a:ext cx="5042536" cy="474751"/>
            </a:xfrm>
            <a:prstGeom prst="roundRect">
              <a:avLst/>
            </a:prstGeom>
            <a:solidFill>
              <a:schemeClr val="accent2">
                <a:lumMod val="20000"/>
                <a:lumOff val="80000"/>
              </a:schemeClr>
            </a:solidFill>
            <a:ln/>
          </p:spPr>
          <p:style>
            <a:lnRef idx="2">
              <a:schemeClr val="accent2">
                <a:shade val="50000"/>
              </a:schemeClr>
            </a:lnRef>
            <a:fillRef idx="1">
              <a:schemeClr val="accent2"/>
            </a:fillRef>
            <a:effectRef idx="0">
              <a:schemeClr val="accent2"/>
            </a:effectRef>
            <a:fontRef idx="minor">
              <a:schemeClr val="lt1"/>
            </a:fontRef>
          </p:style>
          <p:txBody>
            <a:bodyPr rIns="91440" rtlCol="0" anchor="ctr"/>
            <a:lstStyle/>
            <a:p>
              <a:pPr algn="ctr"/>
              <a:r>
                <a:rPr lang="en-US" sz="2800" dirty="0" smtClean="0">
                  <a:solidFill>
                    <a:schemeClr val="tx1"/>
                  </a:solidFill>
                  <a:latin typeface="Helvetica Neue" charset="0"/>
                  <a:ea typeface="Helvetica Neue" charset="0"/>
                  <a:cs typeface="Helvetica Neue" charset="0"/>
                </a:rPr>
                <a:t>Selection Policy</a:t>
              </a:r>
              <a:endParaRPr lang="en-US" sz="2800" dirty="0">
                <a:solidFill>
                  <a:schemeClr val="tx1"/>
                </a:solidFill>
                <a:latin typeface="Helvetica Neue" charset="0"/>
                <a:ea typeface="Helvetica Neue" charset="0"/>
                <a:cs typeface="Helvetica Neue" charset="0"/>
              </a:endParaRPr>
            </a:p>
          </p:txBody>
        </p:sp>
      </p:grpSp>
      <p:grpSp>
        <p:nvGrpSpPr>
          <p:cNvPr id="11" name="Group 10"/>
          <p:cNvGrpSpPr/>
          <p:nvPr/>
        </p:nvGrpSpPr>
        <p:grpSpPr>
          <a:xfrm>
            <a:off x="634701" y="3946785"/>
            <a:ext cx="10997397" cy="1181124"/>
            <a:chOff x="634701" y="3898271"/>
            <a:chExt cx="10997397" cy="1181124"/>
          </a:xfrm>
        </p:grpSpPr>
        <p:sp>
          <p:nvSpPr>
            <p:cNvPr id="63" name="Rectangle 62"/>
            <p:cNvSpPr/>
            <p:nvPr/>
          </p:nvSpPr>
          <p:spPr>
            <a:xfrm>
              <a:off x="634701" y="3898271"/>
              <a:ext cx="10997397" cy="1181124"/>
            </a:xfrm>
            <a:prstGeom prst="rect">
              <a:avLst/>
            </a:prstGeom>
            <a:solidFill>
              <a:schemeClr val="accent6">
                <a:lumMod val="50000"/>
              </a:schemeClr>
            </a:solidFill>
            <a:ln/>
          </p:spPr>
          <p:style>
            <a:lnRef idx="0">
              <a:schemeClr val="accent1"/>
            </a:lnRef>
            <a:fillRef idx="3">
              <a:schemeClr val="accent1"/>
            </a:fillRef>
            <a:effectRef idx="3">
              <a:schemeClr val="accent1"/>
            </a:effectRef>
            <a:fontRef idx="minor">
              <a:schemeClr val="lt1"/>
            </a:fontRef>
          </p:style>
          <p:txBody>
            <a:bodyPr rIns="274320" rtlCol="0" anchor="ctr"/>
            <a:lstStyle/>
            <a:p>
              <a:pPr algn="r"/>
              <a:r>
                <a:rPr lang="en-US" sz="3200" smtClean="0">
                  <a:solidFill>
                    <a:schemeClr val="bg1"/>
                  </a:solidFill>
                  <a:latin typeface="Helvetica Neue" charset="0"/>
                  <a:ea typeface="Helvetica Neue" charset="0"/>
                  <a:cs typeface="Helvetica Neue" charset="0"/>
                </a:rPr>
                <a:t>Model Abstraction Layer</a:t>
              </a:r>
              <a:endParaRPr lang="en-US" sz="3200" dirty="0">
                <a:solidFill>
                  <a:schemeClr val="bg1"/>
                </a:solidFill>
                <a:latin typeface="Helvetica Neue" charset="0"/>
                <a:ea typeface="Helvetica Neue" charset="0"/>
                <a:cs typeface="Helvetica Neue" charset="0"/>
              </a:endParaRPr>
            </a:p>
          </p:txBody>
        </p:sp>
        <p:sp>
          <p:nvSpPr>
            <p:cNvPr id="82" name="Rounded Rectangle 81"/>
            <p:cNvSpPr/>
            <p:nvPr/>
          </p:nvSpPr>
          <p:spPr>
            <a:xfrm>
              <a:off x="780876" y="3971235"/>
              <a:ext cx="5042536" cy="474751"/>
            </a:xfrm>
            <a:prstGeom prst="roundRect">
              <a:avLst/>
            </a:prstGeom>
            <a:solidFill>
              <a:schemeClr val="accent2">
                <a:lumMod val="20000"/>
                <a:lumOff val="80000"/>
              </a:schemeClr>
            </a:solidFill>
            <a:ln/>
          </p:spPr>
          <p:style>
            <a:lnRef idx="2">
              <a:schemeClr val="accent2">
                <a:shade val="50000"/>
              </a:schemeClr>
            </a:lnRef>
            <a:fillRef idx="1">
              <a:schemeClr val="accent2"/>
            </a:fillRef>
            <a:effectRef idx="0">
              <a:schemeClr val="accent2"/>
            </a:effectRef>
            <a:fontRef idx="minor">
              <a:schemeClr val="lt1"/>
            </a:fontRef>
          </p:style>
          <p:txBody>
            <a:bodyPr rIns="91440" rtlCol="0" anchor="ctr"/>
            <a:lstStyle/>
            <a:p>
              <a:pPr algn="ctr"/>
              <a:r>
                <a:rPr lang="en-US" sz="2800" dirty="0" smtClean="0">
                  <a:solidFill>
                    <a:schemeClr val="tx1"/>
                  </a:solidFill>
                  <a:latin typeface="Helvetica Neue" charset="0"/>
                  <a:ea typeface="Helvetica Neue" charset="0"/>
                  <a:cs typeface="Helvetica Neue" charset="0"/>
                </a:rPr>
                <a:t>Caching</a:t>
              </a:r>
              <a:endParaRPr lang="en-US" sz="2800" dirty="0">
                <a:solidFill>
                  <a:schemeClr val="tx1"/>
                </a:solidFill>
                <a:latin typeface="Helvetica Neue" charset="0"/>
                <a:ea typeface="Helvetica Neue" charset="0"/>
                <a:cs typeface="Helvetica Neue" charset="0"/>
              </a:endParaRPr>
            </a:p>
          </p:txBody>
        </p:sp>
        <p:sp>
          <p:nvSpPr>
            <p:cNvPr id="83" name="Rounded Rectangle 82"/>
            <p:cNvSpPr/>
            <p:nvPr/>
          </p:nvSpPr>
          <p:spPr>
            <a:xfrm>
              <a:off x="780876" y="4531828"/>
              <a:ext cx="5042536" cy="474751"/>
            </a:xfrm>
            <a:prstGeom prst="roundRect">
              <a:avLst/>
            </a:prstGeom>
            <a:solidFill>
              <a:schemeClr val="accent2">
                <a:lumMod val="20000"/>
                <a:lumOff val="80000"/>
              </a:schemeClr>
            </a:solidFill>
            <a:ln/>
          </p:spPr>
          <p:style>
            <a:lnRef idx="2">
              <a:schemeClr val="accent2">
                <a:shade val="50000"/>
              </a:schemeClr>
            </a:lnRef>
            <a:fillRef idx="1">
              <a:schemeClr val="accent2"/>
            </a:fillRef>
            <a:effectRef idx="0">
              <a:schemeClr val="accent2"/>
            </a:effectRef>
            <a:fontRef idx="minor">
              <a:schemeClr val="lt1"/>
            </a:fontRef>
          </p:style>
          <p:txBody>
            <a:bodyPr rIns="91440" rtlCol="0" anchor="ctr"/>
            <a:lstStyle/>
            <a:p>
              <a:pPr algn="ctr"/>
              <a:r>
                <a:rPr lang="en-US" sz="2800" dirty="0" smtClean="0">
                  <a:solidFill>
                    <a:schemeClr val="tx1"/>
                  </a:solidFill>
                  <a:latin typeface="Helvetica Neue" charset="0"/>
                  <a:ea typeface="Helvetica Neue" charset="0"/>
                  <a:cs typeface="Helvetica Neue" charset="0"/>
                </a:rPr>
                <a:t>Adaptive Batching</a:t>
              </a:r>
              <a:endParaRPr lang="en-US" sz="2800" dirty="0">
                <a:solidFill>
                  <a:schemeClr val="tx1"/>
                </a:solidFill>
                <a:latin typeface="Helvetica Neue" charset="0"/>
                <a:ea typeface="Helvetica Neue" charset="0"/>
                <a:cs typeface="Helvetica Neue" charset="0"/>
              </a:endParaRPr>
            </a:p>
          </p:txBody>
        </p:sp>
      </p:grpSp>
      <p:grpSp>
        <p:nvGrpSpPr>
          <p:cNvPr id="84" name="Group 83"/>
          <p:cNvGrpSpPr/>
          <p:nvPr/>
        </p:nvGrpSpPr>
        <p:grpSpPr>
          <a:xfrm>
            <a:off x="445537" y="5992897"/>
            <a:ext cx="3361842" cy="1374518"/>
            <a:chOff x="445537" y="5992897"/>
            <a:chExt cx="3361842" cy="1374518"/>
          </a:xfrm>
        </p:grpSpPr>
        <p:sp>
          <p:nvSpPr>
            <p:cNvPr id="85" name="Rectangle 84"/>
            <p:cNvSpPr/>
            <p:nvPr/>
          </p:nvSpPr>
          <p:spPr>
            <a:xfrm>
              <a:off x="445538" y="6376250"/>
              <a:ext cx="3361841" cy="99116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6" name="Rectangle 85"/>
            <p:cNvSpPr/>
            <p:nvPr/>
          </p:nvSpPr>
          <p:spPr>
            <a:xfrm>
              <a:off x="445537" y="5992897"/>
              <a:ext cx="3361842" cy="406426"/>
            </a:xfrm>
            <a:prstGeom prst="rect">
              <a:avLst/>
            </a:prstGeom>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smtClean="0">
                  <a:solidFill>
                    <a:schemeClr val="bg1"/>
                  </a:solidFill>
                  <a:latin typeface="Helvetica Neue" charset="0"/>
                  <a:ea typeface="Helvetica Neue" charset="0"/>
                  <a:cs typeface="Helvetica Neue" charset="0"/>
                </a:rPr>
                <a:t>Model Container (MC)</a:t>
              </a:r>
              <a:endParaRPr lang="en-US" sz="2400" dirty="0">
                <a:solidFill>
                  <a:schemeClr val="bg1"/>
                </a:solidFill>
                <a:latin typeface="Helvetica Neue" charset="0"/>
                <a:ea typeface="Helvetica Neue" charset="0"/>
                <a:cs typeface="Helvetica Neue" charset="0"/>
              </a:endParaRPr>
            </a:p>
          </p:txBody>
        </p:sp>
        <p:pic>
          <p:nvPicPr>
            <p:cNvPr id="87" name="Picture 8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272893" y="6436458"/>
              <a:ext cx="1707129" cy="908047"/>
            </a:xfrm>
            <a:prstGeom prst="rect">
              <a:avLst/>
            </a:prstGeom>
          </p:spPr>
        </p:pic>
      </p:grpSp>
      <p:sp>
        <p:nvSpPr>
          <p:cNvPr id="4" name="Slide Number Placeholder 3"/>
          <p:cNvSpPr>
            <a:spLocks noGrp="1"/>
          </p:cNvSpPr>
          <p:nvPr>
            <p:ph type="sldNum" sz="quarter" idx="12"/>
          </p:nvPr>
        </p:nvSpPr>
        <p:spPr/>
        <p:txBody>
          <a:bodyPr/>
          <a:lstStyle/>
          <a:p>
            <a:fld id="{DC2A921A-EC74-6F4D-8465-D463C43FF014}" type="slidenum">
              <a:rPr lang="en-US" smtClean="0">
                <a:solidFill>
                  <a:prstClr val="black">
                    <a:tint val="75000"/>
                  </a:prstClr>
                </a:solidFill>
              </a:rPr>
              <a:pPr/>
              <a:t>25</a:t>
            </a:fld>
            <a:endParaRPr lang="en-US">
              <a:solidFill>
                <a:prstClr val="black">
                  <a:tint val="75000"/>
                </a:prstClr>
              </a:solidFill>
            </a:endParaRPr>
          </a:p>
        </p:txBody>
      </p:sp>
    </p:spTree>
    <p:extLst>
      <p:ext uri="{BB962C8B-B14F-4D97-AF65-F5344CB8AC3E}">
        <p14:creationId xmlns:p14="http://schemas.microsoft.com/office/powerpoint/2010/main" val="12963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8110363" y="6376250"/>
            <a:ext cx="2418934" cy="99116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6" name="Rectangle 55"/>
          <p:cNvSpPr/>
          <p:nvPr/>
        </p:nvSpPr>
        <p:spPr>
          <a:xfrm>
            <a:off x="4031690" y="6376250"/>
            <a:ext cx="1810909" cy="99116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0" name="Rectangle 9"/>
          <p:cNvSpPr/>
          <p:nvPr/>
        </p:nvSpPr>
        <p:spPr>
          <a:xfrm>
            <a:off x="445538" y="1118352"/>
            <a:ext cx="11344152" cy="64249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57" name="Rectangle 56"/>
          <p:cNvSpPr/>
          <p:nvPr/>
        </p:nvSpPr>
        <p:spPr>
          <a:xfrm>
            <a:off x="445567" y="2454116"/>
            <a:ext cx="11344122" cy="2812928"/>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4400" dirty="0">
              <a:solidFill>
                <a:schemeClr val="tx1"/>
              </a:solidFill>
              <a:latin typeface="Helvetica Neue" charset="0"/>
              <a:ea typeface="Helvetica Neue" charset="0"/>
              <a:cs typeface="Helvetica Neue" charset="0"/>
            </a:endParaRPr>
          </a:p>
        </p:txBody>
      </p:sp>
      <p:sp>
        <p:nvSpPr>
          <p:cNvPr id="33" name="Title 1"/>
          <p:cNvSpPr>
            <a:spLocks noGrp="1"/>
          </p:cNvSpPr>
          <p:nvPr>
            <p:ph type="title"/>
          </p:nvPr>
        </p:nvSpPr>
        <p:spPr>
          <a:xfrm>
            <a:off x="445538" y="-13145"/>
            <a:ext cx="11746462" cy="1325563"/>
          </a:xfrm>
        </p:spPr>
        <p:txBody>
          <a:bodyPr>
            <a:normAutofit/>
          </a:bodyPr>
          <a:lstStyle/>
          <a:p>
            <a:r>
              <a:rPr lang="en-US" sz="4000" dirty="0" smtClean="0"/>
              <a:t>Clipper Implementation</a:t>
            </a:r>
            <a:endParaRPr lang="en-US" sz="4000" dirty="0"/>
          </a:p>
        </p:txBody>
      </p:sp>
      <p:sp>
        <p:nvSpPr>
          <p:cNvPr id="40" name="Rectangle 39"/>
          <p:cNvSpPr/>
          <p:nvPr/>
        </p:nvSpPr>
        <p:spPr>
          <a:xfrm>
            <a:off x="4949993" y="2357235"/>
            <a:ext cx="2127505" cy="769441"/>
          </a:xfrm>
          <a:prstGeom prst="rect">
            <a:avLst/>
          </a:prstGeom>
        </p:spPr>
        <p:txBody>
          <a:bodyPr wrap="none">
            <a:spAutoFit/>
          </a:bodyPr>
          <a:lstStyle/>
          <a:p>
            <a:r>
              <a:rPr lang="en-US" sz="4400" b="1" dirty="0" smtClean="0">
                <a:solidFill>
                  <a:schemeClr val="bg1"/>
                </a:solidFill>
                <a:latin typeface="Helvetica Neue" charset="0"/>
                <a:ea typeface="Helvetica Neue" charset="0"/>
                <a:cs typeface="Helvetica Neue" charset="0"/>
              </a:rPr>
              <a:t>Clipper</a:t>
            </a:r>
            <a:endParaRPr lang="en-US" sz="4400" b="1" dirty="0">
              <a:solidFill>
                <a:schemeClr val="bg1"/>
              </a:solidFill>
              <a:latin typeface="Helvetica Neue" charset="0"/>
              <a:ea typeface="Helvetica Neue" charset="0"/>
              <a:cs typeface="Helvetica Neue" charset="0"/>
            </a:endParaRP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408471" y="1209029"/>
            <a:ext cx="1909438" cy="486742"/>
          </a:xfrm>
          <a:prstGeom prst="rect">
            <a:avLst/>
          </a:prstGeom>
        </p:spPr>
      </p:pic>
      <p:pic>
        <p:nvPicPr>
          <p:cNvPr id="43" name="Picture 4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67685" y="1209029"/>
            <a:ext cx="1828581" cy="486742"/>
          </a:xfrm>
          <a:prstGeom prst="rect">
            <a:avLst/>
          </a:prstGeom>
        </p:spPr>
      </p:pic>
      <p:pic>
        <p:nvPicPr>
          <p:cNvPr id="59" name="Picture 5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30114" y="1209029"/>
            <a:ext cx="1194440" cy="486742"/>
          </a:xfrm>
          <a:prstGeom prst="rect">
            <a:avLst/>
          </a:prstGeom>
        </p:spPr>
      </p:pic>
      <p:pic>
        <p:nvPicPr>
          <p:cNvPr id="61" name="Picture 60"/>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736759" y="1132712"/>
            <a:ext cx="1166301" cy="571724"/>
          </a:xfrm>
          <a:prstGeom prst="rect">
            <a:avLst/>
          </a:prstGeom>
        </p:spPr>
      </p:pic>
      <p:pic>
        <p:nvPicPr>
          <p:cNvPr id="17" name="Picture 1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015263" y="1209029"/>
            <a:ext cx="1652740" cy="486742"/>
          </a:xfrm>
          <a:prstGeom prst="rect">
            <a:avLst/>
          </a:prstGeom>
        </p:spPr>
      </p:pic>
      <p:pic>
        <p:nvPicPr>
          <p:cNvPr id="30" name="Picture 29"/>
          <p:cNvPicPr>
            <a:picLocks noChangeAspect="1"/>
          </p:cNvPicPr>
          <p:nvPr/>
        </p:nvPicPr>
        <p:blipFill>
          <a:blip r:embed="rId8"/>
          <a:stretch>
            <a:fillRect/>
          </a:stretch>
        </p:blipFill>
        <p:spPr>
          <a:xfrm>
            <a:off x="8320058" y="6469862"/>
            <a:ext cx="2032000" cy="590692"/>
          </a:xfrm>
          <a:prstGeom prst="rect">
            <a:avLst/>
          </a:prstGeom>
        </p:spPr>
      </p:pic>
      <p:sp>
        <p:nvSpPr>
          <p:cNvPr id="2" name="Rectangle 1"/>
          <p:cNvSpPr/>
          <p:nvPr/>
        </p:nvSpPr>
        <p:spPr>
          <a:xfrm>
            <a:off x="4285691" y="6436458"/>
            <a:ext cx="1359090" cy="769441"/>
          </a:xfrm>
          <a:prstGeom prst="rect">
            <a:avLst/>
          </a:prstGeom>
        </p:spPr>
        <p:txBody>
          <a:bodyPr wrap="none">
            <a:spAutoFit/>
          </a:bodyPr>
          <a:lstStyle/>
          <a:p>
            <a:r>
              <a:rPr lang="en-US" sz="4400" dirty="0" err="1">
                <a:latin typeface="Beirut" charset="-78"/>
                <a:ea typeface="Beirut" charset="-78"/>
                <a:cs typeface="Beirut" charset="-78"/>
              </a:rPr>
              <a:t>Caffe</a:t>
            </a:r>
            <a:endParaRPr lang="en-US" sz="4400" dirty="0">
              <a:latin typeface="Beirut" charset="-78"/>
              <a:ea typeface="Beirut" charset="-78"/>
              <a:cs typeface="Beirut" charset="-78"/>
            </a:endParaRPr>
          </a:p>
        </p:txBody>
      </p:sp>
      <p:sp>
        <p:nvSpPr>
          <p:cNvPr id="3" name="TextBox 2"/>
          <p:cNvSpPr txBox="1"/>
          <p:nvPr/>
        </p:nvSpPr>
        <p:spPr>
          <a:xfrm>
            <a:off x="445537" y="1183891"/>
            <a:ext cx="3022147" cy="584775"/>
          </a:xfrm>
          <a:prstGeom prst="rect">
            <a:avLst/>
          </a:prstGeom>
          <a:noFill/>
        </p:spPr>
        <p:txBody>
          <a:bodyPr wrap="square" rtlCol="0">
            <a:spAutoFit/>
          </a:bodyPr>
          <a:lstStyle/>
          <a:p>
            <a:pPr algn="ctr"/>
            <a:r>
              <a:rPr lang="en-US" sz="3200" dirty="0" smtClean="0">
                <a:latin typeface="Helvetica Neue" charset="0"/>
                <a:ea typeface="Helvetica Neue" charset="0"/>
                <a:cs typeface="Helvetica Neue" charset="0"/>
              </a:rPr>
              <a:t>Applications</a:t>
            </a:r>
            <a:endParaRPr lang="en-US" sz="3200" dirty="0">
              <a:latin typeface="Helvetica Neue" charset="0"/>
              <a:ea typeface="Helvetica Neue" charset="0"/>
              <a:cs typeface="Helvetica Neue" charset="0"/>
            </a:endParaRPr>
          </a:p>
        </p:txBody>
      </p:sp>
      <p:grpSp>
        <p:nvGrpSpPr>
          <p:cNvPr id="26" name="Group 25"/>
          <p:cNvGrpSpPr/>
          <p:nvPr/>
        </p:nvGrpSpPr>
        <p:grpSpPr>
          <a:xfrm>
            <a:off x="783991" y="1781929"/>
            <a:ext cx="1736806" cy="635052"/>
            <a:chOff x="783991" y="2298303"/>
            <a:chExt cx="1736806" cy="635052"/>
          </a:xfrm>
        </p:grpSpPr>
        <p:sp>
          <p:nvSpPr>
            <p:cNvPr id="22" name="TextBox 21"/>
            <p:cNvSpPr txBox="1"/>
            <p:nvPr/>
          </p:nvSpPr>
          <p:spPr>
            <a:xfrm>
              <a:off x="783991" y="2323442"/>
              <a:ext cx="1483740" cy="584775"/>
            </a:xfrm>
            <a:prstGeom prst="rect">
              <a:avLst/>
            </a:prstGeom>
            <a:noFill/>
          </p:spPr>
          <p:txBody>
            <a:bodyPr wrap="none" rtlCol="0">
              <a:spAutoFit/>
            </a:bodyPr>
            <a:lstStyle/>
            <a:p>
              <a:pPr algn="r"/>
              <a:r>
                <a:rPr lang="en-US" sz="3200" dirty="0" smtClean="0">
                  <a:latin typeface="Helvetica Neue" charset="0"/>
                  <a:ea typeface="Helvetica Neue" charset="0"/>
                  <a:cs typeface="Helvetica Neue" charset="0"/>
                </a:rPr>
                <a:t>Predict</a:t>
              </a:r>
              <a:endParaRPr lang="en-US" sz="3200" dirty="0">
                <a:latin typeface="Helvetica Neue" charset="0"/>
                <a:ea typeface="Helvetica Neue" charset="0"/>
                <a:cs typeface="Helvetica Neue" charset="0"/>
              </a:endParaRPr>
            </a:p>
          </p:txBody>
        </p:sp>
        <p:sp>
          <p:nvSpPr>
            <p:cNvPr id="23" name="Up-Down Arrow 22"/>
            <p:cNvSpPr/>
            <p:nvPr/>
          </p:nvSpPr>
          <p:spPr>
            <a:xfrm>
              <a:off x="2267731" y="2298303"/>
              <a:ext cx="253066" cy="635052"/>
            </a:xfrm>
            <a:prstGeom prst="up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25" name="Group 24"/>
          <p:cNvGrpSpPr/>
          <p:nvPr/>
        </p:nvGrpSpPr>
        <p:grpSpPr>
          <a:xfrm>
            <a:off x="9498601" y="1781929"/>
            <a:ext cx="1970146" cy="635052"/>
            <a:chOff x="9498601" y="2298303"/>
            <a:chExt cx="1970146" cy="635052"/>
          </a:xfrm>
        </p:grpSpPr>
        <p:sp>
          <p:nvSpPr>
            <p:cNvPr id="50" name="TextBox 49"/>
            <p:cNvSpPr txBox="1"/>
            <p:nvPr/>
          </p:nvSpPr>
          <p:spPr>
            <a:xfrm>
              <a:off x="9741992" y="2323442"/>
              <a:ext cx="1726755" cy="584775"/>
            </a:xfrm>
            <a:prstGeom prst="rect">
              <a:avLst/>
            </a:prstGeom>
            <a:noFill/>
          </p:spPr>
          <p:txBody>
            <a:bodyPr wrap="none" rtlCol="0">
              <a:spAutoFit/>
            </a:bodyPr>
            <a:lstStyle/>
            <a:p>
              <a:r>
                <a:rPr lang="en-US" sz="3200" dirty="0" smtClean="0">
                  <a:latin typeface="Helvetica Neue" charset="0"/>
                  <a:ea typeface="Helvetica Neue" charset="0"/>
                  <a:cs typeface="Helvetica Neue" charset="0"/>
                </a:rPr>
                <a:t>Observe</a:t>
              </a:r>
              <a:endParaRPr lang="en-US" sz="3200" dirty="0">
                <a:latin typeface="Helvetica Neue" charset="0"/>
                <a:ea typeface="Helvetica Neue" charset="0"/>
                <a:cs typeface="Helvetica Neue" charset="0"/>
              </a:endParaRPr>
            </a:p>
          </p:txBody>
        </p:sp>
        <p:sp>
          <p:nvSpPr>
            <p:cNvPr id="51" name="Up-Down Arrow 50"/>
            <p:cNvSpPr/>
            <p:nvPr/>
          </p:nvSpPr>
          <p:spPr>
            <a:xfrm>
              <a:off x="9498601" y="2298303"/>
              <a:ext cx="253066" cy="635052"/>
            </a:xfrm>
            <a:prstGeom prst="up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
        <p:nvSpPr>
          <p:cNvPr id="52" name="TextBox 51"/>
          <p:cNvSpPr txBox="1"/>
          <p:nvPr/>
        </p:nvSpPr>
        <p:spPr>
          <a:xfrm>
            <a:off x="4054677" y="1807068"/>
            <a:ext cx="4153701" cy="584775"/>
          </a:xfrm>
          <a:prstGeom prst="rect">
            <a:avLst/>
          </a:prstGeom>
          <a:noFill/>
        </p:spPr>
        <p:txBody>
          <a:bodyPr wrap="none" rtlCol="0">
            <a:spAutoFit/>
          </a:bodyPr>
          <a:lstStyle/>
          <a:p>
            <a:r>
              <a:rPr lang="en-US" sz="3200" b="1" dirty="0" smtClean="0">
                <a:latin typeface="Helvetica Neue" charset="0"/>
                <a:ea typeface="Helvetica Neue" charset="0"/>
                <a:cs typeface="Helvetica Neue" charset="0"/>
              </a:rPr>
              <a:t>RPC/REST Interface</a:t>
            </a:r>
            <a:endParaRPr lang="en-US" sz="3200" b="1" dirty="0">
              <a:latin typeface="Helvetica Neue" charset="0"/>
              <a:ea typeface="Helvetica Neue" charset="0"/>
              <a:cs typeface="Helvetica Neue" charset="0"/>
            </a:endParaRPr>
          </a:p>
        </p:txBody>
      </p:sp>
      <p:pic>
        <p:nvPicPr>
          <p:cNvPr id="49" name="Picture 48"/>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106711" y="6354736"/>
            <a:ext cx="1764600" cy="1111072"/>
          </a:xfrm>
          <a:prstGeom prst="rect">
            <a:avLst/>
          </a:prstGeom>
        </p:spPr>
      </p:pic>
      <p:grpSp>
        <p:nvGrpSpPr>
          <p:cNvPr id="29" name="Group 28"/>
          <p:cNvGrpSpPr/>
          <p:nvPr/>
        </p:nvGrpSpPr>
        <p:grpSpPr>
          <a:xfrm>
            <a:off x="10830370" y="6399323"/>
            <a:ext cx="542513" cy="147044"/>
            <a:chOff x="10658591" y="6109729"/>
            <a:chExt cx="874878" cy="237129"/>
          </a:xfrm>
        </p:grpSpPr>
        <p:sp>
          <p:nvSpPr>
            <p:cNvPr id="28" name="Oval 27"/>
            <p:cNvSpPr/>
            <p:nvPr/>
          </p:nvSpPr>
          <p:spPr>
            <a:xfrm>
              <a:off x="10658591" y="6109729"/>
              <a:ext cx="237129" cy="23712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2" name="Oval 61"/>
            <p:cNvSpPr/>
            <p:nvPr/>
          </p:nvSpPr>
          <p:spPr>
            <a:xfrm>
              <a:off x="10977466" y="6109729"/>
              <a:ext cx="237129" cy="23712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5" name="Oval 64"/>
            <p:cNvSpPr/>
            <p:nvPr/>
          </p:nvSpPr>
          <p:spPr>
            <a:xfrm>
              <a:off x="11296340" y="6109729"/>
              <a:ext cx="237129" cy="23712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
        <p:nvSpPr>
          <p:cNvPr id="58" name="Rectangle 57"/>
          <p:cNvSpPr/>
          <p:nvPr/>
        </p:nvSpPr>
        <p:spPr>
          <a:xfrm>
            <a:off x="6079346" y="6376251"/>
            <a:ext cx="1810909" cy="829648"/>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4" name="Rectangle 33"/>
          <p:cNvSpPr/>
          <p:nvPr/>
        </p:nvSpPr>
        <p:spPr>
          <a:xfrm>
            <a:off x="6079346" y="7227414"/>
            <a:ext cx="1810909" cy="4318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p:cNvSpPr/>
          <p:nvPr/>
        </p:nvSpPr>
        <p:spPr>
          <a:xfrm>
            <a:off x="4031690" y="5992897"/>
            <a:ext cx="1810909" cy="406426"/>
          </a:xfrm>
          <a:prstGeom prst="rect">
            <a:avLst/>
          </a:prstGeom>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smtClean="0">
                <a:solidFill>
                  <a:schemeClr val="bg1"/>
                </a:solidFill>
                <a:latin typeface="Helvetica Neue" charset="0"/>
                <a:ea typeface="Helvetica Neue" charset="0"/>
                <a:cs typeface="Helvetica Neue" charset="0"/>
              </a:rPr>
              <a:t>MC</a:t>
            </a:r>
            <a:endParaRPr lang="en-US" sz="2400" dirty="0">
              <a:solidFill>
                <a:schemeClr val="bg1"/>
              </a:solidFill>
              <a:latin typeface="Helvetica Neue" charset="0"/>
              <a:ea typeface="Helvetica Neue" charset="0"/>
              <a:cs typeface="Helvetica Neue" charset="0"/>
            </a:endParaRPr>
          </a:p>
        </p:txBody>
      </p:sp>
      <p:sp>
        <p:nvSpPr>
          <p:cNvPr id="70" name="Rectangle 69"/>
          <p:cNvSpPr/>
          <p:nvPr/>
        </p:nvSpPr>
        <p:spPr>
          <a:xfrm>
            <a:off x="6079346" y="5992897"/>
            <a:ext cx="1810909" cy="406426"/>
          </a:xfrm>
          <a:prstGeom prst="rect">
            <a:avLst/>
          </a:prstGeom>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smtClean="0">
                <a:solidFill>
                  <a:schemeClr val="bg1"/>
                </a:solidFill>
                <a:latin typeface="Helvetica Neue" charset="0"/>
                <a:ea typeface="Helvetica Neue" charset="0"/>
                <a:cs typeface="Helvetica Neue" charset="0"/>
              </a:rPr>
              <a:t>MC</a:t>
            </a:r>
            <a:endParaRPr lang="en-US" sz="2400" dirty="0">
              <a:solidFill>
                <a:schemeClr val="bg1"/>
              </a:solidFill>
              <a:latin typeface="Helvetica Neue" charset="0"/>
              <a:ea typeface="Helvetica Neue" charset="0"/>
              <a:cs typeface="Helvetica Neue" charset="0"/>
            </a:endParaRPr>
          </a:p>
        </p:txBody>
      </p:sp>
      <p:sp>
        <p:nvSpPr>
          <p:cNvPr id="71" name="Rectangle 70"/>
          <p:cNvSpPr/>
          <p:nvPr/>
        </p:nvSpPr>
        <p:spPr>
          <a:xfrm>
            <a:off x="8110363" y="5992897"/>
            <a:ext cx="2418934" cy="406426"/>
          </a:xfrm>
          <a:prstGeom prst="rect">
            <a:avLst/>
          </a:prstGeom>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smtClean="0">
                <a:solidFill>
                  <a:schemeClr val="bg1"/>
                </a:solidFill>
                <a:latin typeface="Helvetica Neue" charset="0"/>
                <a:ea typeface="Helvetica Neue" charset="0"/>
                <a:cs typeface="Helvetica Neue" charset="0"/>
              </a:rPr>
              <a:t>MC</a:t>
            </a:r>
            <a:endParaRPr lang="en-US" sz="2400" dirty="0">
              <a:solidFill>
                <a:schemeClr val="bg1"/>
              </a:solidFill>
              <a:latin typeface="Helvetica Neue" charset="0"/>
              <a:ea typeface="Helvetica Neue" charset="0"/>
              <a:cs typeface="Helvetica Neue" charset="0"/>
            </a:endParaRPr>
          </a:p>
        </p:txBody>
      </p:sp>
      <p:grpSp>
        <p:nvGrpSpPr>
          <p:cNvPr id="35" name="Group 34"/>
          <p:cNvGrpSpPr/>
          <p:nvPr/>
        </p:nvGrpSpPr>
        <p:grpSpPr>
          <a:xfrm>
            <a:off x="1196853" y="5320710"/>
            <a:ext cx="1197411" cy="635052"/>
            <a:chOff x="1055580" y="4658605"/>
            <a:chExt cx="1197411" cy="635052"/>
          </a:xfrm>
        </p:grpSpPr>
        <p:sp>
          <p:nvSpPr>
            <p:cNvPr id="66" name="Up-Down Arrow 65"/>
            <p:cNvSpPr/>
            <p:nvPr/>
          </p:nvSpPr>
          <p:spPr>
            <a:xfrm>
              <a:off x="1999925" y="4658605"/>
              <a:ext cx="253066" cy="635052"/>
            </a:xfrm>
            <a:prstGeom prst="up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2" name="TextBox 71"/>
            <p:cNvSpPr txBox="1"/>
            <p:nvPr/>
          </p:nvSpPr>
          <p:spPr>
            <a:xfrm>
              <a:off x="1055580" y="4675478"/>
              <a:ext cx="1027846" cy="584775"/>
            </a:xfrm>
            <a:prstGeom prst="rect">
              <a:avLst/>
            </a:prstGeom>
            <a:noFill/>
          </p:spPr>
          <p:txBody>
            <a:bodyPr wrap="none" rtlCol="0">
              <a:spAutoFit/>
            </a:bodyPr>
            <a:lstStyle/>
            <a:p>
              <a:pPr algn="r"/>
              <a:r>
                <a:rPr lang="en-US" sz="3200" dirty="0" smtClean="0">
                  <a:latin typeface="Helvetica Neue" charset="0"/>
                  <a:ea typeface="Helvetica Neue" charset="0"/>
                  <a:cs typeface="Helvetica Neue" charset="0"/>
                </a:rPr>
                <a:t>RPC</a:t>
              </a:r>
              <a:endParaRPr lang="en-US" sz="3200" dirty="0">
                <a:latin typeface="Helvetica Neue" charset="0"/>
                <a:ea typeface="Helvetica Neue" charset="0"/>
                <a:cs typeface="Helvetica Neue" charset="0"/>
              </a:endParaRPr>
            </a:p>
          </p:txBody>
        </p:sp>
      </p:grpSp>
      <p:grpSp>
        <p:nvGrpSpPr>
          <p:cNvPr id="73" name="Group 72"/>
          <p:cNvGrpSpPr/>
          <p:nvPr/>
        </p:nvGrpSpPr>
        <p:grpSpPr>
          <a:xfrm>
            <a:off x="4256913" y="5320710"/>
            <a:ext cx="1197411" cy="635052"/>
            <a:chOff x="1055580" y="4658605"/>
            <a:chExt cx="1197411" cy="635052"/>
          </a:xfrm>
        </p:grpSpPr>
        <p:sp>
          <p:nvSpPr>
            <p:cNvPr id="74" name="Up-Down Arrow 73"/>
            <p:cNvSpPr/>
            <p:nvPr/>
          </p:nvSpPr>
          <p:spPr>
            <a:xfrm>
              <a:off x="1999925" y="4658605"/>
              <a:ext cx="253066" cy="635052"/>
            </a:xfrm>
            <a:prstGeom prst="up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5" name="TextBox 74"/>
            <p:cNvSpPr txBox="1"/>
            <p:nvPr/>
          </p:nvSpPr>
          <p:spPr>
            <a:xfrm>
              <a:off x="1055580" y="4675478"/>
              <a:ext cx="1027846" cy="584775"/>
            </a:xfrm>
            <a:prstGeom prst="rect">
              <a:avLst/>
            </a:prstGeom>
            <a:noFill/>
          </p:spPr>
          <p:txBody>
            <a:bodyPr wrap="none" rtlCol="0">
              <a:spAutoFit/>
            </a:bodyPr>
            <a:lstStyle/>
            <a:p>
              <a:pPr algn="r"/>
              <a:r>
                <a:rPr lang="en-US" sz="3200" smtClean="0">
                  <a:latin typeface="Helvetica Neue" charset="0"/>
                  <a:ea typeface="Helvetica Neue" charset="0"/>
                  <a:cs typeface="Helvetica Neue" charset="0"/>
                </a:rPr>
                <a:t>RPC</a:t>
              </a:r>
              <a:endParaRPr lang="en-US" sz="3200" dirty="0">
                <a:latin typeface="Helvetica Neue" charset="0"/>
                <a:ea typeface="Helvetica Neue" charset="0"/>
                <a:cs typeface="Helvetica Neue" charset="0"/>
              </a:endParaRPr>
            </a:p>
          </p:txBody>
        </p:sp>
      </p:grpSp>
      <p:grpSp>
        <p:nvGrpSpPr>
          <p:cNvPr id="76" name="Group 75"/>
          <p:cNvGrpSpPr/>
          <p:nvPr/>
        </p:nvGrpSpPr>
        <p:grpSpPr>
          <a:xfrm>
            <a:off x="6300548" y="5320710"/>
            <a:ext cx="1197411" cy="635052"/>
            <a:chOff x="1055580" y="4658605"/>
            <a:chExt cx="1197411" cy="635052"/>
          </a:xfrm>
        </p:grpSpPr>
        <p:sp>
          <p:nvSpPr>
            <p:cNvPr id="77" name="Up-Down Arrow 76"/>
            <p:cNvSpPr/>
            <p:nvPr/>
          </p:nvSpPr>
          <p:spPr>
            <a:xfrm>
              <a:off x="1999925" y="4658605"/>
              <a:ext cx="253066" cy="635052"/>
            </a:xfrm>
            <a:prstGeom prst="up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8" name="TextBox 77"/>
            <p:cNvSpPr txBox="1"/>
            <p:nvPr/>
          </p:nvSpPr>
          <p:spPr>
            <a:xfrm>
              <a:off x="1055580" y="4675478"/>
              <a:ext cx="1027846" cy="584775"/>
            </a:xfrm>
            <a:prstGeom prst="rect">
              <a:avLst/>
            </a:prstGeom>
            <a:noFill/>
          </p:spPr>
          <p:txBody>
            <a:bodyPr wrap="none" rtlCol="0">
              <a:spAutoFit/>
            </a:bodyPr>
            <a:lstStyle/>
            <a:p>
              <a:pPr algn="r"/>
              <a:r>
                <a:rPr lang="en-US" sz="3200" smtClean="0">
                  <a:latin typeface="Helvetica Neue" charset="0"/>
                  <a:ea typeface="Helvetica Neue" charset="0"/>
                  <a:cs typeface="Helvetica Neue" charset="0"/>
                </a:rPr>
                <a:t>RPC</a:t>
              </a:r>
              <a:endParaRPr lang="en-US" sz="3200" dirty="0">
                <a:latin typeface="Helvetica Neue" charset="0"/>
                <a:ea typeface="Helvetica Neue" charset="0"/>
                <a:cs typeface="Helvetica Neue" charset="0"/>
              </a:endParaRPr>
            </a:p>
          </p:txBody>
        </p:sp>
      </p:grpSp>
      <p:grpSp>
        <p:nvGrpSpPr>
          <p:cNvPr id="79" name="Group 78"/>
          <p:cNvGrpSpPr/>
          <p:nvPr/>
        </p:nvGrpSpPr>
        <p:grpSpPr>
          <a:xfrm>
            <a:off x="8624554" y="5320710"/>
            <a:ext cx="1197411" cy="635052"/>
            <a:chOff x="1055580" y="4658605"/>
            <a:chExt cx="1197411" cy="635052"/>
          </a:xfrm>
        </p:grpSpPr>
        <p:sp>
          <p:nvSpPr>
            <p:cNvPr id="80" name="Up-Down Arrow 79"/>
            <p:cNvSpPr/>
            <p:nvPr/>
          </p:nvSpPr>
          <p:spPr>
            <a:xfrm>
              <a:off x="1999925" y="4658605"/>
              <a:ext cx="253066" cy="635052"/>
            </a:xfrm>
            <a:prstGeom prst="up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1" name="TextBox 80"/>
            <p:cNvSpPr txBox="1"/>
            <p:nvPr/>
          </p:nvSpPr>
          <p:spPr>
            <a:xfrm>
              <a:off x="1055580" y="4675478"/>
              <a:ext cx="1027846" cy="584775"/>
            </a:xfrm>
            <a:prstGeom prst="rect">
              <a:avLst/>
            </a:prstGeom>
            <a:noFill/>
          </p:spPr>
          <p:txBody>
            <a:bodyPr wrap="none" rtlCol="0">
              <a:spAutoFit/>
            </a:bodyPr>
            <a:lstStyle/>
            <a:p>
              <a:pPr algn="r"/>
              <a:r>
                <a:rPr lang="en-US" sz="3200" smtClean="0">
                  <a:latin typeface="Helvetica Neue" charset="0"/>
                  <a:ea typeface="Helvetica Neue" charset="0"/>
                  <a:cs typeface="Helvetica Neue" charset="0"/>
                </a:rPr>
                <a:t>RPC</a:t>
              </a:r>
              <a:endParaRPr lang="en-US" sz="3200" dirty="0">
                <a:latin typeface="Helvetica Neue" charset="0"/>
                <a:ea typeface="Helvetica Neue" charset="0"/>
                <a:cs typeface="Helvetica Neue" charset="0"/>
              </a:endParaRPr>
            </a:p>
          </p:txBody>
        </p:sp>
      </p:grpSp>
      <p:grpSp>
        <p:nvGrpSpPr>
          <p:cNvPr id="11" name="Group 10"/>
          <p:cNvGrpSpPr/>
          <p:nvPr/>
        </p:nvGrpSpPr>
        <p:grpSpPr>
          <a:xfrm>
            <a:off x="634701" y="3946785"/>
            <a:ext cx="10997397" cy="1181124"/>
            <a:chOff x="634701" y="3898271"/>
            <a:chExt cx="10997397" cy="1181124"/>
          </a:xfrm>
        </p:grpSpPr>
        <p:sp>
          <p:nvSpPr>
            <p:cNvPr id="63" name="Rectangle 62"/>
            <p:cNvSpPr/>
            <p:nvPr/>
          </p:nvSpPr>
          <p:spPr>
            <a:xfrm>
              <a:off x="634701" y="3898271"/>
              <a:ext cx="10997397" cy="1181124"/>
            </a:xfrm>
            <a:prstGeom prst="rect">
              <a:avLst/>
            </a:prstGeom>
            <a:solidFill>
              <a:schemeClr val="accent6">
                <a:lumMod val="50000"/>
              </a:schemeClr>
            </a:solidFill>
            <a:ln/>
          </p:spPr>
          <p:style>
            <a:lnRef idx="0">
              <a:schemeClr val="accent1"/>
            </a:lnRef>
            <a:fillRef idx="3">
              <a:schemeClr val="accent1"/>
            </a:fillRef>
            <a:effectRef idx="3">
              <a:schemeClr val="accent1"/>
            </a:effectRef>
            <a:fontRef idx="minor">
              <a:schemeClr val="lt1"/>
            </a:fontRef>
          </p:style>
          <p:txBody>
            <a:bodyPr rIns="274320" rtlCol="0" anchor="ctr"/>
            <a:lstStyle/>
            <a:p>
              <a:pPr algn="r"/>
              <a:r>
                <a:rPr lang="en-US" sz="3200" smtClean="0">
                  <a:solidFill>
                    <a:schemeClr val="bg1"/>
                  </a:solidFill>
                  <a:latin typeface="Helvetica Neue" charset="0"/>
                  <a:ea typeface="Helvetica Neue" charset="0"/>
                  <a:cs typeface="Helvetica Neue" charset="0"/>
                </a:rPr>
                <a:t>Model Abstraction Layer</a:t>
              </a:r>
              <a:endParaRPr lang="en-US" sz="3200" dirty="0">
                <a:solidFill>
                  <a:schemeClr val="bg1"/>
                </a:solidFill>
                <a:latin typeface="Helvetica Neue" charset="0"/>
                <a:ea typeface="Helvetica Neue" charset="0"/>
                <a:cs typeface="Helvetica Neue" charset="0"/>
              </a:endParaRPr>
            </a:p>
          </p:txBody>
        </p:sp>
        <p:sp>
          <p:nvSpPr>
            <p:cNvPr id="82" name="Rounded Rectangle 81"/>
            <p:cNvSpPr/>
            <p:nvPr/>
          </p:nvSpPr>
          <p:spPr>
            <a:xfrm>
              <a:off x="780876" y="3971235"/>
              <a:ext cx="5042536" cy="474751"/>
            </a:xfrm>
            <a:prstGeom prst="roundRect">
              <a:avLst/>
            </a:prstGeom>
            <a:solidFill>
              <a:schemeClr val="accent2">
                <a:lumMod val="20000"/>
                <a:lumOff val="80000"/>
              </a:schemeClr>
            </a:solidFill>
            <a:ln/>
          </p:spPr>
          <p:style>
            <a:lnRef idx="2">
              <a:schemeClr val="accent2">
                <a:shade val="50000"/>
              </a:schemeClr>
            </a:lnRef>
            <a:fillRef idx="1">
              <a:schemeClr val="accent2"/>
            </a:fillRef>
            <a:effectRef idx="0">
              <a:schemeClr val="accent2"/>
            </a:effectRef>
            <a:fontRef idx="minor">
              <a:schemeClr val="lt1"/>
            </a:fontRef>
          </p:style>
          <p:txBody>
            <a:bodyPr rIns="91440" rtlCol="0" anchor="ctr"/>
            <a:lstStyle/>
            <a:p>
              <a:pPr algn="ctr"/>
              <a:r>
                <a:rPr lang="en-US" sz="2800" dirty="0" smtClean="0">
                  <a:solidFill>
                    <a:schemeClr val="tx1"/>
                  </a:solidFill>
                  <a:latin typeface="Helvetica Neue" charset="0"/>
                  <a:ea typeface="Helvetica Neue" charset="0"/>
                  <a:cs typeface="Helvetica Neue" charset="0"/>
                </a:rPr>
                <a:t>Caching</a:t>
              </a:r>
              <a:endParaRPr lang="en-US" sz="2800" dirty="0">
                <a:solidFill>
                  <a:schemeClr val="tx1"/>
                </a:solidFill>
                <a:latin typeface="Helvetica Neue" charset="0"/>
                <a:ea typeface="Helvetica Neue" charset="0"/>
                <a:cs typeface="Helvetica Neue" charset="0"/>
              </a:endParaRPr>
            </a:p>
          </p:txBody>
        </p:sp>
        <p:sp>
          <p:nvSpPr>
            <p:cNvPr id="83" name="Rounded Rectangle 82"/>
            <p:cNvSpPr/>
            <p:nvPr/>
          </p:nvSpPr>
          <p:spPr>
            <a:xfrm>
              <a:off x="780876" y="4531828"/>
              <a:ext cx="5042536" cy="474751"/>
            </a:xfrm>
            <a:prstGeom prst="roundRect">
              <a:avLst/>
            </a:prstGeom>
            <a:solidFill>
              <a:schemeClr val="accent2">
                <a:lumMod val="20000"/>
                <a:lumOff val="80000"/>
              </a:schemeClr>
            </a:solidFill>
            <a:ln/>
          </p:spPr>
          <p:style>
            <a:lnRef idx="2">
              <a:schemeClr val="accent2">
                <a:shade val="50000"/>
              </a:schemeClr>
            </a:lnRef>
            <a:fillRef idx="1">
              <a:schemeClr val="accent2"/>
            </a:fillRef>
            <a:effectRef idx="0">
              <a:schemeClr val="accent2"/>
            </a:effectRef>
            <a:fontRef idx="minor">
              <a:schemeClr val="lt1"/>
            </a:fontRef>
          </p:style>
          <p:txBody>
            <a:bodyPr rIns="91440" rtlCol="0" anchor="ctr"/>
            <a:lstStyle/>
            <a:p>
              <a:pPr algn="ctr"/>
              <a:r>
                <a:rPr lang="en-US" sz="2800" dirty="0" smtClean="0">
                  <a:solidFill>
                    <a:schemeClr val="tx1"/>
                  </a:solidFill>
                  <a:latin typeface="Helvetica Neue" charset="0"/>
                  <a:ea typeface="Helvetica Neue" charset="0"/>
                  <a:cs typeface="Helvetica Neue" charset="0"/>
                </a:rPr>
                <a:t>Adaptive Batching</a:t>
              </a:r>
              <a:endParaRPr lang="en-US" sz="2800" dirty="0">
                <a:solidFill>
                  <a:schemeClr val="tx1"/>
                </a:solidFill>
                <a:latin typeface="Helvetica Neue" charset="0"/>
                <a:ea typeface="Helvetica Neue" charset="0"/>
                <a:cs typeface="Helvetica Neue" charset="0"/>
              </a:endParaRPr>
            </a:p>
          </p:txBody>
        </p:sp>
      </p:grpSp>
      <p:grpSp>
        <p:nvGrpSpPr>
          <p:cNvPr id="84" name="Group 83"/>
          <p:cNvGrpSpPr/>
          <p:nvPr/>
        </p:nvGrpSpPr>
        <p:grpSpPr>
          <a:xfrm>
            <a:off x="445537" y="5992897"/>
            <a:ext cx="3361842" cy="1374518"/>
            <a:chOff x="445537" y="5992897"/>
            <a:chExt cx="3361842" cy="1374518"/>
          </a:xfrm>
        </p:grpSpPr>
        <p:sp>
          <p:nvSpPr>
            <p:cNvPr id="85" name="Rectangle 84"/>
            <p:cNvSpPr/>
            <p:nvPr/>
          </p:nvSpPr>
          <p:spPr>
            <a:xfrm>
              <a:off x="445538" y="6376250"/>
              <a:ext cx="3361841" cy="99116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6" name="Rectangle 85"/>
            <p:cNvSpPr/>
            <p:nvPr/>
          </p:nvSpPr>
          <p:spPr>
            <a:xfrm>
              <a:off x="445537" y="5992897"/>
              <a:ext cx="3361842" cy="406426"/>
            </a:xfrm>
            <a:prstGeom prst="rect">
              <a:avLst/>
            </a:prstGeom>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smtClean="0">
                  <a:solidFill>
                    <a:schemeClr val="bg1"/>
                  </a:solidFill>
                  <a:latin typeface="Helvetica Neue" charset="0"/>
                  <a:ea typeface="Helvetica Neue" charset="0"/>
                  <a:cs typeface="Helvetica Neue" charset="0"/>
                </a:rPr>
                <a:t>Model Container (MC)</a:t>
              </a:r>
              <a:endParaRPr lang="en-US" sz="2400" dirty="0">
                <a:solidFill>
                  <a:schemeClr val="bg1"/>
                </a:solidFill>
                <a:latin typeface="Helvetica Neue" charset="0"/>
                <a:ea typeface="Helvetica Neue" charset="0"/>
                <a:cs typeface="Helvetica Neue" charset="0"/>
              </a:endParaRPr>
            </a:p>
          </p:txBody>
        </p:sp>
        <p:pic>
          <p:nvPicPr>
            <p:cNvPr id="87" name="Picture 8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272893" y="6436458"/>
              <a:ext cx="1707129" cy="908047"/>
            </a:xfrm>
            <a:prstGeom prst="rect">
              <a:avLst/>
            </a:prstGeom>
          </p:spPr>
        </p:pic>
      </p:grpSp>
      <p:sp>
        <p:nvSpPr>
          <p:cNvPr id="67" name="Rounded Rectangle 66"/>
          <p:cNvSpPr/>
          <p:nvPr/>
        </p:nvSpPr>
        <p:spPr>
          <a:xfrm>
            <a:off x="421863" y="3058417"/>
            <a:ext cx="11358066" cy="3975494"/>
          </a:xfrm>
          <a:prstGeom prst="roundRect">
            <a:avLst/>
          </a:prstGeom>
          <a:solidFill>
            <a:srgbClr val="3857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 name="Group 67"/>
          <p:cNvGrpSpPr/>
          <p:nvPr/>
        </p:nvGrpSpPr>
        <p:grpSpPr>
          <a:xfrm>
            <a:off x="6893056" y="3169055"/>
            <a:ext cx="1994397" cy="1123844"/>
            <a:chOff x="10608180" y="4068969"/>
            <a:chExt cx="1072730" cy="604484"/>
          </a:xfrm>
        </p:grpSpPr>
        <p:sp>
          <p:nvSpPr>
            <p:cNvPr id="88" name="Rounded Rectangle 87"/>
            <p:cNvSpPr/>
            <p:nvPr/>
          </p:nvSpPr>
          <p:spPr>
            <a:xfrm>
              <a:off x="10608180" y="4068969"/>
              <a:ext cx="1072730" cy="604484"/>
            </a:xfrm>
            <a:prstGeom prst="roundRect">
              <a:avLst>
                <a:gd name="adj" fmla="val 37006"/>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grpSp>
          <p:nvGrpSpPr>
            <p:cNvPr id="89" name="Group 88"/>
            <p:cNvGrpSpPr/>
            <p:nvPr/>
          </p:nvGrpSpPr>
          <p:grpSpPr>
            <a:xfrm>
              <a:off x="10695074" y="4129880"/>
              <a:ext cx="886612" cy="482662"/>
              <a:chOff x="1904831" y="4049487"/>
              <a:chExt cx="886612" cy="482662"/>
            </a:xfrm>
          </p:grpSpPr>
          <p:pic>
            <p:nvPicPr>
              <p:cNvPr id="90" name="Picture 89"/>
              <p:cNvPicPr>
                <a:picLocks noChangeAspect="1"/>
              </p:cNvPicPr>
              <p:nvPr/>
            </p:nvPicPr>
            <p:blipFill>
              <a:blip r:embed="rId11">
                <a:duotone>
                  <a:prstClr val="black"/>
                  <a:srgbClr val="FFFF00">
                    <a:tint val="45000"/>
                    <a:satMod val="400000"/>
                  </a:srgbClr>
                </a:duotone>
              </a:blip>
              <a:stretch>
                <a:fillRect/>
              </a:stretch>
            </p:blipFill>
            <p:spPr>
              <a:xfrm>
                <a:off x="1904831" y="4049487"/>
                <a:ext cx="482661" cy="482662"/>
              </a:xfrm>
              <a:prstGeom prst="rect">
                <a:avLst/>
              </a:prstGeom>
            </p:spPr>
          </p:pic>
          <p:sp>
            <p:nvSpPr>
              <p:cNvPr id="91" name="TextBox 90"/>
              <p:cNvSpPr txBox="1"/>
              <p:nvPr/>
            </p:nvSpPr>
            <p:spPr>
              <a:xfrm>
                <a:off x="2354302" y="4110768"/>
                <a:ext cx="437141" cy="380752"/>
              </a:xfrm>
              <a:prstGeom prst="rect">
                <a:avLst/>
              </a:prstGeom>
              <a:noFill/>
            </p:spPr>
            <p:txBody>
              <a:bodyPr wrap="none" rtlCol="0">
                <a:spAutoFit/>
              </a:bodyPr>
              <a:lstStyle/>
              <a:p>
                <a:r>
                  <a:rPr lang="en-US" sz="4000" b="1" dirty="0" err="1" smtClean="0">
                    <a:latin typeface="American Typewriter Condensed" charset="0"/>
                    <a:ea typeface="American Typewriter Condensed" charset="0"/>
                    <a:cs typeface="American Typewriter Condensed" charset="0"/>
                  </a:rPr>
                  <a:t>ust</a:t>
                </a:r>
                <a:endParaRPr lang="en-US" sz="4000" b="1" dirty="0">
                  <a:latin typeface="American Typewriter Condensed" charset="0"/>
                  <a:ea typeface="American Typewriter Condensed" charset="0"/>
                  <a:cs typeface="American Typewriter Condensed" charset="0"/>
                </a:endParaRPr>
              </a:p>
            </p:txBody>
          </p:sp>
        </p:grpSp>
      </p:grpSp>
      <p:sp>
        <p:nvSpPr>
          <p:cNvPr id="4" name="TextBox 3"/>
          <p:cNvSpPr txBox="1"/>
          <p:nvPr/>
        </p:nvSpPr>
        <p:spPr>
          <a:xfrm>
            <a:off x="852072" y="3426227"/>
            <a:ext cx="8163803" cy="2939266"/>
          </a:xfrm>
          <a:prstGeom prst="rect">
            <a:avLst/>
          </a:prstGeom>
          <a:noFill/>
        </p:spPr>
        <p:txBody>
          <a:bodyPr wrap="square" rtlCol="0">
            <a:spAutoFit/>
          </a:bodyPr>
          <a:lstStyle/>
          <a:p>
            <a:pPr>
              <a:spcBef>
                <a:spcPts val="600"/>
              </a:spcBef>
            </a:pPr>
            <a:r>
              <a:rPr lang="en-US" sz="3000" dirty="0" smtClean="0">
                <a:solidFill>
                  <a:schemeClr val="bg1"/>
                </a:solidFill>
                <a:latin typeface="Helvetica Neue Light" charset="0"/>
                <a:ea typeface="Helvetica Neue Light" charset="0"/>
                <a:cs typeface="Helvetica Neue Light" charset="0"/>
              </a:rPr>
              <a:t>Core system: 5000 lines of Rust</a:t>
            </a:r>
          </a:p>
          <a:p>
            <a:pPr>
              <a:spcBef>
                <a:spcPts val="600"/>
              </a:spcBef>
            </a:pPr>
            <a:endParaRPr lang="en-US" sz="1000" dirty="0" smtClean="0">
              <a:latin typeface="Helvetica Neue Light" charset="0"/>
              <a:ea typeface="Helvetica Neue Light" charset="0"/>
              <a:cs typeface="Helvetica Neue Light" charset="0"/>
            </a:endParaRPr>
          </a:p>
          <a:p>
            <a:pPr>
              <a:spcBef>
                <a:spcPts val="600"/>
              </a:spcBef>
            </a:pPr>
            <a:r>
              <a:rPr lang="en-US" sz="3000" dirty="0" smtClean="0">
                <a:solidFill>
                  <a:schemeClr val="bg1"/>
                </a:solidFill>
                <a:latin typeface="Helvetica Neue Light" charset="0"/>
                <a:ea typeface="Helvetica Neue Light" charset="0"/>
                <a:cs typeface="Helvetica Neue Light" charset="0"/>
              </a:rPr>
              <a:t>RPC:</a:t>
            </a:r>
          </a:p>
          <a:p>
            <a:pPr marL="457200" indent="-457200">
              <a:spcBef>
                <a:spcPts val="600"/>
              </a:spcBef>
              <a:buFont typeface="Arial" charset="0"/>
              <a:buChar char="•"/>
            </a:pPr>
            <a:r>
              <a:rPr lang="en-US" sz="3000" dirty="0" smtClean="0">
                <a:solidFill>
                  <a:schemeClr val="bg1"/>
                </a:solidFill>
                <a:latin typeface="Helvetica Neue Light" charset="0"/>
                <a:ea typeface="Helvetica Neue Light" charset="0"/>
                <a:cs typeface="Helvetica Neue Light" charset="0"/>
              </a:rPr>
              <a:t>100 lines of Python</a:t>
            </a:r>
          </a:p>
          <a:p>
            <a:pPr marL="457200" indent="-457200">
              <a:spcBef>
                <a:spcPts val="600"/>
              </a:spcBef>
              <a:buFont typeface="Arial" charset="0"/>
              <a:buChar char="•"/>
            </a:pPr>
            <a:r>
              <a:rPr lang="en-US" sz="3000" dirty="0" smtClean="0">
                <a:solidFill>
                  <a:schemeClr val="bg1"/>
                </a:solidFill>
                <a:latin typeface="Helvetica Neue Light" charset="0"/>
                <a:ea typeface="Helvetica Neue Light" charset="0"/>
                <a:cs typeface="Helvetica Neue Light" charset="0"/>
              </a:rPr>
              <a:t>250 lines of Rust</a:t>
            </a:r>
          </a:p>
          <a:p>
            <a:pPr marL="457200" indent="-457200">
              <a:spcBef>
                <a:spcPts val="600"/>
              </a:spcBef>
              <a:buFont typeface="Arial" charset="0"/>
              <a:buChar char="•"/>
            </a:pPr>
            <a:r>
              <a:rPr lang="en-US" sz="3000" dirty="0" smtClean="0">
                <a:solidFill>
                  <a:schemeClr val="bg1"/>
                </a:solidFill>
                <a:latin typeface="Helvetica Neue Light" charset="0"/>
                <a:ea typeface="Helvetica Neue Light" charset="0"/>
                <a:cs typeface="Helvetica Neue Light" charset="0"/>
              </a:rPr>
              <a:t>200 lines of C++</a:t>
            </a:r>
          </a:p>
        </p:txBody>
      </p:sp>
      <p:sp>
        <p:nvSpPr>
          <p:cNvPr id="6" name="Slide Number Placeholder 5"/>
          <p:cNvSpPr>
            <a:spLocks noGrp="1"/>
          </p:cNvSpPr>
          <p:nvPr>
            <p:ph type="sldNum" sz="quarter" idx="12"/>
          </p:nvPr>
        </p:nvSpPr>
        <p:spPr/>
        <p:txBody>
          <a:bodyPr/>
          <a:lstStyle/>
          <a:p>
            <a:fld id="{DC2A921A-EC74-6F4D-8465-D463C43FF014}" type="slidenum">
              <a:rPr lang="en-US" smtClean="0">
                <a:solidFill>
                  <a:prstClr val="black">
                    <a:tint val="75000"/>
                  </a:prstClr>
                </a:solidFill>
              </a:rPr>
              <a:pPr/>
              <a:t>26</a:t>
            </a:fld>
            <a:endParaRPr lang="en-US">
              <a:solidFill>
                <a:prstClr val="black">
                  <a:tint val="75000"/>
                </a:prstClr>
              </a:solidFill>
            </a:endParaRPr>
          </a:p>
        </p:txBody>
      </p:sp>
    </p:spTree>
    <p:extLst>
      <p:ext uri="{BB962C8B-B14F-4D97-AF65-F5344CB8AC3E}">
        <p14:creationId xmlns:p14="http://schemas.microsoft.com/office/powerpoint/2010/main" val="396592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dissolve">
                                      <p:cBhvr>
                                        <p:cTn id="10" dur="500"/>
                                        <p:tgtEl>
                                          <p:spTgt spid="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Rectangle 88"/>
          <p:cNvSpPr/>
          <p:nvPr/>
        </p:nvSpPr>
        <p:spPr>
          <a:xfrm>
            <a:off x="445538" y="2509453"/>
            <a:ext cx="3361841" cy="99116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84" name="Group 83"/>
          <p:cNvGrpSpPr/>
          <p:nvPr/>
        </p:nvGrpSpPr>
        <p:grpSpPr>
          <a:xfrm>
            <a:off x="444975" y="2136614"/>
            <a:ext cx="3361842" cy="1374518"/>
            <a:chOff x="445537" y="5992897"/>
            <a:chExt cx="3361842" cy="1374518"/>
          </a:xfrm>
        </p:grpSpPr>
        <p:sp>
          <p:nvSpPr>
            <p:cNvPr id="85" name="Rectangle 84"/>
            <p:cNvSpPr/>
            <p:nvPr/>
          </p:nvSpPr>
          <p:spPr>
            <a:xfrm>
              <a:off x="445538" y="6376250"/>
              <a:ext cx="3361841" cy="99116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6" name="Rectangle 85"/>
            <p:cNvSpPr/>
            <p:nvPr/>
          </p:nvSpPr>
          <p:spPr>
            <a:xfrm>
              <a:off x="445537" y="5992897"/>
              <a:ext cx="3361842" cy="406426"/>
            </a:xfrm>
            <a:prstGeom prst="rect">
              <a:avLst/>
            </a:prstGeom>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smtClean="0">
                  <a:solidFill>
                    <a:schemeClr val="bg1"/>
                  </a:solidFill>
                  <a:latin typeface="Helvetica Neue" charset="0"/>
                  <a:ea typeface="Helvetica Neue" charset="0"/>
                  <a:cs typeface="Helvetica Neue" charset="0"/>
                </a:rPr>
                <a:t>Model Container (MC)</a:t>
              </a:r>
              <a:endParaRPr lang="en-US" sz="2400" dirty="0">
                <a:solidFill>
                  <a:schemeClr val="bg1"/>
                </a:solidFill>
                <a:latin typeface="Helvetica Neue" charset="0"/>
                <a:ea typeface="Helvetica Neue" charset="0"/>
                <a:cs typeface="Helvetica Neue" charset="0"/>
              </a:endParaRPr>
            </a:p>
          </p:txBody>
        </p:sp>
        <p:pic>
          <p:nvPicPr>
            <p:cNvPr id="87" name="Picture 8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72893" y="6436458"/>
              <a:ext cx="1707129" cy="908047"/>
            </a:xfrm>
            <a:prstGeom prst="rect">
              <a:avLst/>
            </a:prstGeom>
          </p:spPr>
        </p:pic>
      </p:grpSp>
      <p:sp>
        <p:nvSpPr>
          <p:cNvPr id="60" name="Rectangle 59"/>
          <p:cNvSpPr/>
          <p:nvPr/>
        </p:nvSpPr>
        <p:spPr>
          <a:xfrm>
            <a:off x="8110363" y="2509453"/>
            <a:ext cx="2418934" cy="99116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6" name="Rectangle 55"/>
          <p:cNvSpPr/>
          <p:nvPr/>
        </p:nvSpPr>
        <p:spPr>
          <a:xfrm>
            <a:off x="4031690" y="2509453"/>
            <a:ext cx="1810909" cy="99116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0" name="Rectangle 9"/>
          <p:cNvSpPr/>
          <p:nvPr/>
        </p:nvSpPr>
        <p:spPr>
          <a:xfrm>
            <a:off x="445538" y="-2748445"/>
            <a:ext cx="11344152" cy="64249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57" name="Rectangle 56"/>
          <p:cNvSpPr/>
          <p:nvPr/>
        </p:nvSpPr>
        <p:spPr>
          <a:xfrm>
            <a:off x="445567" y="-1412681"/>
            <a:ext cx="11344122" cy="2812928"/>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4400" dirty="0">
              <a:solidFill>
                <a:schemeClr val="tx1"/>
              </a:solidFill>
              <a:latin typeface="Helvetica Neue" charset="0"/>
              <a:ea typeface="Helvetica Neue" charset="0"/>
              <a:cs typeface="Helvetica Neue" charset="0"/>
            </a:endParaRPr>
          </a:p>
        </p:txBody>
      </p:sp>
      <p:sp>
        <p:nvSpPr>
          <p:cNvPr id="40" name="Rectangle 39"/>
          <p:cNvSpPr/>
          <p:nvPr/>
        </p:nvSpPr>
        <p:spPr>
          <a:xfrm>
            <a:off x="4949993" y="-1509562"/>
            <a:ext cx="2127505" cy="769441"/>
          </a:xfrm>
          <a:prstGeom prst="rect">
            <a:avLst/>
          </a:prstGeom>
        </p:spPr>
        <p:txBody>
          <a:bodyPr wrap="none">
            <a:spAutoFit/>
          </a:bodyPr>
          <a:lstStyle/>
          <a:p>
            <a:r>
              <a:rPr lang="en-US" sz="4400" b="1" dirty="0" smtClean="0">
                <a:solidFill>
                  <a:schemeClr val="bg1"/>
                </a:solidFill>
                <a:latin typeface="Helvetica Neue" charset="0"/>
                <a:ea typeface="Helvetica Neue" charset="0"/>
                <a:cs typeface="Helvetica Neue" charset="0"/>
              </a:rPr>
              <a:t>Clipper</a:t>
            </a:r>
            <a:endParaRPr lang="en-US" sz="4400" b="1" dirty="0">
              <a:solidFill>
                <a:schemeClr val="bg1"/>
              </a:solidFill>
              <a:latin typeface="Helvetica Neue" charset="0"/>
              <a:ea typeface="Helvetica Neue" charset="0"/>
              <a:cs typeface="Helvetica Neue" charset="0"/>
            </a:endParaRPr>
          </a:p>
        </p:txBody>
      </p:sp>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408471" y="-2657768"/>
            <a:ext cx="1909438" cy="486742"/>
          </a:xfrm>
          <a:prstGeom prst="rect">
            <a:avLst/>
          </a:prstGeom>
        </p:spPr>
      </p:pic>
      <p:pic>
        <p:nvPicPr>
          <p:cNvPr id="43" name="Picture 4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67685" y="-2657768"/>
            <a:ext cx="1828581" cy="486742"/>
          </a:xfrm>
          <a:prstGeom prst="rect">
            <a:avLst/>
          </a:prstGeom>
        </p:spPr>
      </p:pic>
      <p:pic>
        <p:nvPicPr>
          <p:cNvPr id="59" name="Picture 5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430114" y="-2657768"/>
            <a:ext cx="1194440" cy="486742"/>
          </a:xfrm>
          <a:prstGeom prst="rect">
            <a:avLst/>
          </a:prstGeom>
        </p:spPr>
      </p:pic>
      <p:pic>
        <p:nvPicPr>
          <p:cNvPr id="61" name="Picture 60"/>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736759" y="-2734085"/>
            <a:ext cx="1166301" cy="571724"/>
          </a:xfrm>
          <a:prstGeom prst="rect">
            <a:avLst/>
          </a:prstGeom>
        </p:spPr>
      </p:pic>
      <p:pic>
        <p:nvPicPr>
          <p:cNvPr id="17" name="Picture 16"/>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015263" y="-2657768"/>
            <a:ext cx="1652740" cy="486742"/>
          </a:xfrm>
          <a:prstGeom prst="rect">
            <a:avLst/>
          </a:prstGeom>
        </p:spPr>
      </p:pic>
      <p:pic>
        <p:nvPicPr>
          <p:cNvPr id="30" name="Picture 29"/>
          <p:cNvPicPr>
            <a:picLocks noChangeAspect="1"/>
          </p:cNvPicPr>
          <p:nvPr/>
        </p:nvPicPr>
        <p:blipFill>
          <a:blip r:embed="rId9"/>
          <a:stretch>
            <a:fillRect/>
          </a:stretch>
        </p:blipFill>
        <p:spPr>
          <a:xfrm>
            <a:off x="8320058" y="2678370"/>
            <a:ext cx="2032000" cy="736037"/>
          </a:xfrm>
          <a:prstGeom prst="rect">
            <a:avLst/>
          </a:prstGeom>
        </p:spPr>
      </p:pic>
      <p:sp>
        <p:nvSpPr>
          <p:cNvPr id="2" name="Rectangle 1"/>
          <p:cNvSpPr/>
          <p:nvPr/>
        </p:nvSpPr>
        <p:spPr>
          <a:xfrm>
            <a:off x="4285691" y="2644967"/>
            <a:ext cx="1359090" cy="769441"/>
          </a:xfrm>
          <a:prstGeom prst="rect">
            <a:avLst/>
          </a:prstGeom>
        </p:spPr>
        <p:txBody>
          <a:bodyPr wrap="none">
            <a:spAutoFit/>
          </a:bodyPr>
          <a:lstStyle/>
          <a:p>
            <a:r>
              <a:rPr lang="en-US" sz="4400" dirty="0" err="1">
                <a:latin typeface="Beirut" charset="-78"/>
                <a:ea typeface="Beirut" charset="-78"/>
                <a:cs typeface="Beirut" charset="-78"/>
              </a:rPr>
              <a:t>Caffe</a:t>
            </a:r>
            <a:endParaRPr lang="en-US" sz="4400" dirty="0">
              <a:latin typeface="Beirut" charset="-78"/>
              <a:ea typeface="Beirut" charset="-78"/>
              <a:cs typeface="Beirut" charset="-78"/>
            </a:endParaRPr>
          </a:p>
        </p:txBody>
      </p:sp>
      <p:sp>
        <p:nvSpPr>
          <p:cNvPr id="3" name="TextBox 2"/>
          <p:cNvSpPr txBox="1"/>
          <p:nvPr/>
        </p:nvSpPr>
        <p:spPr>
          <a:xfrm>
            <a:off x="445537" y="-2682906"/>
            <a:ext cx="3022147" cy="584775"/>
          </a:xfrm>
          <a:prstGeom prst="rect">
            <a:avLst/>
          </a:prstGeom>
          <a:noFill/>
        </p:spPr>
        <p:txBody>
          <a:bodyPr wrap="square" rtlCol="0">
            <a:spAutoFit/>
          </a:bodyPr>
          <a:lstStyle/>
          <a:p>
            <a:pPr algn="ctr"/>
            <a:r>
              <a:rPr lang="en-US" sz="3200" dirty="0" smtClean="0">
                <a:latin typeface="Helvetica Neue" charset="0"/>
                <a:ea typeface="Helvetica Neue" charset="0"/>
                <a:cs typeface="Helvetica Neue" charset="0"/>
              </a:rPr>
              <a:t>Applications</a:t>
            </a:r>
            <a:endParaRPr lang="en-US" sz="3200" dirty="0">
              <a:latin typeface="Helvetica Neue" charset="0"/>
              <a:ea typeface="Helvetica Neue" charset="0"/>
              <a:cs typeface="Helvetica Neue" charset="0"/>
            </a:endParaRPr>
          </a:p>
        </p:txBody>
      </p:sp>
      <p:grpSp>
        <p:nvGrpSpPr>
          <p:cNvPr id="26" name="Group 25"/>
          <p:cNvGrpSpPr/>
          <p:nvPr/>
        </p:nvGrpSpPr>
        <p:grpSpPr>
          <a:xfrm>
            <a:off x="783991" y="-2084868"/>
            <a:ext cx="1736806" cy="635052"/>
            <a:chOff x="783991" y="2298303"/>
            <a:chExt cx="1736806" cy="635052"/>
          </a:xfrm>
        </p:grpSpPr>
        <p:sp>
          <p:nvSpPr>
            <p:cNvPr id="22" name="TextBox 21"/>
            <p:cNvSpPr txBox="1"/>
            <p:nvPr/>
          </p:nvSpPr>
          <p:spPr>
            <a:xfrm>
              <a:off x="783991" y="2323442"/>
              <a:ext cx="1483740" cy="584775"/>
            </a:xfrm>
            <a:prstGeom prst="rect">
              <a:avLst/>
            </a:prstGeom>
            <a:noFill/>
          </p:spPr>
          <p:txBody>
            <a:bodyPr wrap="none" rtlCol="0">
              <a:spAutoFit/>
            </a:bodyPr>
            <a:lstStyle/>
            <a:p>
              <a:pPr algn="r"/>
              <a:r>
                <a:rPr lang="en-US" sz="3200" dirty="0" smtClean="0">
                  <a:latin typeface="Helvetica Neue" charset="0"/>
                  <a:ea typeface="Helvetica Neue" charset="0"/>
                  <a:cs typeface="Helvetica Neue" charset="0"/>
                </a:rPr>
                <a:t>Predict</a:t>
              </a:r>
              <a:endParaRPr lang="en-US" sz="3200" dirty="0">
                <a:latin typeface="Helvetica Neue" charset="0"/>
                <a:ea typeface="Helvetica Neue" charset="0"/>
                <a:cs typeface="Helvetica Neue" charset="0"/>
              </a:endParaRPr>
            </a:p>
          </p:txBody>
        </p:sp>
        <p:sp>
          <p:nvSpPr>
            <p:cNvPr id="23" name="Up-Down Arrow 22"/>
            <p:cNvSpPr/>
            <p:nvPr/>
          </p:nvSpPr>
          <p:spPr>
            <a:xfrm>
              <a:off x="2267731" y="2298303"/>
              <a:ext cx="253066" cy="635052"/>
            </a:xfrm>
            <a:prstGeom prst="up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25" name="Group 24"/>
          <p:cNvGrpSpPr/>
          <p:nvPr/>
        </p:nvGrpSpPr>
        <p:grpSpPr>
          <a:xfrm>
            <a:off x="9498601" y="-2084868"/>
            <a:ext cx="1970146" cy="635052"/>
            <a:chOff x="9498601" y="2298303"/>
            <a:chExt cx="1970146" cy="635052"/>
          </a:xfrm>
        </p:grpSpPr>
        <p:sp>
          <p:nvSpPr>
            <p:cNvPr id="50" name="TextBox 49"/>
            <p:cNvSpPr txBox="1"/>
            <p:nvPr/>
          </p:nvSpPr>
          <p:spPr>
            <a:xfrm>
              <a:off x="9741992" y="2323442"/>
              <a:ext cx="1726755" cy="584775"/>
            </a:xfrm>
            <a:prstGeom prst="rect">
              <a:avLst/>
            </a:prstGeom>
            <a:noFill/>
          </p:spPr>
          <p:txBody>
            <a:bodyPr wrap="none" rtlCol="0">
              <a:spAutoFit/>
            </a:bodyPr>
            <a:lstStyle/>
            <a:p>
              <a:r>
                <a:rPr lang="en-US" sz="3200" dirty="0" smtClean="0">
                  <a:latin typeface="Helvetica Neue" charset="0"/>
                  <a:ea typeface="Helvetica Neue" charset="0"/>
                  <a:cs typeface="Helvetica Neue" charset="0"/>
                </a:rPr>
                <a:t>Observe</a:t>
              </a:r>
              <a:endParaRPr lang="en-US" sz="3200" dirty="0">
                <a:latin typeface="Helvetica Neue" charset="0"/>
                <a:ea typeface="Helvetica Neue" charset="0"/>
                <a:cs typeface="Helvetica Neue" charset="0"/>
              </a:endParaRPr>
            </a:p>
          </p:txBody>
        </p:sp>
        <p:sp>
          <p:nvSpPr>
            <p:cNvPr id="51" name="Up-Down Arrow 50"/>
            <p:cNvSpPr/>
            <p:nvPr/>
          </p:nvSpPr>
          <p:spPr>
            <a:xfrm>
              <a:off x="9498601" y="2298303"/>
              <a:ext cx="253066" cy="635052"/>
            </a:xfrm>
            <a:prstGeom prst="up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
        <p:nvSpPr>
          <p:cNvPr id="52" name="TextBox 51"/>
          <p:cNvSpPr txBox="1"/>
          <p:nvPr/>
        </p:nvSpPr>
        <p:spPr>
          <a:xfrm>
            <a:off x="4054677" y="-2059729"/>
            <a:ext cx="4153701" cy="584775"/>
          </a:xfrm>
          <a:prstGeom prst="rect">
            <a:avLst/>
          </a:prstGeom>
          <a:noFill/>
        </p:spPr>
        <p:txBody>
          <a:bodyPr wrap="none" rtlCol="0">
            <a:spAutoFit/>
          </a:bodyPr>
          <a:lstStyle/>
          <a:p>
            <a:r>
              <a:rPr lang="en-US" sz="3200" b="1" dirty="0" smtClean="0">
                <a:latin typeface="Helvetica Neue" charset="0"/>
                <a:ea typeface="Helvetica Neue" charset="0"/>
                <a:cs typeface="Helvetica Neue" charset="0"/>
              </a:rPr>
              <a:t>RPC/REST Interface</a:t>
            </a:r>
            <a:endParaRPr lang="en-US" sz="3200" b="1" dirty="0">
              <a:latin typeface="Helvetica Neue" charset="0"/>
              <a:ea typeface="Helvetica Neue" charset="0"/>
              <a:cs typeface="Helvetica Neue" charset="0"/>
            </a:endParaRPr>
          </a:p>
        </p:txBody>
      </p:sp>
      <p:pic>
        <p:nvPicPr>
          <p:cNvPr id="49" name="Picture 48"/>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106711" y="2487938"/>
            <a:ext cx="1764600" cy="1347739"/>
          </a:xfrm>
          <a:prstGeom prst="rect">
            <a:avLst/>
          </a:prstGeom>
        </p:spPr>
      </p:pic>
      <p:grpSp>
        <p:nvGrpSpPr>
          <p:cNvPr id="29" name="Group 28"/>
          <p:cNvGrpSpPr/>
          <p:nvPr/>
        </p:nvGrpSpPr>
        <p:grpSpPr>
          <a:xfrm>
            <a:off x="10830370" y="2805909"/>
            <a:ext cx="542513" cy="147044"/>
            <a:chOff x="10658591" y="6109729"/>
            <a:chExt cx="874878" cy="237129"/>
          </a:xfrm>
        </p:grpSpPr>
        <p:sp>
          <p:nvSpPr>
            <p:cNvPr id="28" name="Oval 27"/>
            <p:cNvSpPr/>
            <p:nvPr/>
          </p:nvSpPr>
          <p:spPr>
            <a:xfrm>
              <a:off x="10658591" y="6109729"/>
              <a:ext cx="237129" cy="23712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2" name="Oval 61"/>
            <p:cNvSpPr/>
            <p:nvPr/>
          </p:nvSpPr>
          <p:spPr>
            <a:xfrm>
              <a:off x="10977466" y="6109729"/>
              <a:ext cx="237129" cy="23712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5" name="Oval 64"/>
            <p:cNvSpPr/>
            <p:nvPr/>
          </p:nvSpPr>
          <p:spPr>
            <a:xfrm>
              <a:off x="11296340" y="6109729"/>
              <a:ext cx="237129" cy="23712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
        <p:nvSpPr>
          <p:cNvPr id="58" name="Rectangle 57"/>
          <p:cNvSpPr/>
          <p:nvPr/>
        </p:nvSpPr>
        <p:spPr>
          <a:xfrm>
            <a:off x="6079346" y="2509454"/>
            <a:ext cx="1810909" cy="991164"/>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4" name="Rectangle 33"/>
          <p:cNvSpPr/>
          <p:nvPr/>
        </p:nvSpPr>
        <p:spPr>
          <a:xfrm>
            <a:off x="6079346" y="3522133"/>
            <a:ext cx="1810909" cy="4318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p:nvGrpSpPr>
        <p:grpSpPr>
          <a:xfrm>
            <a:off x="634701" y="-740494"/>
            <a:ext cx="10997397" cy="675637"/>
            <a:chOff x="634701" y="3126303"/>
            <a:chExt cx="10997397" cy="675637"/>
          </a:xfrm>
        </p:grpSpPr>
        <p:sp>
          <p:nvSpPr>
            <p:cNvPr id="64" name="Rectangle 63"/>
            <p:cNvSpPr/>
            <p:nvPr/>
          </p:nvSpPr>
          <p:spPr>
            <a:xfrm>
              <a:off x="634701" y="3126303"/>
              <a:ext cx="10997397" cy="675637"/>
            </a:xfrm>
            <a:prstGeom prst="rect">
              <a:avLst/>
            </a:prstGeom>
            <a:solidFill>
              <a:schemeClr val="accent6">
                <a:lumMod val="50000"/>
              </a:schemeClr>
            </a:solidFill>
            <a:ln/>
          </p:spPr>
          <p:style>
            <a:lnRef idx="0">
              <a:schemeClr val="accent1"/>
            </a:lnRef>
            <a:fillRef idx="3">
              <a:schemeClr val="accent1"/>
            </a:fillRef>
            <a:effectRef idx="3">
              <a:schemeClr val="accent1"/>
            </a:effectRef>
            <a:fontRef idx="minor">
              <a:schemeClr val="lt1"/>
            </a:fontRef>
          </p:style>
          <p:txBody>
            <a:bodyPr rIns="274320" rtlCol="0" anchor="ctr"/>
            <a:lstStyle/>
            <a:p>
              <a:pPr algn="r"/>
              <a:r>
                <a:rPr lang="en-US" sz="3200" dirty="0" smtClean="0">
                  <a:solidFill>
                    <a:schemeClr val="bg1"/>
                  </a:solidFill>
                  <a:latin typeface="Helvetica Neue" charset="0"/>
                  <a:ea typeface="Helvetica Neue" charset="0"/>
                  <a:cs typeface="Helvetica Neue" charset="0"/>
                </a:rPr>
                <a:t>Correction Layer</a:t>
              </a:r>
              <a:endParaRPr lang="en-US" sz="3200" dirty="0">
                <a:solidFill>
                  <a:schemeClr val="bg1"/>
                </a:solidFill>
                <a:latin typeface="Helvetica Neue" charset="0"/>
                <a:ea typeface="Helvetica Neue" charset="0"/>
                <a:cs typeface="Helvetica Neue" charset="0"/>
              </a:endParaRPr>
            </a:p>
          </p:txBody>
        </p:sp>
        <p:sp>
          <p:nvSpPr>
            <p:cNvPr id="9" name="Rounded Rectangle 8"/>
            <p:cNvSpPr/>
            <p:nvPr/>
          </p:nvSpPr>
          <p:spPr>
            <a:xfrm>
              <a:off x="780876" y="3232105"/>
              <a:ext cx="5042536" cy="474751"/>
            </a:xfrm>
            <a:prstGeom prst="roundRect">
              <a:avLst/>
            </a:prstGeom>
            <a:solidFill>
              <a:schemeClr val="accent2">
                <a:lumMod val="20000"/>
                <a:lumOff val="80000"/>
              </a:schemeClr>
            </a:solidFill>
            <a:ln/>
          </p:spPr>
          <p:style>
            <a:lnRef idx="2">
              <a:schemeClr val="accent2">
                <a:shade val="50000"/>
              </a:schemeClr>
            </a:lnRef>
            <a:fillRef idx="1">
              <a:schemeClr val="accent2"/>
            </a:fillRef>
            <a:effectRef idx="0">
              <a:schemeClr val="accent2"/>
            </a:effectRef>
            <a:fontRef idx="minor">
              <a:schemeClr val="lt1"/>
            </a:fontRef>
          </p:style>
          <p:txBody>
            <a:bodyPr rIns="91440" rtlCol="0" anchor="ctr"/>
            <a:lstStyle/>
            <a:p>
              <a:pPr algn="ctr"/>
              <a:r>
                <a:rPr lang="en-US" sz="2800" dirty="0" smtClean="0">
                  <a:solidFill>
                    <a:schemeClr val="tx1"/>
                  </a:solidFill>
                  <a:latin typeface="Helvetica Neue" charset="0"/>
                  <a:ea typeface="Helvetica Neue" charset="0"/>
                  <a:cs typeface="Helvetica Neue" charset="0"/>
                </a:rPr>
                <a:t>Correction Policy</a:t>
              </a:r>
              <a:endParaRPr lang="en-US" sz="2800" dirty="0">
                <a:solidFill>
                  <a:schemeClr val="tx1"/>
                </a:solidFill>
                <a:latin typeface="Helvetica Neue" charset="0"/>
                <a:ea typeface="Helvetica Neue" charset="0"/>
                <a:cs typeface="Helvetica Neue" charset="0"/>
              </a:endParaRPr>
            </a:p>
          </p:txBody>
        </p:sp>
      </p:grpSp>
      <p:sp>
        <p:nvSpPr>
          <p:cNvPr id="69" name="Rectangle 68"/>
          <p:cNvSpPr/>
          <p:nvPr/>
        </p:nvSpPr>
        <p:spPr>
          <a:xfrm>
            <a:off x="4031690" y="2126100"/>
            <a:ext cx="1810909" cy="406426"/>
          </a:xfrm>
          <a:prstGeom prst="rect">
            <a:avLst/>
          </a:prstGeom>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smtClean="0">
                <a:solidFill>
                  <a:schemeClr val="bg1"/>
                </a:solidFill>
                <a:latin typeface="Helvetica Neue" charset="0"/>
                <a:ea typeface="Helvetica Neue" charset="0"/>
                <a:cs typeface="Helvetica Neue" charset="0"/>
              </a:rPr>
              <a:t>MC</a:t>
            </a:r>
            <a:endParaRPr lang="en-US" sz="2400" dirty="0">
              <a:solidFill>
                <a:schemeClr val="bg1"/>
              </a:solidFill>
              <a:latin typeface="Helvetica Neue" charset="0"/>
              <a:ea typeface="Helvetica Neue" charset="0"/>
              <a:cs typeface="Helvetica Neue" charset="0"/>
            </a:endParaRPr>
          </a:p>
        </p:txBody>
      </p:sp>
      <p:sp>
        <p:nvSpPr>
          <p:cNvPr id="70" name="Rectangle 69"/>
          <p:cNvSpPr/>
          <p:nvPr/>
        </p:nvSpPr>
        <p:spPr>
          <a:xfrm>
            <a:off x="6079346" y="2126100"/>
            <a:ext cx="1810909" cy="406426"/>
          </a:xfrm>
          <a:prstGeom prst="rect">
            <a:avLst/>
          </a:prstGeom>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smtClean="0">
                <a:solidFill>
                  <a:schemeClr val="bg1"/>
                </a:solidFill>
                <a:latin typeface="Helvetica Neue" charset="0"/>
                <a:ea typeface="Helvetica Neue" charset="0"/>
                <a:cs typeface="Helvetica Neue" charset="0"/>
              </a:rPr>
              <a:t>MC</a:t>
            </a:r>
            <a:endParaRPr lang="en-US" sz="2400" dirty="0">
              <a:solidFill>
                <a:schemeClr val="bg1"/>
              </a:solidFill>
              <a:latin typeface="Helvetica Neue" charset="0"/>
              <a:ea typeface="Helvetica Neue" charset="0"/>
              <a:cs typeface="Helvetica Neue" charset="0"/>
            </a:endParaRPr>
          </a:p>
        </p:txBody>
      </p:sp>
      <p:sp>
        <p:nvSpPr>
          <p:cNvPr id="71" name="Rectangle 70"/>
          <p:cNvSpPr/>
          <p:nvPr/>
        </p:nvSpPr>
        <p:spPr>
          <a:xfrm>
            <a:off x="8110363" y="2126100"/>
            <a:ext cx="2418934" cy="406426"/>
          </a:xfrm>
          <a:prstGeom prst="rect">
            <a:avLst/>
          </a:prstGeom>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smtClean="0">
                <a:solidFill>
                  <a:schemeClr val="bg1"/>
                </a:solidFill>
                <a:latin typeface="Helvetica Neue" charset="0"/>
                <a:ea typeface="Helvetica Neue" charset="0"/>
                <a:cs typeface="Helvetica Neue" charset="0"/>
              </a:rPr>
              <a:t>MC</a:t>
            </a:r>
            <a:endParaRPr lang="en-US" sz="2400" dirty="0">
              <a:solidFill>
                <a:schemeClr val="bg1"/>
              </a:solidFill>
              <a:latin typeface="Helvetica Neue" charset="0"/>
              <a:ea typeface="Helvetica Neue" charset="0"/>
              <a:cs typeface="Helvetica Neue" charset="0"/>
            </a:endParaRPr>
          </a:p>
        </p:txBody>
      </p:sp>
      <p:grpSp>
        <p:nvGrpSpPr>
          <p:cNvPr id="73" name="Group 72"/>
          <p:cNvGrpSpPr/>
          <p:nvPr/>
        </p:nvGrpSpPr>
        <p:grpSpPr>
          <a:xfrm>
            <a:off x="4256913" y="1453913"/>
            <a:ext cx="1197411" cy="635052"/>
            <a:chOff x="1055580" y="4658605"/>
            <a:chExt cx="1197411" cy="635052"/>
          </a:xfrm>
        </p:grpSpPr>
        <p:sp>
          <p:nvSpPr>
            <p:cNvPr id="74" name="Up-Down Arrow 73"/>
            <p:cNvSpPr/>
            <p:nvPr/>
          </p:nvSpPr>
          <p:spPr>
            <a:xfrm>
              <a:off x="1999925" y="4658605"/>
              <a:ext cx="253066" cy="635052"/>
            </a:xfrm>
            <a:prstGeom prst="up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5" name="TextBox 74"/>
            <p:cNvSpPr txBox="1"/>
            <p:nvPr/>
          </p:nvSpPr>
          <p:spPr>
            <a:xfrm>
              <a:off x="1055580" y="4675478"/>
              <a:ext cx="1027846" cy="584775"/>
            </a:xfrm>
            <a:prstGeom prst="rect">
              <a:avLst/>
            </a:prstGeom>
            <a:noFill/>
          </p:spPr>
          <p:txBody>
            <a:bodyPr wrap="none" rtlCol="0">
              <a:spAutoFit/>
            </a:bodyPr>
            <a:lstStyle/>
            <a:p>
              <a:pPr algn="r"/>
              <a:r>
                <a:rPr lang="en-US" sz="3200" smtClean="0">
                  <a:latin typeface="Helvetica Neue" charset="0"/>
                  <a:ea typeface="Helvetica Neue" charset="0"/>
                  <a:cs typeface="Helvetica Neue" charset="0"/>
                </a:rPr>
                <a:t>RPC</a:t>
              </a:r>
              <a:endParaRPr lang="en-US" sz="3200" dirty="0">
                <a:latin typeface="Helvetica Neue" charset="0"/>
                <a:ea typeface="Helvetica Neue" charset="0"/>
                <a:cs typeface="Helvetica Neue" charset="0"/>
              </a:endParaRPr>
            </a:p>
          </p:txBody>
        </p:sp>
      </p:grpSp>
      <p:grpSp>
        <p:nvGrpSpPr>
          <p:cNvPr id="76" name="Group 75"/>
          <p:cNvGrpSpPr/>
          <p:nvPr/>
        </p:nvGrpSpPr>
        <p:grpSpPr>
          <a:xfrm>
            <a:off x="6300548" y="1453913"/>
            <a:ext cx="1197411" cy="635052"/>
            <a:chOff x="1055580" y="4658605"/>
            <a:chExt cx="1197411" cy="635052"/>
          </a:xfrm>
        </p:grpSpPr>
        <p:sp>
          <p:nvSpPr>
            <p:cNvPr id="77" name="Up-Down Arrow 76"/>
            <p:cNvSpPr/>
            <p:nvPr/>
          </p:nvSpPr>
          <p:spPr>
            <a:xfrm>
              <a:off x="1999925" y="4658605"/>
              <a:ext cx="253066" cy="635052"/>
            </a:xfrm>
            <a:prstGeom prst="up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8" name="TextBox 77"/>
            <p:cNvSpPr txBox="1"/>
            <p:nvPr/>
          </p:nvSpPr>
          <p:spPr>
            <a:xfrm>
              <a:off x="1055580" y="4675478"/>
              <a:ext cx="1027846" cy="584775"/>
            </a:xfrm>
            <a:prstGeom prst="rect">
              <a:avLst/>
            </a:prstGeom>
            <a:noFill/>
          </p:spPr>
          <p:txBody>
            <a:bodyPr wrap="none" rtlCol="0">
              <a:spAutoFit/>
            </a:bodyPr>
            <a:lstStyle/>
            <a:p>
              <a:pPr algn="r"/>
              <a:r>
                <a:rPr lang="en-US" sz="3200" smtClean="0">
                  <a:latin typeface="Helvetica Neue" charset="0"/>
                  <a:ea typeface="Helvetica Neue" charset="0"/>
                  <a:cs typeface="Helvetica Neue" charset="0"/>
                </a:rPr>
                <a:t>RPC</a:t>
              </a:r>
              <a:endParaRPr lang="en-US" sz="3200" dirty="0">
                <a:latin typeface="Helvetica Neue" charset="0"/>
                <a:ea typeface="Helvetica Neue" charset="0"/>
                <a:cs typeface="Helvetica Neue" charset="0"/>
              </a:endParaRPr>
            </a:p>
          </p:txBody>
        </p:sp>
      </p:grpSp>
      <p:grpSp>
        <p:nvGrpSpPr>
          <p:cNvPr id="79" name="Group 78"/>
          <p:cNvGrpSpPr/>
          <p:nvPr/>
        </p:nvGrpSpPr>
        <p:grpSpPr>
          <a:xfrm>
            <a:off x="8624554" y="1453913"/>
            <a:ext cx="1197411" cy="635052"/>
            <a:chOff x="1055580" y="4658605"/>
            <a:chExt cx="1197411" cy="635052"/>
          </a:xfrm>
        </p:grpSpPr>
        <p:sp>
          <p:nvSpPr>
            <p:cNvPr id="80" name="Up-Down Arrow 79"/>
            <p:cNvSpPr/>
            <p:nvPr/>
          </p:nvSpPr>
          <p:spPr>
            <a:xfrm>
              <a:off x="1999925" y="4658605"/>
              <a:ext cx="253066" cy="635052"/>
            </a:xfrm>
            <a:prstGeom prst="up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1" name="TextBox 80"/>
            <p:cNvSpPr txBox="1"/>
            <p:nvPr/>
          </p:nvSpPr>
          <p:spPr>
            <a:xfrm>
              <a:off x="1055580" y="4675478"/>
              <a:ext cx="1027846" cy="584775"/>
            </a:xfrm>
            <a:prstGeom prst="rect">
              <a:avLst/>
            </a:prstGeom>
            <a:noFill/>
          </p:spPr>
          <p:txBody>
            <a:bodyPr wrap="none" rtlCol="0">
              <a:spAutoFit/>
            </a:bodyPr>
            <a:lstStyle/>
            <a:p>
              <a:pPr algn="r"/>
              <a:r>
                <a:rPr lang="en-US" sz="3200" smtClean="0">
                  <a:latin typeface="Helvetica Neue" charset="0"/>
                  <a:ea typeface="Helvetica Neue" charset="0"/>
                  <a:cs typeface="Helvetica Neue" charset="0"/>
                </a:rPr>
                <a:t>RPC</a:t>
              </a:r>
              <a:endParaRPr lang="en-US" sz="3200" dirty="0">
                <a:latin typeface="Helvetica Neue" charset="0"/>
                <a:ea typeface="Helvetica Neue" charset="0"/>
                <a:cs typeface="Helvetica Neue" charset="0"/>
              </a:endParaRPr>
            </a:p>
          </p:txBody>
        </p:sp>
      </p:grpSp>
      <p:grpSp>
        <p:nvGrpSpPr>
          <p:cNvPr id="11" name="Group 10"/>
          <p:cNvGrpSpPr/>
          <p:nvPr/>
        </p:nvGrpSpPr>
        <p:grpSpPr>
          <a:xfrm>
            <a:off x="634701" y="79988"/>
            <a:ext cx="10997397" cy="1181124"/>
            <a:chOff x="634701" y="3898271"/>
            <a:chExt cx="10997397" cy="1181124"/>
          </a:xfrm>
        </p:grpSpPr>
        <p:sp>
          <p:nvSpPr>
            <p:cNvPr id="63" name="Rectangle 62"/>
            <p:cNvSpPr/>
            <p:nvPr/>
          </p:nvSpPr>
          <p:spPr>
            <a:xfrm>
              <a:off x="634701" y="3898271"/>
              <a:ext cx="10997397" cy="1181124"/>
            </a:xfrm>
            <a:prstGeom prst="rect">
              <a:avLst/>
            </a:prstGeom>
            <a:solidFill>
              <a:schemeClr val="accent6">
                <a:lumMod val="50000"/>
              </a:schemeClr>
            </a:solidFill>
            <a:ln/>
          </p:spPr>
          <p:style>
            <a:lnRef idx="0">
              <a:schemeClr val="accent1"/>
            </a:lnRef>
            <a:fillRef idx="3">
              <a:schemeClr val="accent1"/>
            </a:fillRef>
            <a:effectRef idx="3">
              <a:schemeClr val="accent1"/>
            </a:effectRef>
            <a:fontRef idx="minor">
              <a:schemeClr val="lt1"/>
            </a:fontRef>
          </p:style>
          <p:txBody>
            <a:bodyPr rIns="274320" rtlCol="0" anchor="ctr"/>
            <a:lstStyle/>
            <a:p>
              <a:pPr algn="r"/>
              <a:r>
                <a:rPr lang="en-US" sz="3200" smtClean="0">
                  <a:solidFill>
                    <a:schemeClr val="bg1"/>
                  </a:solidFill>
                  <a:latin typeface="Helvetica Neue" charset="0"/>
                  <a:ea typeface="Helvetica Neue" charset="0"/>
                  <a:cs typeface="Helvetica Neue" charset="0"/>
                </a:rPr>
                <a:t>Model Abstraction Layer</a:t>
              </a:r>
              <a:endParaRPr lang="en-US" sz="3200" dirty="0">
                <a:solidFill>
                  <a:schemeClr val="bg1"/>
                </a:solidFill>
                <a:latin typeface="Helvetica Neue" charset="0"/>
                <a:ea typeface="Helvetica Neue" charset="0"/>
                <a:cs typeface="Helvetica Neue" charset="0"/>
              </a:endParaRPr>
            </a:p>
          </p:txBody>
        </p:sp>
        <p:sp>
          <p:nvSpPr>
            <p:cNvPr id="82" name="Rounded Rectangle 81"/>
            <p:cNvSpPr/>
            <p:nvPr/>
          </p:nvSpPr>
          <p:spPr>
            <a:xfrm>
              <a:off x="780876" y="3971235"/>
              <a:ext cx="5042536" cy="474751"/>
            </a:xfrm>
            <a:prstGeom prst="roundRect">
              <a:avLst/>
            </a:prstGeom>
            <a:solidFill>
              <a:schemeClr val="accent2">
                <a:lumMod val="20000"/>
                <a:lumOff val="80000"/>
              </a:schemeClr>
            </a:solidFill>
            <a:ln/>
          </p:spPr>
          <p:style>
            <a:lnRef idx="2">
              <a:schemeClr val="accent2">
                <a:shade val="50000"/>
              </a:schemeClr>
            </a:lnRef>
            <a:fillRef idx="1">
              <a:schemeClr val="accent2"/>
            </a:fillRef>
            <a:effectRef idx="0">
              <a:schemeClr val="accent2"/>
            </a:effectRef>
            <a:fontRef idx="minor">
              <a:schemeClr val="lt1"/>
            </a:fontRef>
          </p:style>
          <p:txBody>
            <a:bodyPr rIns="91440" rtlCol="0" anchor="ctr"/>
            <a:lstStyle/>
            <a:p>
              <a:pPr algn="ctr"/>
              <a:r>
                <a:rPr lang="en-US" sz="2800" dirty="0" smtClean="0">
                  <a:solidFill>
                    <a:schemeClr val="tx1"/>
                  </a:solidFill>
                  <a:latin typeface="Helvetica Neue" charset="0"/>
                  <a:ea typeface="Helvetica Neue" charset="0"/>
                  <a:cs typeface="Helvetica Neue" charset="0"/>
                </a:rPr>
                <a:t>Caching</a:t>
              </a:r>
              <a:endParaRPr lang="en-US" sz="2800" dirty="0">
                <a:solidFill>
                  <a:schemeClr val="tx1"/>
                </a:solidFill>
                <a:latin typeface="Helvetica Neue" charset="0"/>
                <a:ea typeface="Helvetica Neue" charset="0"/>
                <a:cs typeface="Helvetica Neue" charset="0"/>
              </a:endParaRPr>
            </a:p>
          </p:txBody>
        </p:sp>
        <p:sp>
          <p:nvSpPr>
            <p:cNvPr id="83" name="Rounded Rectangle 82"/>
            <p:cNvSpPr/>
            <p:nvPr/>
          </p:nvSpPr>
          <p:spPr>
            <a:xfrm>
              <a:off x="780876" y="4531828"/>
              <a:ext cx="5042536" cy="474751"/>
            </a:xfrm>
            <a:prstGeom prst="roundRect">
              <a:avLst/>
            </a:prstGeom>
            <a:solidFill>
              <a:schemeClr val="accent2">
                <a:lumMod val="20000"/>
                <a:lumOff val="80000"/>
              </a:schemeClr>
            </a:solidFill>
            <a:ln/>
          </p:spPr>
          <p:style>
            <a:lnRef idx="2">
              <a:schemeClr val="accent2">
                <a:shade val="50000"/>
              </a:schemeClr>
            </a:lnRef>
            <a:fillRef idx="1">
              <a:schemeClr val="accent2"/>
            </a:fillRef>
            <a:effectRef idx="0">
              <a:schemeClr val="accent2"/>
            </a:effectRef>
            <a:fontRef idx="minor">
              <a:schemeClr val="lt1"/>
            </a:fontRef>
          </p:style>
          <p:txBody>
            <a:bodyPr rIns="91440" rtlCol="0" anchor="ctr"/>
            <a:lstStyle/>
            <a:p>
              <a:pPr algn="ctr"/>
              <a:r>
                <a:rPr lang="en-US" sz="2800" dirty="0" smtClean="0">
                  <a:solidFill>
                    <a:schemeClr val="tx1"/>
                  </a:solidFill>
                  <a:latin typeface="Helvetica Neue" charset="0"/>
                  <a:ea typeface="Helvetica Neue" charset="0"/>
                  <a:cs typeface="Helvetica Neue" charset="0"/>
                </a:rPr>
                <a:t>Adaptive Batching</a:t>
              </a:r>
              <a:endParaRPr lang="en-US" sz="2800" dirty="0">
                <a:solidFill>
                  <a:schemeClr val="tx1"/>
                </a:solidFill>
                <a:latin typeface="Helvetica Neue" charset="0"/>
                <a:ea typeface="Helvetica Neue" charset="0"/>
                <a:cs typeface="Helvetica Neue" charset="0"/>
              </a:endParaRPr>
            </a:p>
          </p:txBody>
        </p:sp>
      </p:grpSp>
      <p:sp>
        <p:nvSpPr>
          <p:cNvPr id="8" name="Rectangle 7"/>
          <p:cNvSpPr/>
          <p:nvPr/>
        </p:nvSpPr>
        <p:spPr>
          <a:xfrm>
            <a:off x="979479" y="6858000"/>
            <a:ext cx="10393404" cy="1077218"/>
          </a:xfrm>
          <a:prstGeom prst="rect">
            <a:avLst/>
          </a:prstGeom>
        </p:spPr>
        <p:txBody>
          <a:bodyPr wrap="square">
            <a:spAutoFit/>
          </a:bodyPr>
          <a:lstStyle/>
          <a:p>
            <a:r>
              <a:rPr lang="en-US" sz="3200" dirty="0">
                <a:latin typeface="Helvetica Neue" charset="0"/>
                <a:ea typeface="Helvetica Neue" charset="0"/>
                <a:cs typeface="Helvetica Neue" charset="0"/>
              </a:rPr>
              <a:t>Provide a </a:t>
            </a:r>
            <a:r>
              <a:rPr lang="en-US" sz="3200" b="1" dirty="0">
                <a:latin typeface="Helvetica Neue" charset="0"/>
                <a:ea typeface="Helvetica Neue" charset="0"/>
                <a:cs typeface="Helvetica Neue" charset="0"/>
              </a:rPr>
              <a:t>common interface </a:t>
            </a:r>
            <a:r>
              <a:rPr lang="en-US" sz="3200" dirty="0">
                <a:latin typeface="Helvetica Neue" charset="0"/>
                <a:ea typeface="Helvetica Neue" charset="0"/>
                <a:cs typeface="Helvetica Neue" charset="0"/>
              </a:rPr>
              <a:t>to </a:t>
            </a:r>
            <a:r>
              <a:rPr lang="en-US" sz="3200" dirty="0" smtClean="0">
                <a:latin typeface="Helvetica Neue" charset="0"/>
                <a:ea typeface="Helvetica Neue" charset="0"/>
                <a:cs typeface="Helvetica Neue" charset="0"/>
              </a:rPr>
              <a:t>models while </a:t>
            </a:r>
            <a:r>
              <a:rPr lang="en-US" sz="3200" b="1" dirty="0">
                <a:latin typeface="Helvetica Neue" charset="0"/>
                <a:ea typeface="Helvetica Neue" charset="0"/>
                <a:cs typeface="Helvetica Neue" charset="0"/>
              </a:rPr>
              <a:t>bounding latency </a:t>
            </a:r>
            <a:r>
              <a:rPr lang="en-US" sz="3200" dirty="0">
                <a:latin typeface="Helvetica Neue" charset="0"/>
                <a:ea typeface="Helvetica Neue" charset="0"/>
                <a:cs typeface="Helvetica Neue" charset="0"/>
              </a:rPr>
              <a:t>and </a:t>
            </a:r>
            <a:r>
              <a:rPr lang="en-US" sz="3200" b="1" dirty="0" smtClean="0">
                <a:latin typeface="Helvetica Neue" charset="0"/>
                <a:ea typeface="Helvetica Neue" charset="0"/>
                <a:cs typeface="Helvetica Neue" charset="0"/>
              </a:rPr>
              <a:t>maximizing </a:t>
            </a:r>
            <a:r>
              <a:rPr lang="en-US" sz="3200" b="1" dirty="0">
                <a:latin typeface="Helvetica Neue" charset="0"/>
                <a:ea typeface="Helvetica Neue" charset="0"/>
                <a:cs typeface="Helvetica Neue" charset="0"/>
              </a:rPr>
              <a:t>throughput</a:t>
            </a:r>
            <a:r>
              <a:rPr lang="en-US" sz="3200" dirty="0">
                <a:latin typeface="Helvetica Neue" charset="0"/>
                <a:ea typeface="Helvetica Neue" charset="0"/>
                <a:cs typeface="Helvetica Neue" charset="0"/>
              </a:rPr>
              <a:t>.</a:t>
            </a:r>
          </a:p>
        </p:txBody>
      </p:sp>
      <p:grpSp>
        <p:nvGrpSpPr>
          <p:cNvPr id="93" name="Group 92"/>
          <p:cNvGrpSpPr/>
          <p:nvPr/>
        </p:nvGrpSpPr>
        <p:grpSpPr>
          <a:xfrm>
            <a:off x="1268933" y="1450645"/>
            <a:ext cx="1197411" cy="635052"/>
            <a:chOff x="1055580" y="4658605"/>
            <a:chExt cx="1197411" cy="635052"/>
          </a:xfrm>
        </p:grpSpPr>
        <p:sp>
          <p:nvSpPr>
            <p:cNvPr id="94" name="Up-Down Arrow 93"/>
            <p:cNvSpPr/>
            <p:nvPr/>
          </p:nvSpPr>
          <p:spPr>
            <a:xfrm>
              <a:off x="1999925" y="4658605"/>
              <a:ext cx="253066" cy="635052"/>
            </a:xfrm>
            <a:prstGeom prst="up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5" name="TextBox 94"/>
            <p:cNvSpPr txBox="1"/>
            <p:nvPr/>
          </p:nvSpPr>
          <p:spPr>
            <a:xfrm>
              <a:off x="1055580" y="4675478"/>
              <a:ext cx="1027846" cy="584775"/>
            </a:xfrm>
            <a:prstGeom prst="rect">
              <a:avLst/>
            </a:prstGeom>
            <a:noFill/>
          </p:spPr>
          <p:txBody>
            <a:bodyPr wrap="none" rtlCol="0">
              <a:spAutoFit/>
            </a:bodyPr>
            <a:lstStyle/>
            <a:p>
              <a:pPr algn="r"/>
              <a:r>
                <a:rPr lang="en-US" sz="3200" dirty="0" smtClean="0">
                  <a:latin typeface="Helvetica Neue" charset="0"/>
                  <a:ea typeface="Helvetica Neue" charset="0"/>
                  <a:cs typeface="Helvetica Neue" charset="0"/>
                </a:rPr>
                <a:t>RPC</a:t>
              </a:r>
              <a:endParaRPr lang="en-US" sz="3200" dirty="0">
                <a:latin typeface="Helvetica Neue" charset="0"/>
                <a:ea typeface="Helvetica Neue" charset="0"/>
                <a:cs typeface="Helvetica Neue" charset="0"/>
              </a:endParaRPr>
            </a:p>
          </p:txBody>
        </p:sp>
      </p:grpSp>
      <p:sp>
        <p:nvSpPr>
          <p:cNvPr id="4" name="Slide Number Placeholder 3"/>
          <p:cNvSpPr>
            <a:spLocks noGrp="1"/>
          </p:cNvSpPr>
          <p:nvPr>
            <p:ph type="sldNum" sz="quarter" idx="12"/>
          </p:nvPr>
        </p:nvSpPr>
        <p:spPr/>
        <p:txBody>
          <a:bodyPr/>
          <a:lstStyle/>
          <a:p>
            <a:fld id="{DC2A921A-EC74-6F4D-8465-D463C43FF014}" type="slidenum">
              <a:rPr lang="en-US" smtClean="0">
                <a:solidFill>
                  <a:prstClr val="black">
                    <a:tint val="75000"/>
                  </a:prstClr>
                </a:solidFill>
              </a:rPr>
              <a:pPr/>
              <a:t>27</a:t>
            </a:fld>
            <a:endParaRPr lang="en-US">
              <a:solidFill>
                <a:prstClr val="black">
                  <a:tint val="75000"/>
                </a:prstClr>
              </a:solidFill>
            </a:endParaRPr>
          </a:p>
        </p:txBody>
      </p:sp>
    </p:spTree>
    <p:extLst>
      <p:ext uri="{BB962C8B-B14F-4D97-AF65-F5344CB8AC3E}">
        <p14:creationId xmlns:p14="http://schemas.microsoft.com/office/powerpoint/2010/main" val="9832928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56"/>
          <p:cNvSpPr/>
          <p:nvPr/>
        </p:nvSpPr>
        <p:spPr>
          <a:xfrm>
            <a:off x="445567" y="-1412681"/>
            <a:ext cx="11344122" cy="2812928"/>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4400" dirty="0">
              <a:solidFill>
                <a:schemeClr val="tx1"/>
              </a:solidFill>
              <a:latin typeface="Helvetica Neue" charset="0"/>
              <a:ea typeface="Helvetica Neue" charset="0"/>
              <a:cs typeface="Helvetica Neue" charset="0"/>
            </a:endParaRPr>
          </a:p>
        </p:txBody>
      </p:sp>
      <p:sp>
        <p:nvSpPr>
          <p:cNvPr id="40" name="Rectangle 39"/>
          <p:cNvSpPr/>
          <p:nvPr/>
        </p:nvSpPr>
        <p:spPr>
          <a:xfrm>
            <a:off x="4949993" y="-1509562"/>
            <a:ext cx="2127505" cy="769441"/>
          </a:xfrm>
          <a:prstGeom prst="rect">
            <a:avLst/>
          </a:prstGeom>
        </p:spPr>
        <p:txBody>
          <a:bodyPr wrap="none">
            <a:spAutoFit/>
          </a:bodyPr>
          <a:lstStyle/>
          <a:p>
            <a:r>
              <a:rPr lang="en-US" sz="4400" b="1" dirty="0" smtClean="0">
                <a:solidFill>
                  <a:schemeClr val="bg1"/>
                </a:solidFill>
                <a:latin typeface="Helvetica Neue" charset="0"/>
                <a:ea typeface="Helvetica Neue" charset="0"/>
                <a:cs typeface="Helvetica Neue" charset="0"/>
              </a:rPr>
              <a:t>Clipper</a:t>
            </a:r>
            <a:endParaRPr lang="en-US" sz="4400" b="1" dirty="0">
              <a:solidFill>
                <a:schemeClr val="bg1"/>
              </a:solidFill>
              <a:latin typeface="Helvetica Neue" charset="0"/>
              <a:ea typeface="Helvetica Neue" charset="0"/>
              <a:cs typeface="Helvetica Neue" charset="0"/>
            </a:endParaRPr>
          </a:p>
        </p:txBody>
      </p:sp>
      <p:grpSp>
        <p:nvGrpSpPr>
          <p:cNvPr id="12" name="Group 11"/>
          <p:cNvGrpSpPr/>
          <p:nvPr/>
        </p:nvGrpSpPr>
        <p:grpSpPr>
          <a:xfrm>
            <a:off x="634701" y="-740494"/>
            <a:ext cx="10997397" cy="675637"/>
            <a:chOff x="634701" y="3126303"/>
            <a:chExt cx="10997397" cy="675637"/>
          </a:xfrm>
        </p:grpSpPr>
        <p:sp>
          <p:nvSpPr>
            <p:cNvPr id="64" name="Rectangle 63"/>
            <p:cNvSpPr/>
            <p:nvPr/>
          </p:nvSpPr>
          <p:spPr>
            <a:xfrm>
              <a:off x="634701" y="3126303"/>
              <a:ext cx="10997397" cy="675637"/>
            </a:xfrm>
            <a:prstGeom prst="rect">
              <a:avLst/>
            </a:prstGeom>
            <a:solidFill>
              <a:schemeClr val="accent6">
                <a:lumMod val="50000"/>
              </a:schemeClr>
            </a:solidFill>
            <a:ln/>
          </p:spPr>
          <p:style>
            <a:lnRef idx="0">
              <a:schemeClr val="accent1"/>
            </a:lnRef>
            <a:fillRef idx="3">
              <a:schemeClr val="accent1"/>
            </a:fillRef>
            <a:effectRef idx="3">
              <a:schemeClr val="accent1"/>
            </a:effectRef>
            <a:fontRef idx="minor">
              <a:schemeClr val="lt1"/>
            </a:fontRef>
          </p:style>
          <p:txBody>
            <a:bodyPr rIns="274320" rtlCol="0" anchor="ctr"/>
            <a:lstStyle/>
            <a:p>
              <a:pPr algn="r"/>
              <a:r>
                <a:rPr lang="en-US" sz="3200" dirty="0" smtClean="0">
                  <a:solidFill>
                    <a:schemeClr val="bg1"/>
                  </a:solidFill>
                  <a:latin typeface="Helvetica Neue" charset="0"/>
                  <a:ea typeface="Helvetica Neue" charset="0"/>
                  <a:cs typeface="Helvetica Neue" charset="0"/>
                </a:rPr>
                <a:t>Correction Layer</a:t>
              </a:r>
              <a:endParaRPr lang="en-US" sz="3200" dirty="0">
                <a:solidFill>
                  <a:schemeClr val="bg1"/>
                </a:solidFill>
                <a:latin typeface="Helvetica Neue" charset="0"/>
                <a:ea typeface="Helvetica Neue" charset="0"/>
                <a:cs typeface="Helvetica Neue" charset="0"/>
              </a:endParaRPr>
            </a:p>
          </p:txBody>
        </p:sp>
        <p:sp>
          <p:nvSpPr>
            <p:cNvPr id="9" name="Rounded Rectangle 8"/>
            <p:cNvSpPr/>
            <p:nvPr/>
          </p:nvSpPr>
          <p:spPr>
            <a:xfrm>
              <a:off x="780876" y="3232105"/>
              <a:ext cx="5042536" cy="474751"/>
            </a:xfrm>
            <a:prstGeom prst="roundRect">
              <a:avLst/>
            </a:prstGeom>
            <a:solidFill>
              <a:schemeClr val="accent2">
                <a:lumMod val="20000"/>
                <a:lumOff val="80000"/>
              </a:schemeClr>
            </a:solidFill>
            <a:ln/>
          </p:spPr>
          <p:style>
            <a:lnRef idx="2">
              <a:schemeClr val="accent2">
                <a:shade val="50000"/>
              </a:schemeClr>
            </a:lnRef>
            <a:fillRef idx="1">
              <a:schemeClr val="accent2"/>
            </a:fillRef>
            <a:effectRef idx="0">
              <a:schemeClr val="accent2"/>
            </a:effectRef>
            <a:fontRef idx="minor">
              <a:schemeClr val="lt1"/>
            </a:fontRef>
          </p:style>
          <p:txBody>
            <a:bodyPr rIns="91440" rtlCol="0" anchor="ctr"/>
            <a:lstStyle/>
            <a:p>
              <a:pPr algn="ctr"/>
              <a:r>
                <a:rPr lang="en-US" sz="2800" dirty="0" smtClean="0">
                  <a:solidFill>
                    <a:schemeClr val="tx1"/>
                  </a:solidFill>
                  <a:latin typeface="Helvetica Neue" charset="0"/>
                  <a:ea typeface="Helvetica Neue" charset="0"/>
                  <a:cs typeface="Helvetica Neue" charset="0"/>
                </a:rPr>
                <a:t>Correction Policy</a:t>
              </a:r>
              <a:endParaRPr lang="en-US" sz="2800" dirty="0">
                <a:solidFill>
                  <a:schemeClr val="tx1"/>
                </a:solidFill>
                <a:latin typeface="Helvetica Neue" charset="0"/>
                <a:ea typeface="Helvetica Neue" charset="0"/>
                <a:cs typeface="Helvetica Neue" charset="0"/>
              </a:endParaRPr>
            </a:p>
          </p:txBody>
        </p:sp>
      </p:grpSp>
      <p:grpSp>
        <p:nvGrpSpPr>
          <p:cNvPr id="13" name="Group 12"/>
          <p:cNvGrpSpPr/>
          <p:nvPr/>
        </p:nvGrpSpPr>
        <p:grpSpPr>
          <a:xfrm>
            <a:off x="445537" y="1453913"/>
            <a:ext cx="3361842" cy="2046705"/>
            <a:chOff x="445537" y="1453913"/>
            <a:chExt cx="3361842" cy="2046705"/>
          </a:xfrm>
        </p:grpSpPr>
        <p:sp>
          <p:nvSpPr>
            <p:cNvPr id="27" name="Rectangle 26"/>
            <p:cNvSpPr/>
            <p:nvPr/>
          </p:nvSpPr>
          <p:spPr>
            <a:xfrm>
              <a:off x="445538" y="2509453"/>
              <a:ext cx="3361841" cy="99116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7" name="Rectangle 66"/>
            <p:cNvSpPr/>
            <p:nvPr/>
          </p:nvSpPr>
          <p:spPr>
            <a:xfrm>
              <a:off x="445537" y="2126100"/>
              <a:ext cx="3361842" cy="406426"/>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smtClean="0">
                  <a:solidFill>
                    <a:schemeClr val="bg1"/>
                  </a:solidFill>
                  <a:latin typeface="Helvetica Neue" charset="0"/>
                  <a:ea typeface="Helvetica Neue" charset="0"/>
                  <a:cs typeface="Helvetica Neue" charset="0"/>
                </a:rPr>
                <a:t>Model Container (MC)</a:t>
              </a:r>
              <a:endParaRPr lang="en-US" sz="2400" dirty="0">
                <a:solidFill>
                  <a:schemeClr val="bg1"/>
                </a:solidFill>
                <a:latin typeface="Helvetica Neue" charset="0"/>
                <a:ea typeface="Helvetica Neue" charset="0"/>
                <a:cs typeface="Helvetica Neue" charset="0"/>
              </a:endParaRPr>
            </a:p>
          </p:txBody>
        </p:sp>
        <p:sp>
          <p:nvSpPr>
            <p:cNvPr id="66" name="Up-Down Arrow 65"/>
            <p:cNvSpPr/>
            <p:nvPr/>
          </p:nvSpPr>
          <p:spPr>
            <a:xfrm>
              <a:off x="2141198" y="1453913"/>
              <a:ext cx="253066" cy="635052"/>
            </a:xfrm>
            <a:prstGeom prst="up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2" name="TextBox 71"/>
            <p:cNvSpPr txBox="1"/>
            <p:nvPr/>
          </p:nvSpPr>
          <p:spPr>
            <a:xfrm>
              <a:off x="1196853" y="1470786"/>
              <a:ext cx="1027846" cy="584775"/>
            </a:xfrm>
            <a:prstGeom prst="rect">
              <a:avLst/>
            </a:prstGeom>
            <a:noFill/>
          </p:spPr>
          <p:txBody>
            <a:bodyPr wrap="none" rtlCol="0">
              <a:spAutoFit/>
            </a:bodyPr>
            <a:lstStyle/>
            <a:p>
              <a:pPr algn="r"/>
              <a:r>
                <a:rPr lang="en-US" sz="3200" dirty="0" smtClean="0">
                  <a:latin typeface="Helvetica Neue" charset="0"/>
                  <a:ea typeface="Helvetica Neue" charset="0"/>
                  <a:cs typeface="Helvetica Neue" charset="0"/>
                </a:rPr>
                <a:t>RPC</a:t>
              </a:r>
              <a:endParaRPr lang="en-US" sz="3200" dirty="0">
                <a:latin typeface="Helvetica Neue" charset="0"/>
                <a:ea typeface="Helvetica Neue" charset="0"/>
                <a:cs typeface="Helvetica Neue" charset="0"/>
              </a:endParaRPr>
            </a:p>
          </p:txBody>
        </p:sp>
      </p:grpSp>
      <p:grpSp>
        <p:nvGrpSpPr>
          <p:cNvPr id="14" name="Group 13"/>
          <p:cNvGrpSpPr/>
          <p:nvPr/>
        </p:nvGrpSpPr>
        <p:grpSpPr>
          <a:xfrm>
            <a:off x="4031690" y="1453913"/>
            <a:ext cx="1810909" cy="2046705"/>
            <a:chOff x="4031690" y="1453913"/>
            <a:chExt cx="1810909" cy="2046705"/>
          </a:xfrm>
        </p:grpSpPr>
        <p:sp>
          <p:nvSpPr>
            <p:cNvPr id="56" name="Rectangle 55"/>
            <p:cNvSpPr/>
            <p:nvPr/>
          </p:nvSpPr>
          <p:spPr>
            <a:xfrm>
              <a:off x="4031690" y="2509453"/>
              <a:ext cx="1810909" cy="99116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 name="Rectangle 1"/>
            <p:cNvSpPr/>
            <p:nvPr/>
          </p:nvSpPr>
          <p:spPr>
            <a:xfrm>
              <a:off x="4285691" y="2644967"/>
              <a:ext cx="1359090" cy="769441"/>
            </a:xfrm>
            <a:prstGeom prst="rect">
              <a:avLst/>
            </a:prstGeom>
          </p:spPr>
          <p:txBody>
            <a:bodyPr wrap="none">
              <a:spAutoFit/>
            </a:bodyPr>
            <a:lstStyle/>
            <a:p>
              <a:r>
                <a:rPr lang="en-US" sz="4400" dirty="0" err="1">
                  <a:latin typeface="Beirut" charset="-78"/>
                  <a:ea typeface="Beirut" charset="-78"/>
                  <a:cs typeface="Beirut" charset="-78"/>
                </a:rPr>
                <a:t>Caffe</a:t>
              </a:r>
              <a:endParaRPr lang="en-US" sz="4400" dirty="0">
                <a:latin typeface="Beirut" charset="-78"/>
                <a:ea typeface="Beirut" charset="-78"/>
                <a:cs typeface="Beirut" charset="-78"/>
              </a:endParaRPr>
            </a:p>
          </p:txBody>
        </p:sp>
        <p:sp>
          <p:nvSpPr>
            <p:cNvPr id="69" name="Rectangle 68"/>
            <p:cNvSpPr/>
            <p:nvPr/>
          </p:nvSpPr>
          <p:spPr>
            <a:xfrm>
              <a:off x="4031690" y="2126100"/>
              <a:ext cx="1810909" cy="406426"/>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smtClean="0">
                  <a:solidFill>
                    <a:schemeClr val="bg1"/>
                  </a:solidFill>
                  <a:latin typeface="Helvetica Neue" charset="0"/>
                  <a:ea typeface="Helvetica Neue" charset="0"/>
                  <a:cs typeface="Helvetica Neue" charset="0"/>
                </a:rPr>
                <a:t>MC</a:t>
              </a:r>
              <a:endParaRPr lang="en-US" sz="2400" dirty="0">
                <a:solidFill>
                  <a:schemeClr val="bg1"/>
                </a:solidFill>
                <a:latin typeface="Helvetica Neue" charset="0"/>
                <a:ea typeface="Helvetica Neue" charset="0"/>
                <a:cs typeface="Helvetica Neue" charset="0"/>
              </a:endParaRPr>
            </a:p>
          </p:txBody>
        </p:sp>
        <p:sp>
          <p:nvSpPr>
            <p:cNvPr id="74" name="Up-Down Arrow 73"/>
            <p:cNvSpPr/>
            <p:nvPr/>
          </p:nvSpPr>
          <p:spPr>
            <a:xfrm>
              <a:off x="5201258" y="1453913"/>
              <a:ext cx="253066" cy="635052"/>
            </a:xfrm>
            <a:prstGeom prst="up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5" name="TextBox 74"/>
            <p:cNvSpPr txBox="1"/>
            <p:nvPr/>
          </p:nvSpPr>
          <p:spPr>
            <a:xfrm>
              <a:off x="4256913" y="1470786"/>
              <a:ext cx="1027846" cy="584775"/>
            </a:xfrm>
            <a:prstGeom prst="rect">
              <a:avLst/>
            </a:prstGeom>
            <a:noFill/>
          </p:spPr>
          <p:txBody>
            <a:bodyPr wrap="none" rtlCol="0">
              <a:spAutoFit/>
            </a:bodyPr>
            <a:lstStyle/>
            <a:p>
              <a:pPr algn="r"/>
              <a:r>
                <a:rPr lang="en-US" sz="3200" smtClean="0">
                  <a:latin typeface="Helvetica Neue" charset="0"/>
                  <a:ea typeface="Helvetica Neue" charset="0"/>
                  <a:cs typeface="Helvetica Neue" charset="0"/>
                </a:rPr>
                <a:t>RPC</a:t>
              </a:r>
              <a:endParaRPr lang="en-US" sz="3200" dirty="0">
                <a:latin typeface="Helvetica Neue" charset="0"/>
                <a:ea typeface="Helvetica Neue" charset="0"/>
                <a:cs typeface="Helvetica Neue" charset="0"/>
              </a:endParaRPr>
            </a:p>
          </p:txBody>
        </p:sp>
      </p:grpSp>
      <p:grpSp>
        <p:nvGrpSpPr>
          <p:cNvPr id="15" name="Group 14"/>
          <p:cNvGrpSpPr/>
          <p:nvPr/>
        </p:nvGrpSpPr>
        <p:grpSpPr>
          <a:xfrm>
            <a:off x="6079346" y="1453913"/>
            <a:ext cx="1810909" cy="2500117"/>
            <a:chOff x="6079346" y="1453913"/>
            <a:chExt cx="1810909" cy="2500117"/>
          </a:xfrm>
        </p:grpSpPr>
        <p:pic>
          <p:nvPicPr>
            <p:cNvPr id="49" name="Picture 4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06711" y="2487938"/>
              <a:ext cx="1764600" cy="1347739"/>
            </a:xfrm>
            <a:prstGeom prst="rect">
              <a:avLst/>
            </a:prstGeom>
          </p:spPr>
        </p:pic>
        <p:sp>
          <p:nvSpPr>
            <p:cNvPr id="58" name="Rectangle 57"/>
            <p:cNvSpPr/>
            <p:nvPr/>
          </p:nvSpPr>
          <p:spPr>
            <a:xfrm>
              <a:off x="6079346" y="2509454"/>
              <a:ext cx="1810909" cy="991164"/>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4" name="Rectangle 33"/>
            <p:cNvSpPr/>
            <p:nvPr/>
          </p:nvSpPr>
          <p:spPr>
            <a:xfrm>
              <a:off x="6079346" y="3522133"/>
              <a:ext cx="1810909" cy="4318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6079346" y="2126100"/>
              <a:ext cx="1810909" cy="406426"/>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smtClean="0">
                  <a:solidFill>
                    <a:schemeClr val="bg1"/>
                  </a:solidFill>
                  <a:latin typeface="Helvetica Neue" charset="0"/>
                  <a:ea typeface="Helvetica Neue" charset="0"/>
                  <a:cs typeface="Helvetica Neue" charset="0"/>
                </a:rPr>
                <a:t>MC</a:t>
              </a:r>
              <a:endParaRPr lang="en-US" sz="2400" dirty="0">
                <a:solidFill>
                  <a:schemeClr val="bg1"/>
                </a:solidFill>
                <a:latin typeface="Helvetica Neue" charset="0"/>
                <a:ea typeface="Helvetica Neue" charset="0"/>
                <a:cs typeface="Helvetica Neue" charset="0"/>
              </a:endParaRPr>
            </a:p>
          </p:txBody>
        </p:sp>
        <p:sp>
          <p:nvSpPr>
            <p:cNvPr id="77" name="Up-Down Arrow 76"/>
            <p:cNvSpPr/>
            <p:nvPr/>
          </p:nvSpPr>
          <p:spPr>
            <a:xfrm>
              <a:off x="7244893" y="1453913"/>
              <a:ext cx="253066" cy="635052"/>
            </a:xfrm>
            <a:prstGeom prst="up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8" name="TextBox 77"/>
            <p:cNvSpPr txBox="1"/>
            <p:nvPr/>
          </p:nvSpPr>
          <p:spPr>
            <a:xfrm>
              <a:off x="6300548" y="1470786"/>
              <a:ext cx="1027846" cy="584775"/>
            </a:xfrm>
            <a:prstGeom prst="rect">
              <a:avLst/>
            </a:prstGeom>
            <a:noFill/>
          </p:spPr>
          <p:txBody>
            <a:bodyPr wrap="none" rtlCol="0">
              <a:spAutoFit/>
            </a:bodyPr>
            <a:lstStyle/>
            <a:p>
              <a:pPr algn="r"/>
              <a:r>
                <a:rPr lang="en-US" sz="3200" smtClean="0">
                  <a:latin typeface="Helvetica Neue" charset="0"/>
                  <a:ea typeface="Helvetica Neue" charset="0"/>
                  <a:cs typeface="Helvetica Neue" charset="0"/>
                </a:rPr>
                <a:t>RPC</a:t>
              </a:r>
              <a:endParaRPr lang="en-US" sz="3200" dirty="0">
                <a:latin typeface="Helvetica Neue" charset="0"/>
                <a:ea typeface="Helvetica Neue" charset="0"/>
                <a:cs typeface="Helvetica Neue" charset="0"/>
              </a:endParaRPr>
            </a:p>
          </p:txBody>
        </p:sp>
      </p:grpSp>
      <p:grpSp>
        <p:nvGrpSpPr>
          <p:cNvPr id="8" name="Group 7"/>
          <p:cNvGrpSpPr/>
          <p:nvPr/>
        </p:nvGrpSpPr>
        <p:grpSpPr>
          <a:xfrm>
            <a:off x="8110363" y="1453913"/>
            <a:ext cx="3262520" cy="2046705"/>
            <a:chOff x="8110363" y="1453913"/>
            <a:chExt cx="3262520" cy="2046705"/>
          </a:xfrm>
        </p:grpSpPr>
        <p:sp>
          <p:nvSpPr>
            <p:cNvPr id="60" name="Rectangle 59"/>
            <p:cNvSpPr/>
            <p:nvPr/>
          </p:nvSpPr>
          <p:spPr>
            <a:xfrm>
              <a:off x="8110363" y="2509453"/>
              <a:ext cx="2418934" cy="99116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30" name="Picture 29"/>
            <p:cNvPicPr>
              <a:picLocks noChangeAspect="1"/>
            </p:cNvPicPr>
            <p:nvPr/>
          </p:nvPicPr>
          <p:blipFill>
            <a:blip r:embed="rId4"/>
            <a:stretch>
              <a:fillRect/>
            </a:stretch>
          </p:blipFill>
          <p:spPr>
            <a:xfrm>
              <a:off x="8320058" y="2678370"/>
              <a:ext cx="2032000" cy="736037"/>
            </a:xfrm>
            <a:prstGeom prst="rect">
              <a:avLst/>
            </a:prstGeom>
          </p:spPr>
        </p:pic>
        <p:grpSp>
          <p:nvGrpSpPr>
            <p:cNvPr id="29" name="Group 28"/>
            <p:cNvGrpSpPr/>
            <p:nvPr/>
          </p:nvGrpSpPr>
          <p:grpSpPr>
            <a:xfrm>
              <a:off x="10830370" y="2805909"/>
              <a:ext cx="542513" cy="147044"/>
              <a:chOff x="10658591" y="6109729"/>
              <a:chExt cx="874878" cy="237129"/>
            </a:xfrm>
          </p:grpSpPr>
          <p:sp>
            <p:nvSpPr>
              <p:cNvPr id="28" name="Oval 27"/>
              <p:cNvSpPr/>
              <p:nvPr/>
            </p:nvSpPr>
            <p:spPr>
              <a:xfrm>
                <a:off x="10658591" y="6109729"/>
                <a:ext cx="237129" cy="23712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2" name="Oval 61"/>
              <p:cNvSpPr/>
              <p:nvPr/>
            </p:nvSpPr>
            <p:spPr>
              <a:xfrm>
                <a:off x="10977466" y="6109729"/>
                <a:ext cx="237129" cy="23712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5" name="Oval 64"/>
              <p:cNvSpPr/>
              <p:nvPr/>
            </p:nvSpPr>
            <p:spPr>
              <a:xfrm>
                <a:off x="11296340" y="6109729"/>
                <a:ext cx="237129" cy="23712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
          <p:nvSpPr>
            <p:cNvPr id="71" name="Rectangle 70"/>
            <p:cNvSpPr/>
            <p:nvPr/>
          </p:nvSpPr>
          <p:spPr>
            <a:xfrm>
              <a:off x="8110363" y="2126100"/>
              <a:ext cx="2418934" cy="406426"/>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smtClean="0">
                  <a:solidFill>
                    <a:schemeClr val="bg1"/>
                  </a:solidFill>
                  <a:latin typeface="Helvetica Neue" charset="0"/>
                  <a:ea typeface="Helvetica Neue" charset="0"/>
                  <a:cs typeface="Helvetica Neue" charset="0"/>
                </a:rPr>
                <a:t>MC</a:t>
              </a:r>
              <a:endParaRPr lang="en-US" sz="2400" dirty="0">
                <a:solidFill>
                  <a:schemeClr val="bg1"/>
                </a:solidFill>
                <a:latin typeface="Helvetica Neue" charset="0"/>
                <a:ea typeface="Helvetica Neue" charset="0"/>
                <a:cs typeface="Helvetica Neue" charset="0"/>
              </a:endParaRPr>
            </a:p>
          </p:txBody>
        </p:sp>
        <p:sp>
          <p:nvSpPr>
            <p:cNvPr id="80" name="Up-Down Arrow 79"/>
            <p:cNvSpPr/>
            <p:nvPr/>
          </p:nvSpPr>
          <p:spPr>
            <a:xfrm>
              <a:off x="9568899" y="1453913"/>
              <a:ext cx="253066" cy="635052"/>
            </a:xfrm>
            <a:prstGeom prst="up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1" name="TextBox 80"/>
            <p:cNvSpPr txBox="1"/>
            <p:nvPr/>
          </p:nvSpPr>
          <p:spPr>
            <a:xfrm>
              <a:off x="8624554" y="1470786"/>
              <a:ext cx="1027846" cy="584775"/>
            </a:xfrm>
            <a:prstGeom prst="rect">
              <a:avLst/>
            </a:prstGeom>
            <a:noFill/>
          </p:spPr>
          <p:txBody>
            <a:bodyPr wrap="none" rtlCol="0">
              <a:spAutoFit/>
            </a:bodyPr>
            <a:lstStyle/>
            <a:p>
              <a:pPr algn="r"/>
              <a:r>
                <a:rPr lang="en-US" sz="3200" dirty="0" smtClean="0">
                  <a:latin typeface="Helvetica Neue" charset="0"/>
                  <a:ea typeface="Helvetica Neue" charset="0"/>
                  <a:cs typeface="Helvetica Neue" charset="0"/>
                </a:rPr>
                <a:t>RPC</a:t>
              </a:r>
              <a:endParaRPr lang="en-US" sz="3200" dirty="0">
                <a:latin typeface="Helvetica Neue" charset="0"/>
                <a:ea typeface="Helvetica Neue" charset="0"/>
                <a:cs typeface="Helvetica Neue" charset="0"/>
              </a:endParaRPr>
            </a:p>
          </p:txBody>
        </p:sp>
      </p:grpSp>
      <p:grpSp>
        <p:nvGrpSpPr>
          <p:cNvPr id="11" name="Group 10"/>
          <p:cNvGrpSpPr/>
          <p:nvPr/>
        </p:nvGrpSpPr>
        <p:grpSpPr>
          <a:xfrm>
            <a:off x="634701" y="79988"/>
            <a:ext cx="10997397" cy="1181124"/>
            <a:chOff x="634701" y="3898271"/>
            <a:chExt cx="10997397" cy="1181124"/>
          </a:xfrm>
        </p:grpSpPr>
        <p:sp>
          <p:nvSpPr>
            <p:cNvPr id="63" name="Rectangle 62"/>
            <p:cNvSpPr/>
            <p:nvPr/>
          </p:nvSpPr>
          <p:spPr>
            <a:xfrm>
              <a:off x="634701" y="3898271"/>
              <a:ext cx="10997397" cy="1181124"/>
            </a:xfrm>
            <a:prstGeom prst="rect">
              <a:avLst/>
            </a:prstGeom>
            <a:solidFill>
              <a:schemeClr val="accent6">
                <a:lumMod val="50000"/>
              </a:schemeClr>
            </a:solidFill>
            <a:ln/>
          </p:spPr>
          <p:style>
            <a:lnRef idx="0">
              <a:schemeClr val="accent1"/>
            </a:lnRef>
            <a:fillRef idx="3">
              <a:schemeClr val="accent1"/>
            </a:fillRef>
            <a:effectRef idx="3">
              <a:schemeClr val="accent1"/>
            </a:effectRef>
            <a:fontRef idx="minor">
              <a:schemeClr val="lt1"/>
            </a:fontRef>
          </p:style>
          <p:txBody>
            <a:bodyPr rIns="274320" rtlCol="0" anchor="ctr"/>
            <a:lstStyle/>
            <a:p>
              <a:pPr algn="r"/>
              <a:r>
                <a:rPr lang="en-US" sz="3200" smtClean="0">
                  <a:solidFill>
                    <a:schemeClr val="bg1"/>
                  </a:solidFill>
                  <a:latin typeface="Helvetica Neue" charset="0"/>
                  <a:ea typeface="Helvetica Neue" charset="0"/>
                  <a:cs typeface="Helvetica Neue" charset="0"/>
                </a:rPr>
                <a:t>Model Abstraction Layer</a:t>
              </a:r>
              <a:endParaRPr lang="en-US" sz="3200" dirty="0">
                <a:solidFill>
                  <a:schemeClr val="bg1"/>
                </a:solidFill>
                <a:latin typeface="Helvetica Neue" charset="0"/>
                <a:ea typeface="Helvetica Neue" charset="0"/>
                <a:cs typeface="Helvetica Neue" charset="0"/>
              </a:endParaRPr>
            </a:p>
          </p:txBody>
        </p:sp>
        <p:sp>
          <p:nvSpPr>
            <p:cNvPr id="82" name="Rounded Rectangle 81"/>
            <p:cNvSpPr/>
            <p:nvPr/>
          </p:nvSpPr>
          <p:spPr>
            <a:xfrm>
              <a:off x="780876" y="3971235"/>
              <a:ext cx="5042536" cy="474751"/>
            </a:xfrm>
            <a:prstGeom prst="roundRect">
              <a:avLst/>
            </a:prstGeom>
            <a:solidFill>
              <a:schemeClr val="accent2">
                <a:lumMod val="20000"/>
                <a:lumOff val="80000"/>
              </a:schemeClr>
            </a:solidFill>
            <a:ln/>
          </p:spPr>
          <p:style>
            <a:lnRef idx="2">
              <a:schemeClr val="accent2">
                <a:shade val="50000"/>
              </a:schemeClr>
            </a:lnRef>
            <a:fillRef idx="1">
              <a:schemeClr val="accent2"/>
            </a:fillRef>
            <a:effectRef idx="0">
              <a:schemeClr val="accent2"/>
            </a:effectRef>
            <a:fontRef idx="minor">
              <a:schemeClr val="lt1"/>
            </a:fontRef>
          </p:style>
          <p:txBody>
            <a:bodyPr rIns="91440" rtlCol="0" anchor="ctr"/>
            <a:lstStyle/>
            <a:p>
              <a:pPr algn="ctr"/>
              <a:r>
                <a:rPr lang="en-US" sz="2800" dirty="0" smtClean="0">
                  <a:solidFill>
                    <a:schemeClr val="tx1"/>
                  </a:solidFill>
                  <a:latin typeface="Helvetica Neue" charset="0"/>
                  <a:ea typeface="Helvetica Neue" charset="0"/>
                  <a:cs typeface="Helvetica Neue" charset="0"/>
                </a:rPr>
                <a:t>Caching</a:t>
              </a:r>
              <a:endParaRPr lang="en-US" sz="2800" dirty="0">
                <a:solidFill>
                  <a:schemeClr val="tx1"/>
                </a:solidFill>
                <a:latin typeface="Helvetica Neue" charset="0"/>
                <a:ea typeface="Helvetica Neue" charset="0"/>
                <a:cs typeface="Helvetica Neue" charset="0"/>
              </a:endParaRPr>
            </a:p>
          </p:txBody>
        </p:sp>
        <p:sp>
          <p:nvSpPr>
            <p:cNvPr id="83" name="Rounded Rectangle 82"/>
            <p:cNvSpPr/>
            <p:nvPr/>
          </p:nvSpPr>
          <p:spPr>
            <a:xfrm>
              <a:off x="780876" y="4531828"/>
              <a:ext cx="5042536" cy="474751"/>
            </a:xfrm>
            <a:prstGeom prst="roundRect">
              <a:avLst/>
            </a:prstGeom>
            <a:solidFill>
              <a:schemeClr val="accent2">
                <a:lumMod val="20000"/>
                <a:lumOff val="80000"/>
              </a:schemeClr>
            </a:solidFill>
            <a:ln/>
          </p:spPr>
          <p:style>
            <a:lnRef idx="2">
              <a:schemeClr val="accent2">
                <a:shade val="50000"/>
              </a:schemeClr>
            </a:lnRef>
            <a:fillRef idx="1">
              <a:schemeClr val="accent2"/>
            </a:fillRef>
            <a:effectRef idx="0">
              <a:schemeClr val="accent2"/>
            </a:effectRef>
            <a:fontRef idx="minor">
              <a:schemeClr val="lt1"/>
            </a:fontRef>
          </p:style>
          <p:txBody>
            <a:bodyPr rIns="91440" rtlCol="0" anchor="ctr"/>
            <a:lstStyle/>
            <a:p>
              <a:pPr algn="ctr"/>
              <a:r>
                <a:rPr lang="en-US" sz="2800" dirty="0" smtClean="0">
                  <a:solidFill>
                    <a:schemeClr val="tx1"/>
                  </a:solidFill>
                  <a:latin typeface="Helvetica Neue" charset="0"/>
                  <a:ea typeface="Helvetica Neue" charset="0"/>
                  <a:cs typeface="Helvetica Neue" charset="0"/>
                </a:rPr>
                <a:t>Adaptive Batching</a:t>
              </a:r>
              <a:endParaRPr lang="en-US" sz="2800" dirty="0">
                <a:solidFill>
                  <a:schemeClr val="tx1"/>
                </a:solidFill>
                <a:latin typeface="Helvetica Neue" charset="0"/>
                <a:ea typeface="Helvetica Neue" charset="0"/>
                <a:cs typeface="Helvetica Neue" charset="0"/>
              </a:endParaRPr>
            </a:p>
          </p:txBody>
        </p:sp>
      </p:grpSp>
      <p:sp>
        <p:nvSpPr>
          <p:cNvPr id="84" name="Content Placeholder 3"/>
          <p:cNvSpPr txBox="1">
            <a:spLocks/>
          </p:cNvSpPr>
          <p:nvPr/>
        </p:nvSpPr>
        <p:spPr>
          <a:xfrm>
            <a:off x="361368" y="3733459"/>
            <a:ext cx="11718088" cy="2929265"/>
          </a:xfrm>
          <a:prstGeom prst="rect">
            <a:avLst/>
          </a:prstGeom>
        </p:spPr>
        <p:txBody>
          <a:bodyPr vert="horz" lIns="91440" tIns="45720" rIns="91440" bIns="45720" rtlCol="0">
            <a:normAutofit/>
          </a:bodyPr>
          <a:lstStyle>
            <a:lvl1pPr marL="457200" indent="-442913" algn="l" defTabSz="914377" rtl="0" eaLnBrk="1" latinLnBrk="0" hangingPunct="1">
              <a:lnSpc>
                <a:spcPct val="90000"/>
              </a:lnSpc>
              <a:spcBef>
                <a:spcPts val="1000"/>
              </a:spcBef>
              <a:buClr>
                <a:schemeClr val="tx1"/>
              </a:buClr>
              <a:buSzPct val="100000"/>
              <a:buFont typeface="Wingdings" charset="2"/>
              <a:buChar char="Ø"/>
              <a:tabLst/>
              <a:defRPr sz="2800" b="0" i="0" kern="1200">
                <a:solidFill>
                  <a:schemeClr val="tx1"/>
                </a:solidFill>
                <a:latin typeface="Helvetica Neue Light" charset="0"/>
                <a:ea typeface="Helvetica Neue Light" charset="0"/>
                <a:cs typeface="Helvetica Neue Light" charset="0"/>
              </a:defRPr>
            </a:lvl1pPr>
            <a:lvl2pPr marL="914400" indent="-457200" algn="l" defTabSz="914377" rtl="0" eaLnBrk="1" latinLnBrk="0" hangingPunct="1">
              <a:lnSpc>
                <a:spcPct val="90000"/>
              </a:lnSpc>
              <a:spcBef>
                <a:spcPts val="500"/>
              </a:spcBef>
              <a:buFont typeface="Wingdings" charset="2"/>
              <a:buChar char="Ø"/>
              <a:tabLst/>
              <a:defRPr sz="2400" b="0" i="0" kern="1200">
                <a:solidFill>
                  <a:schemeClr val="tx1"/>
                </a:solidFill>
                <a:latin typeface="Helvetica Neue Light" charset="0"/>
                <a:ea typeface="Helvetica Neue Light" charset="0"/>
                <a:cs typeface="Helvetica Neue Light" charset="0"/>
              </a:defRPr>
            </a:lvl2pPr>
            <a:lvl3pPr marL="1373188" indent="-311150" algn="l" defTabSz="914377" rtl="0" eaLnBrk="1" latinLnBrk="0" hangingPunct="1">
              <a:lnSpc>
                <a:spcPct val="90000"/>
              </a:lnSpc>
              <a:spcBef>
                <a:spcPts val="500"/>
              </a:spcBef>
              <a:buFont typeface="Wingdings" charset="2"/>
              <a:buChar char="Ø"/>
              <a:tabLst/>
              <a:defRPr sz="2000" b="0" i="0" kern="1200">
                <a:solidFill>
                  <a:schemeClr val="tx1"/>
                </a:solidFill>
                <a:latin typeface="Helvetica Neue Light" charset="0"/>
                <a:ea typeface="Helvetica Neue Light" charset="0"/>
                <a:cs typeface="Helvetica Neue Light" charset="0"/>
              </a:defRPr>
            </a:lvl3pPr>
            <a:lvl4pPr marL="1830388" indent="-236538" algn="l" defTabSz="914377" rtl="0" eaLnBrk="1" latinLnBrk="0" hangingPunct="1">
              <a:lnSpc>
                <a:spcPct val="90000"/>
              </a:lnSpc>
              <a:spcBef>
                <a:spcPts val="500"/>
              </a:spcBef>
              <a:buFont typeface="Wingdings" charset="2"/>
              <a:buChar char="Ø"/>
              <a:tabLst/>
              <a:defRPr sz="1800" b="0" i="0" kern="1200">
                <a:solidFill>
                  <a:schemeClr val="tx1"/>
                </a:solidFill>
                <a:latin typeface="Helvetica Neue Light" charset="0"/>
                <a:ea typeface="Helvetica Neue Light" charset="0"/>
                <a:cs typeface="Helvetica Neue Light" charset="0"/>
              </a:defRPr>
            </a:lvl4pPr>
            <a:lvl5pPr marL="2287588" indent="-234950" algn="l" defTabSz="914377" rtl="0" eaLnBrk="1" latinLnBrk="0" hangingPunct="1">
              <a:lnSpc>
                <a:spcPct val="90000"/>
              </a:lnSpc>
              <a:spcBef>
                <a:spcPts val="500"/>
              </a:spcBef>
              <a:buFont typeface="Wingdings" charset="2"/>
              <a:buChar char="Ø"/>
              <a:tabLst/>
              <a:defRPr sz="1800" b="0" i="0" kern="1200">
                <a:solidFill>
                  <a:schemeClr val="tx1"/>
                </a:solidFill>
                <a:latin typeface="Helvetica Neue Light" charset="0"/>
                <a:ea typeface="Helvetica Neue Light" charset="0"/>
                <a:cs typeface="Helvetica Neue Light" charset="0"/>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14287" indent="0">
              <a:buFont typeface="Wingdings" charset="2"/>
              <a:buNone/>
            </a:pPr>
            <a:r>
              <a:rPr lang="en-US" b="1" dirty="0" smtClean="0"/>
              <a:t>Common Interface </a:t>
            </a:r>
            <a:r>
              <a:rPr lang="en-US" b="1" dirty="0" smtClean="0">
                <a:sym typeface="Wingdings"/>
              </a:rPr>
              <a:t> </a:t>
            </a:r>
            <a:r>
              <a:rPr lang="en-US" b="1" dirty="0" smtClean="0"/>
              <a:t>Simplifies Deployment: </a:t>
            </a:r>
          </a:p>
          <a:p>
            <a:r>
              <a:rPr lang="en-US" dirty="0" smtClean="0"/>
              <a:t>Evaluate models using original code &amp; systems</a:t>
            </a:r>
          </a:p>
        </p:txBody>
      </p:sp>
      <p:sp>
        <p:nvSpPr>
          <p:cNvPr id="42" name="Rectangle 41"/>
          <p:cNvSpPr/>
          <p:nvPr/>
        </p:nvSpPr>
        <p:spPr>
          <a:xfrm>
            <a:off x="-129473" y="-328812"/>
            <a:ext cx="12409373" cy="175913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56158" y="2562548"/>
            <a:ext cx="1707129" cy="908047"/>
          </a:xfrm>
          <a:prstGeom prst="rect">
            <a:avLst/>
          </a:prstGeom>
        </p:spPr>
      </p:pic>
      <p:sp>
        <p:nvSpPr>
          <p:cNvPr id="3" name="Slide Number Placeholder 2"/>
          <p:cNvSpPr>
            <a:spLocks noGrp="1"/>
          </p:cNvSpPr>
          <p:nvPr>
            <p:ph type="sldNum" sz="quarter" idx="12"/>
          </p:nvPr>
        </p:nvSpPr>
        <p:spPr/>
        <p:txBody>
          <a:bodyPr/>
          <a:lstStyle/>
          <a:p>
            <a:fld id="{DC2A921A-EC74-6F4D-8465-D463C43FF014}" type="slidenum">
              <a:rPr lang="en-US" smtClean="0">
                <a:solidFill>
                  <a:prstClr val="black">
                    <a:tint val="75000"/>
                  </a:prstClr>
                </a:solidFill>
              </a:rPr>
              <a:pPr/>
              <a:t>28</a:t>
            </a:fld>
            <a:endParaRPr lang="en-US">
              <a:solidFill>
                <a:prstClr val="black">
                  <a:tint val="75000"/>
                </a:prstClr>
              </a:solidFill>
            </a:endParaRPr>
          </a:p>
        </p:txBody>
      </p:sp>
    </p:spTree>
    <p:extLst>
      <p:ext uri="{BB962C8B-B14F-4D97-AF65-F5344CB8AC3E}">
        <p14:creationId xmlns:p14="http://schemas.microsoft.com/office/powerpoint/2010/main" val="8091308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21738" y="2331720"/>
            <a:ext cx="11487382" cy="405384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itle 1"/>
          <p:cNvSpPr>
            <a:spLocks noGrp="1"/>
          </p:cNvSpPr>
          <p:nvPr>
            <p:ph type="title"/>
          </p:nvPr>
        </p:nvSpPr>
        <p:spPr>
          <a:xfrm>
            <a:off x="354098" y="-106204"/>
            <a:ext cx="11487382" cy="1325563"/>
          </a:xfrm>
        </p:spPr>
        <p:txBody>
          <a:bodyPr>
            <a:noAutofit/>
          </a:bodyPr>
          <a:lstStyle/>
          <a:p>
            <a:r>
              <a:rPr lang="en-US" sz="5500" dirty="0" smtClean="0">
                <a:latin typeface="Helvetica Neue Light" charset="0"/>
                <a:ea typeface="Helvetica Neue Light" charset="0"/>
                <a:cs typeface="Helvetica Neue Light" charset="0"/>
              </a:rPr>
              <a:t>Container-based Model Deployment</a:t>
            </a:r>
            <a:endParaRPr lang="en-US" sz="5500" dirty="0">
              <a:latin typeface="Helvetica Neue Light" charset="0"/>
              <a:ea typeface="Helvetica Neue Light" charset="0"/>
              <a:cs typeface="Helvetica Neue Light" charset="0"/>
            </a:endParaRPr>
          </a:p>
        </p:txBody>
      </p:sp>
      <p:sp>
        <p:nvSpPr>
          <p:cNvPr id="14" name="TextBox 13"/>
          <p:cNvSpPr txBox="1"/>
          <p:nvPr/>
        </p:nvSpPr>
        <p:spPr>
          <a:xfrm>
            <a:off x="1524000" y="2895600"/>
            <a:ext cx="10668000" cy="2862322"/>
          </a:xfrm>
          <a:prstGeom prst="rect">
            <a:avLst/>
          </a:prstGeom>
          <a:noFill/>
          <a:ln>
            <a:noFill/>
          </a:ln>
        </p:spPr>
        <p:txBody>
          <a:bodyPr wrap="square" rtlCol="0">
            <a:spAutoFit/>
          </a:bodyPr>
          <a:lstStyle/>
          <a:p>
            <a:pPr>
              <a:spcAft>
                <a:spcPts val="1800"/>
              </a:spcAft>
            </a:pPr>
            <a:r>
              <a:rPr lang="en-US" sz="5000" dirty="0" smtClean="0">
                <a:latin typeface="Consolas" charset="0"/>
                <a:ea typeface="Consolas" charset="0"/>
                <a:cs typeface="Consolas" charset="0"/>
              </a:rPr>
              <a:t>class </a:t>
            </a:r>
            <a:r>
              <a:rPr lang="en-US" sz="5000" dirty="0" err="1" smtClean="0">
                <a:latin typeface="Consolas" charset="0"/>
                <a:ea typeface="Consolas" charset="0"/>
                <a:cs typeface="Consolas" charset="0"/>
              </a:rPr>
              <a:t>ModelContainer</a:t>
            </a:r>
            <a:r>
              <a:rPr lang="en-US" sz="5000" dirty="0" smtClean="0">
                <a:latin typeface="Consolas" charset="0"/>
                <a:ea typeface="Consolas" charset="0"/>
                <a:cs typeface="Consolas" charset="0"/>
              </a:rPr>
              <a:t>:</a:t>
            </a:r>
          </a:p>
          <a:p>
            <a:pPr>
              <a:spcAft>
                <a:spcPts val="1800"/>
              </a:spcAft>
            </a:pPr>
            <a:r>
              <a:rPr lang="en-US" sz="5000" dirty="0" smtClean="0">
                <a:latin typeface="Consolas" charset="0"/>
                <a:ea typeface="Consolas" charset="0"/>
                <a:cs typeface="Consolas" charset="0"/>
              </a:rPr>
              <a:t>    </a:t>
            </a:r>
            <a:r>
              <a:rPr lang="en-US" sz="5000" dirty="0" err="1" smtClean="0">
                <a:latin typeface="Consolas" charset="0"/>
                <a:ea typeface="Consolas" charset="0"/>
                <a:cs typeface="Consolas" charset="0"/>
              </a:rPr>
              <a:t>def</a:t>
            </a:r>
            <a:r>
              <a:rPr lang="en-US" sz="5000" dirty="0" smtClean="0">
                <a:latin typeface="Consolas" charset="0"/>
                <a:ea typeface="Consolas" charset="0"/>
                <a:cs typeface="Consolas" charset="0"/>
              </a:rPr>
              <a:t> __</a:t>
            </a:r>
            <a:r>
              <a:rPr lang="en-US" sz="5000" dirty="0" err="1" smtClean="0">
                <a:latin typeface="Consolas" charset="0"/>
                <a:ea typeface="Consolas" charset="0"/>
                <a:cs typeface="Consolas" charset="0"/>
              </a:rPr>
              <a:t>init</a:t>
            </a:r>
            <a:r>
              <a:rPr lang="en-US" sz="5000" dirty="0" smtClean="0">
                <a:latin typeface="Consolas" charset="0"/>
                <a:ea typeface="Consolas" charset="0"/>
                <a:cs typeface="Consolas" charset="0"/>
              </a:rPr>
              <a:t>__(</a:t>
            </a:r>
            <a:r>
              <a:rPr lang="en-US" sz="5000" dirty="0" err="1" smtClean="0">
                <a:latin typeface="Consolas" charset="0"/>
                <a:ea typeface="Consolas" charset="0"/>
                <a:cs typeface="Consolas" charset="0"/>
              </a:rPr>
              <a:t>model_data</a:t>
            </a:r>
            <a:r>
              <a:rPr lang="en-US" sz="5000" dirty="0" smtClean="0">
                <a:latin typeface="Consolas" charset="0"/>
                <a:ea typeface="Consolas" charset="0"/>
                <a:cs typeface="Consolas" charset="0"/>
              </a:rPr>
              <a:t>)</a:t>
            </a:r>
          </a:p>
          <a:p>
            <a:pPr>
              <a:spcAft>
                <a:spcPts val="1800"/>
              </a:spcAft>
            </a:pPr>
            <a:r>
              <a:rPr lang="en-US" sz="5000" dirty="0" smtClean="0">
                <a:latin typeface="Consolas" charset="0"/>
                <a:ea typeface="Consolas" charset="0"/>
                <a:cs typeface="Consolas" charset="0"/>
              </a:rPr>
              <a:t>    </a:t>
            </a:r>
            <a:r>
              <a:rPr lang="en-US" sz="5000" dirty="0" err="1" smtClean="0">
                <a:latin typeface="Consolas" charset="0"/>
                <a:ea typeface="Consolas" charset="0"/>
                <a:cs typeface="Consolas" charset="0"/>
              </a:rPr>
              <a:t>def</a:t>
            </a:r>
            <a:r>
              <a:rPr lang="en-US" sz="5000" dirty="0" smtClean="0">
                <a:latin typeface="Consolas" charset="0"/>
                <a:ea typeface="Consolas" charset="0"/>
                <a:cs typeface="Consolas" charset="0"/>
              </a:rPr>
              <a:t> </a:t>
            </a:r>
            <a:r>
              <a:rPr lang="en-US" sz="5000" dirty="0" err="1" smtClean="0">
                <a:latin typeface="Consolas" charset="0"/>
                <a:ea typeface="Consolas" charset="0"/>
                <a:cs typeface="Consolas" charset="0"/>
              </a:rPr>
              <a:t>predict_batch</a:t>
            </a:r>
            <a:r>
              <a:rPr lang="en-US" sz="5000" dirty="0" smtClean="0">
                <a:latin typeface="Consolas" charset="0"/>
                <a:ea typeface="Consolas" charset="0"/>
                <a:cs typeface="Consolas" charset="0"/>
              </a:rPr>
              <a:t>(inputs)</a:t>
            </a:r>
          </a:p>
        </p:txBody>
      </p:sp>
      <p:sp>
        <p:nvSpPr>
          <p:cNvPr id="64" name="TextBox 63"/>
          <p:cNvSpPr txBox="1"/>
          <p:nvPr/>
        </p:nvSpPr>
        <p:spPr>
          <a:xfrm>
            <a:off x="568037" y="1312418"/>
            <a:ext cx="10238508" cy="861774"/>
          </a:xfrm>
          <a:prstGeom prst="rect">
            <a:avLst/>
          </a:prstGeom>
          <a:noFill/>
        </p:spPr>
        <p:txBody>
          <a:bodyPr wrap="square" rtlCol="0">
            <a:spAutoFit/>
          </a:bodyPr>
          <a:lstStyle/>
          <a:p>
            <a:r>
              <a:rPr lang="en-US" sz="5000" i="1" dirty="0" smtClean="0">
                <a:latin typeface="Helvetica Neue" charset="0"/>
                <a:ea typeface="Helvetica Neue" charset="0"/>
                <a:cs typeface="Helvetica Neue" charset="0"/>
              </a:rPr>
              <a:t>Implement Model API:</a:t>
            </a:r>
            <a:endParaRPr lang="en-US" sz="5000" i="1" dirty="0">
              <a:latin typeface="Helvetica Neue" charset="0"/>
              <a:ea typeface="Helvetica Neue" charset="0"/>
              <a:cs typeface="Helvetica Neue" charset="0"/>
            </a:endParaRPr>
          </a:p>
        </p:txBody>
      </p:sp>
      <p:sp>
        <p:nvSpPr>
          <p:cNvPr id="3" name="Slide Number Placeholder 2"/>
          <p:cNvSpPr>
            <a:spLocks noGrp="1"/>
          </p:cNvSpPr>
          <p:nvPr>
            <p:ph type="sldNum" sz="quarter" idx="12"/>
          </p:nvPr>
        </p:nvSpPr>
        <p:spPr/>
        <p:txBody>
          <a:bodyPr/>
          <a:lstStyle/>
          <a:p>
            <a:fld id="{DC2A921A-EC74-6F4D-8465-D463C43FF014}" type="slidenum">
              <a:rPr lang="en-US" smtClean="0">
                <a:solidFill>
                  <a:prstClr val="black">
                    <a:tint val="75000"/>
                  </a:prstClr>
                </a:solidFill>
              </a:rPr>
              <a:pPr/>
              <a:t>29</a:t>
            </a:fld>
            <a:endParaRPr lang="en-US">
              <a:solidFill>
                <a:prstClr val="black">
                  <a:tint val="75000"/>
                </a:prstClr>
              </a:solidFill>
            </a:endParaRPr>
          </a:p>
        </p:txBody>
      </p:sp>
    </p:spTree>
    <p:extLst>
      <p:ext uri="{BB962C8B-B14F-4D97-AF65-F5344CB8AC3E}">
        <p14:creationId xmlns:p14="http://schemas.microsoft.com/office/powerpoint/2010/main" val="315523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build="p"/>
      <p:bldP spid="6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an 54"/>
          <p:cNvSpPr/>
          <p:nvPr/>
        </p:nvSpPr>
        <p:spPr>
          <a:xfrm>
            <a:off x="1114037" y="1678662"/>
            <a:ext cx="1904865" cy="2908912"/>
          </a:xfrm>
          <a:prstGeom prst="can">
            <a:avLst/>
          </a:prstGeom>
          <a:ln w="38100">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585" fontAlgn="base">
              <a:spcBef>
                <a:spcPct val="0"/>
              </a:spcBef>
              <a:spcAft>
                <a:spcPct val="0"/>
              </a:spcAft>
            </a:pPr>
            <a:r>
              <a:rPr lang="en-US" sz="2667">
                <a:solidFill>
                  <a:prstClr val="white"/>
                </a:solidFill>
                <a:latin typeface="Helvetica Neue" charset="0"/>
                <a:ea typeface="Helvetica Neue" charset="0"/>
                <a:cs typeface="Helvetica Neue" charset="0"/>
              </a:rPr>
              <a:t>Big</a:t>
            </a:r>
            <a:endParaRPr lang="en-US" sz="2667" dirty="0">
              <a:solidFill>
                <a:prstClr val="white"/>
              </a:solidFill>
              <a:latin typeface="Helvetica Neue" charset="0"/>
              <a:ea typeface="Helvetica Neue" charset="0"/>
              <a:cs typeface="Helvetica Neue" charset="0"/>
            </a:endParaRPr>
          </a:p>
          <a:p>
            <a:pPr algn="ctr" defTabSz="609585" fontAlgn="base">
              <a:spcBef>
                <a:spcPct val="0"/>
              </a:spcBef>
              <a:spcAft>
                <a:spcPct val="0"/>
              </a:spcAft>
            </a:pPr>
            <a:r>
              <a:rPr lang="en-US" sz="2667" dirty="0">
                <a:solidFill>
                  <a:prstClr val="white"/>
                </a:solidFill>
                <a:latin typeface="Helvetica Neue" charset="0"/>
                <a:ea typeface="Helvetica Neue" charset="0"/>
                <a:cs typeface="Helvetica Neue" charset="0"/>
              </a:rPr>
              <a:t>Data</a:t>
            </a:r>
          </a:p>
        </p:txBody>
      </p:sp>
      <p:sp>
        <p:nvSpPr>
          <p:cNvPr id="67" name="TextBox 66"/>
          <p:cNvSpPr txBox="1"/>
          <p:nvPr/>
        </p:nvSpPr>
        <p:spPr>
          <a:xfrm>
            <a:off x="7631118" y="3738856"/>
            <a:ext cx="3578224" cy="666786"/>
          </a:xfrm>
          <a:prstGeom prst="rect">
            <a:avLst/>
          </a:prstGeom>
          <a:noFill/>
        </p:spPr>
        <p:txBody>
          <a:bodyPr wrap="none" rtlCol="0">
            <a:spAutoFit/>
          </a:bodyPr>
          <a:lstStyle/>
          <a:p>
            <a:pPr algn="ctr" defTabSz="609585" fontAlgn="base">
              <a:spcBef>
                <a:spcPct val="0"/>
              </a:spcBef>
              <a:spcAft>
                <a:spcPct val="0"/>
              </a:spcAft>
            </a:pPr>
            <a:r>
              <a:rPr lang="en-US" sz="3733" dirty="0" smtClean="0">
                <a:solidFill>
                  <a:prstClr val="black"/>
                </a:solidFill>
                <a:latin typeface="Helvetica Neue" charset="0"/>
                <a:ea typeface="Helvetica Neue" charset="0"/>
                <a:cs typeface="Helvetica Neue" charset="0"/>
              </a:rPr>
              <a:t>Complex Model</a:t>
            </a:r>
            <a:endParaRPr lang="en-US" sz="3733" dirty="0">
              <a:solidFill>
                <a:prstClr val="black"/>
              </a:solidFill>
              <a:latin typeface="Helvetica Neue" charset="0"/>
              <a:ea typeface="Helvetica Neue" charset="0"/>
              <a:cs typeface="Helvetica Neue" charset="0"/>
            </a:endParaRPr>
          </a:p>
        </p:txBody>
      </p:sp>
      <p:sp>
        <p:nvSpPr>
          <p:cNvPr id="96" name="Right Arrow 95"/>
          <p:cNvSpPr/>
          <p:nvPr/>
        </p:nvSpPr>
        <p:spPr>
          <a:xfrm>
            <a:off x="4282403" y="2188540"/>
            <a:ext cx="2677293" cy="1581912"/>
          </a:xfrm>
          <a:prstGeom prst="rightArrow">
            <a:avLst/>
          </a:prstGeom>
          <a:solidFill>
            <a:schemeClr val="accent5">
              <a:lumMod val="75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defTabSz="609585" fontAlgn="base">
              <a:spcBef>
                <a:spcPct val="0"/>
              </a:spcBef>
              <a:spcAft>
                <a:spcPct val="0"/>
              </a:spcAft>
            </a:pPr>
            <a:r>
              <a:rPr lang="en-US" sz="2667" dirty="0">
                <a:solidFill>
                  <a:prstClr val="white"/>
                </a:solidFill>
                <a:latin typeface="Helvetica Neue" charset="0"/>
                <a:ea typeface="Helvetica Neue" charset="0"/>
                <a:cs typeface="Helvetica Neue" charset="0"/>
              </a:rPr>
              <a:t>Training</a:t>
            </a:r>
          </a:p>
        </p:txBody>
      </p:sp>
      <p:grpSp>
        <p:nvGrpSpPr>
          <p:cNvPr id="3" name="Group 2"/>
          <p:cNvGrpSpPr/>
          <p:nvPr/>
        </p:nvGrpSpPr>
        <p:grpSpPr>
          <a:xfrm>
            <a:off x="7989565" y="2206064"/>
            <a:ext cx="2649647" cy="1532793"/>
            <a:chOff x="6031930" y="1896432"/>
            <a:chExt cx="1987235" cy="1149595"/>
          </a:xfrm>
        </p:grpSpPr>
        <p:grpSp>
          <p:nvGrpSpPr>
            <p:cNvPr id="74" name="Group 73"/>
            <p:cNvGrpSpPr/>
            <p:nvPr/>
          </p:nvGrpSpPr>
          <p:grpSpPr>
            <a:xfrm>
              <a:off x="6031930" y="1896432"/>
              <a:ext cx="1987235" cy="1149595"/>
              <a:chOff x="4437802" y="2295143"/>
              <a:chExt cx="2565113" cy="1483893"/>
            </a:xfrm>
          </p:grpSpPr>
          <p:cxnSp>
            <p:nvCxnSpPr>
              <p:cNvPr id="88" name="Straight Arrow Connector 87"/>
              <p:cNvCxnSpPr/>
              <p:nvPr/>
            </p:nvCxnSpPr>
            <p:spPr>
              <a:xfrm>
                <a:off x="6221474" y="3037091"/>
                <a:ext cx="781441" cy="0"/>
              </a:xfrm>
              <a:prstGeom prst="straightConnector1">
                <a:avLst/>
              </a:prstGeom>
              <a:ln w="28575">
                <a:tailEnd type="triangle"/>
              </a:ln>
            </p:spPr>
            <p:style>
              <a:lnRef idx="2">
                <a:schemeClr val="dk1">
                  <a:shade val="50000"/>
                </a:schemeClr>
              </a:lnRef>
              <a:fillRef idx="1">
                <a:schemeClr val="dk1"/>
              </a:fillRef>
              <a:effectRef idx="0">
                <a:schemeClr val="dk1"/>
              </a:effectRef>
              <a:fontRef idx="minor">
                <a:schemeClr val="lt1"/>
              </a:fontRef>
            </p:style>
          </p:cxnSp>
          <p:cxnSp>
            <p:nvCxnSpPr>
              <p:cNvPr id="78" name="Straight Arrow Connector 77"/>
              <p:cNvCxnSpPr/>
              <p:nvPr/>
            </p:nvCxnSpPr>
            <p:spPr>
              <a:xfrm>
                <a:off x="4608575" y="2380530"/>
                <a:ext cx="1922918" cy="656560"/>
              </a:xfrm>
              <a:prstGeom prst="straightConnector1">
                <a:avLst/>
              </a:prstGeom>
              <a:ln w="28575">
                <a:tailEnd type="triangle"/>
              </a:ln>
            </p:spPr>
            <p:style>
              <a:lnRef idx="2">
                <a:schemeClr val="dk1">
                  <a:shade val="50000"/>
                </a:schemeClr>
              </a:lnRef>
              <a:fillRef idx="1">
                <a:schemeClr val="dk1"/>
              </a:fillRef>
              <a:effectRef idx="0">
                <a:schemeClr val="dk1"/>
              </a:effectRef>
              <a:fontRef idx="minor">
                <a:schemeClr val="lt1"/>
              </a:fontRef>
            </p:style>
          </p:cxnSp>
          <p:cxnSp>
            <p:nvCxnSpPr>
              <p:cNvPr id="79" name="Straight Arrow Connector 78"/>
              <p:cNvCxnSpPr/>
              <p:nvPr/>
            </p:nvCxnSpPr>
            <p:spPr>
              <a:xfrm>
                <a:off x="4608575" y="2708810"/>
                <a:ext cx="1922918" cy="328280"/>
              </a:xfrm>
              <a:prstGeom prst="straightConnector1">
                <a:avLst/>
              </a:prstGeom>
              <a:ln w="28575">
                <a:tailEnd type="triangle"/>
              </a:ln>
            </p:spPr>
            <p:style>
              <a:lnRef idx="2">
                <a:schemeClr val="dk1">
                  <a:shade val="50000"/>
                </a:schemeClr>
              </a:lnRef>
              <a:fillRef idx="1">
                <a:schemeClr val="dk1"/>
              </a:fillRef>
              <a:effectRef idx="0">
                <a:schemeClr val="dk1"/>
              </a:effectRef>
              <a:fontRef idx="minor">
                <a:schemeClr val="lt1"/>
              </a:fontRef>
            </p:style>
          </p:cxnSp>
          <p:cxnSp>
            <p:nvCxnSpPr>
              <p:cNvPr id="81" name="Straight Arrow Connector 80"/>
              <p:cNvCxnSpPr/>
              <p:nvPr/>
            </p:nvCxnSpPr>
            <p:spPr>
              <a:xfrm>
                <a:off x="4608575" y="3037089"/>
                <a:ext cx="1922918" cy="1"/>
              </a:xfrm>
              <a:prstGeom prst="straightConnector1">
                <a:avLst/>
              </a:prstGeom>
              <a:ln w="28575">
                <a:tailEnd type="triangle"/>
              </a:ln>
            </p:spPr>
            <p:style>
              <a:lnRef idx="2">
                <a:schemeClr val="dk1">
                  <a:shade val="50000"/>
                </a:schemeClr>
              </a:lnRef>
              <a:fillRef idx="1">
                <a:schemeClr val="dk1"/>
              </a:fillRef>
              <a:effectRef idx="0">
                <a:schemeClr val="dk1"/>
              </a:effectRef>
              <a:fontRef idx="minor">
                <a:schemeClr val="lt1"/>
              </a:fontRef>
            </p:style>
          </p:cxnSp>
          <p:cxnSp>
            <p:nvCxnSpPr>
              <p:cNvPr id="82" name="Straight Arrow Connector 81"/>
              <p:cNvCxnSpPr/>
              <p:nvPr/>
            </p:nvCxnSpPr>
            <p:spPr>
              <a:xfrm flipV="1">
                <a:off x="4608575" y="3037090"/>
                <a:ext cx="1922918" cy="328279"/>
              </a:xfrm>
              <a:prstGeom prst="straightConnector1">
                <a:avLst/>
              </a:prstGeom>
              <a:ln w="28575">
                <a:tailEnd type="triangle"/>
              </a:ln>
            </p:spPr>
            <p:style>
              <a:lnRef idx="2">
                <a:schemeClr val="dk1">
                  <a:shade val="50000"/>
                </a:schemeClr>
              </a:lnRef>
              <a:fillRef idx="1">
                <a:schemeClr val="dk1"/>
              </a:fillRef>
              <a:effectRef idx="0">
                <a:schemeClr val="dk1"/>
              </a:effectRef>
              <a:fontRef idx="minor">
                <a:schemeClr val="lt1"/>
              </a:fontRef>
            </p:style>
          </p:cxnSp>
          <p:cxnSp>
            <p:nvCxnSpPr>
              <p:cNvPr id="83" name="Straight Arrow Connector 82"/>
              <p:cNvCxnSpPr/>
              <p:nvPr/>
            </p:nvCxnSpPr>
            <p:spPr>
              <a:xfrm flipV="1">
                <a:off x="4608575" y="3037090"/>
                <a:ext cx="1922918" cy="656560"/>
              </a:xfrm>
              <a:prstGeom prst="straightConnector1">
                <a:avLst/>
              </a:prstGeom>
              <a:ln w="28575">
                <a:tailEnd type="triangle"/>
              </a:ln>
            </p:spPr>
            <p:style>
              <a:lnRef idx="2">
                <a:schemeClr val="dk1">
                  <a:shade val="50000"/>
                </a:schemeClr>
              </a:lnRef>
              <a:fillRef idx="1">
                <a:schemeClr val="dk1"/>
              </a:fillRef>
              <a:effectRef idx="0">
                <a:schemeClr val="dk1"/>
              </a:effectRef>
              <a:fontRef idx="minor">
                <a:schemeClr val="lt1"/>
              </a:fontRef>
            </p:style>
          </p:cxnSp>
          <p:sp>
            <p:nvSpPr>
              <p:cNvPr id="94" name="Oval 93"/>
              <p:cNvSpPr/>
              <p:nvPr/>
            </p:nvSpPr>
            <p:spPr>
              <a:xfrm>
                <a:off x="5121690" y="2390319"/>
                <a:ext cx="1293541" cy="1293541"/>
              </a:xfrm>
              <a:prstGeom prst="ellipse">
                <a:avLst/>
              </a:prstGeom>
              <a:solidFill>
                <a:schemeClr val="bg1"/>
              </a:solidFill>
              <a:ln w="28575"/>
            </p:spPr>
            <p:style>
              <a:lnRef idx="2">
                <a:schemeClr val="dk1"/>
              </a:lnRef>
              <a:fillRef idx="1">
                <a:schemeClr val="lt1"/>
              </a:fillRef>
              <a:effectRef idx="0">
                <a:schemeClr val="dk1"/>
              </a:effectRef>
              <a:fontRef idx="minor">
                <a:schemeClr val="dk1"/>
              </a:fontRef>
            </p:style>
            <p:txBody>
              <a:bodyPr rtlCol="0" anchor="ctr"/>
              <a:lstStyle/>
              <a:p>
                <a:pPr algn="ctr" defTabSz="609585" fontAlgn="base">
                  <a:spcBef>
                    <a:spcPct val="0"/>
                  </a:spcBef>
                  <a:spcAft>
                    <a:spcPct val="0"/>
                  </a:spcAft>
                </a:pPr>
                <a:endParaRPr lang="en-US" sz="1600">
                  <a:solidFill>
                    <a:prstClr val="black"/>
                  </a:solidFill>
                  <a:latin typeface="Helvetica Neue" charset="0"/>
                  <a:ea typeface="Helvetica Neue" charset="0"/>
                  <a:cs typeface="Helvetica Neue" charset="0"/>
                </a:endParaRPr>
              </a:p>
            </p:txBody>
          </p:sp>
          <p:grpSp>
            <p:nvGrpSpPr>
              <p:cNvPr id="87" name="Group 86"/>
              <p:cNvGrpSpPr/>
              <p:nvPr/>
            </p:nvGrpSpPr>
            <p:grpSpPr>
              <a:xfrm>
                <a:off x="4437802" y="2295143"/>
                <a:ext cx="170773" cy="1483893"/>
                <a:chOff x="4461603" y="726948"/>
                <a:chExt cx="228600" cy="1986366"/>
              </a:xfrm>
            </p:grpSpPr>
            <p:sp>
              <p:nvSpPr>
                <p:cNvPr id="89" name="Oval 88"/>
                <p:cNvSpPr/>
                <p:nvPr/>
              </p:nvSpPr>
              <p:spPr>
                <a:xfrm>
                  <a:off x="4461603" y="726948"/>
                  <a:ext cx="228600" cy="228600"/>
                </a:xfrm>
                <a:prstGeom prst="ellipse">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585" fontAlgn="base">
                    <a:spcBef>
                      <a:spcPct val="0"/>
                    </a:spcBef>
                    <a:spcAft>
                      <a:spcPct val="0"/>
                    </a:spcAft>
                  </a:pPr>
                  <a:endParaRPr lang="en-US" sz="1600">
                    <a:solidFill>
                      <a:prstClr val="white"/>
                    </a:solidFill>
                    <a:latin typeface="Helvetica Neue" charset="0"/>
                    <a:ea typeface="Helvetica Neue" charset="0"/>
                    <a:cs typeface="Helvetica Neue" charset="0"/>
                  </a:endParaRPr>
                </a:p>
              </p:txBody>
            </p:sp>
            <p:sp>
              <p:nvSpPr>
                <p:cNvPr id="90" name="Oval 89"/>
                <p:cNvSpPr/>
                <p:nvPr/>
              </p:nvSpPr>
              <p:spPr>
                <a:xfrm>
                  <a:off x="4461603" y="1605830"/>
                  <a:ext cx="228600" cy="228600"/>
                </a:xfrm>
                <a:prstGeom prst="ellipse">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585" fontAlgn="base">
                    <a:spcBef>
                      <a:spcPct val="0"/>
                    </a:spcBef>
                    <a:spcAft>
                      <a:spcPct val="0"/>
                    </a:spcAft>
                  </a:pPr>
                  <a:endParaRPr lang="en-US" sz="1600">
                    <a:solidFill>
                      <a:prstClr val="white"/>
                    </a:solidFill>
                    <a:latin typeface="Helvetica Neue" charset="0"/>
                    <a:ea typeface="Helvetica Neue" charset="0"/>
                    <a:cs typeface="Helvetica Neue" charset="0"/>
                  </a:endParaRPr>
                </a:p>
              </p:txBody>
            </p:sp>
            <p:sp>
              <p:nvSpPr>
                <p:cNvPr id="91" name="Oval 90"/>
                <p:cNvSpPr/>
                <p:nvPr/>
              </p:nvSpPr>
              <p:spPr>
                <a:xfrm>
                  <a:off x="4461603" y="2045271"/>
                  <a:ext cx="228600" cy="228600"/>
                </a:xfrm>
                <a:prstGeom prst="ellipse">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585" fontAlgn="base">
                    <a:spcBef>
                      <a:spcPct val="0"/>
                    </a:spcBef>
                    <a:spcAft>
                      <a:spcPct val="0"/>
                    </a:spcAft>
                  </a:pPr>
                  <a:endParaRPr lang="en-US" sz="1600">
                    <a:solidFill>
                      <a:prstClr val="white"/>
                    </a:solidFill>
                    <a:latin typeface="Helvetica Neue" charset="0"/>
                    <a:ea typeface="Helvetica Neue" charset="0"/>
                    <a:cs typeface="Helvetica Neue" charset="0"/>
                  </a:endParaRPr>
                </a:p>
              </p:txBody>
            </p:sp>
            <p:sp>
              <p:nvSpPr>
                <p:cNvPr id="92" name="Oval 91"/>
                <p:cNvSpPr/>
                <p:nvPr/>
              </p:nvSpPr>
              <p:spPr>
                <a:xfrm>
                  <a:off x="4461603" y="2484714"/>
                  <a:ext cx="228600" cy="228600"/>
                </a:xfrm>
                <a:prstGeom prst="ellipse">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585" fontAlgn="base">
                    <a:spcBef>
                      <a:spcPct val="0"/>
                    </a:spcBef>
                    <a:spcAft>
                      <a:spcPct val="0"/>
                    </a:spcAft>
                  </a:pPr>
                  <a:endParaRPr lang="en-US" sz="1600">
                    <a:solidFill>
                      <a:prstClr val="white"/>
                    </a:solidFill>
                    <a:latin typeface="Helvetica Neue" charset="0"/>
                    <a:ea typeface="Helvetica Neue" charset="0"/>
                    <a:cs typeface="Helvetica Neue" charset="0"/>
                  </a:endParaRPr>
                </a:p>
              </p:txBody>
            </p:sp>
            <p:sp>
              <p:nvSpPr>
                <p:cNvPr id="93" name="Oval 92"/>
                <p:cNvSpPr/>
                <p:nvPr/>
              </p:nvSpPr>
              <p:spPr>
                <a:xfrm>
                  <a:off x="4461603" y="1166389"/>
                  <a:ext cx="228600" cy="228600"/>
                </a:xfrm>
                <a:prstGeom prst="ellipse">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585" fontAlgn="base">
                    <a:spcBef>
                      <a:spcPct val="0"/>
                    </a:spcBef>
                    <a:spcAft>
                      <a:spcPct val="0"/>
                    </a:spcAft>
                  </a:pPr>
                  <a:endParaRPr lang="en-US" sz="1600">
                    <a:solidFill>
                      <a:prstClr val="white"/>
                    </a:solidFill>
                    <a:latin typeface="Helvetica Neue" charset="0"/>
                    <a:ea typeface="Helvetica Neue" charset="0"/>
                    <a:cs typeface="Helvetica Neue" charset="0"/>
                  </a:endParaRPr>
                </a:p>
              </p:txBody>
            </p:sp>
          </p:grpSp>
        </p:gr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76939" y="2101428"/>
              <a:ext cx="736831" cy="736831"/>
            </a:xfrm>
            <a:prstGeom prst="rect">
              <a:avLst/>
            </a:prstGeom>
          </p:spPr>
        </p:pic>
      </p:grpSp>
      <p:sp>
        <p:nvSpPr>
          <p:cNvPr id="21" name="TextBox 20"/>
          <p:cNvSpPr txBox="1"/>
          <p:nvPr/>
        </p:nvSpPr>
        <p:spPr>
          <a:xfrm>
            <a:off x="4645389" y="596893"/>
            <a:ext cx="2483629" cy="748988"/>
          </a:xfrm>
          <a:prstGeom prst="rect">
            <a:avLst/>
          </a:prstGeom>
          <a:noFill/>
        </p:spPr>
        <p:txBody>
          <a:bodyPr wrap="none" rtlCol="0">
            <a:spAutoFit/>
          </a:bodyPr>
          <a:lstStyle/>
          <a:p>
            <a:pPr algn="ctr" defTabSz="609585" fontAlgn="base">
              <a:spcBef>
                <a:spcPct val="0"/>
              </a:spcBef>
              <a:spcAft>
                <a:spcPct val="0"/>
              </a:spcAft>
            </a:pPr>
            <a:r>
              <a:rPr lang="en-US" sz="4267" b="1" dirty="0" smtClean="0">
                <a:solidFill>
                  <a:prstClr val="black"/>
                </a:solidFill>
                <a:latin typeface="Helvetica Neue" charset="0"/>
                <a:ea typeface="Helvetica Neue" charset="0"/>
                <a:cs typeface="Helvetica Neue" charset="0"/>
              </a:rPr>
              <a:t>Learning</a:t>
            </a:r>
            <a:endParaRPr lang="en-US" sz="4267" b="1" dirty="0">
              <a:solidFill>
                <a:prstClr val="black"/>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737278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917978" y="1996440"/>
            <a:ext cx="6610582" cy="196596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264920" y="2225040"/>
            <a:ext cx="6263640" cy="1538883"/>
          </a:xfrm>
          <a:prstGeom prst="rect">
            <a:avLst/>
          </a:prstGeom>
          <a:noFill/>
        </p:spPr>
        <p:txBody>
          <a:bodyPr wrap="square" rtlCol="0">
            <a:spAutoFit/>
          </a:bodyPr>
          <a:lstStyle/>
          <a:p>
            <a:pPr>
              <a:spcAft>
                <a:spcPts val="600"/>
              </a:spcAft>
            </a:pPr>
            <a:r>
              <a:rPr lang="en-US" sz="2800" dirty="0" smtClean="0">
                <a:latin typeface="Consolas" charset="0"/>
                <a:ea typeface="Consolas" charset="0"/>
                <a:cs typeface="Consolas" charset="0"/>
              </a:rPr>
              <a:t>class </a:t>
            </a:r>
            <a:r>
              <a:rPr lang="en-US" sz="2800" dirty="0" err="1" smtClean="0">
                <a:latin typeface="Consolas" charset="0"/>
                <a:ea typeface="Consolas" charset="0"/>
                <a:cs typeface="Consolas" charset="0"/>
              </a:rPr>
              <a:t>ModelContainer</a:t>
            </a:r>
            <a:r>
              <a:rPr lang="en-US" sz="2800" dirty="0" smtClean="0">
                <a:latin typeface="Consolas" charset="0"/>
                <a:ea typeface="Consolas" charset="0"/>
                <a:cs typeface="Consolas" charset="0"/>
              </a:rPr>
              <a:t>:</a:t>
            </a:r>
          </a:p>
          <a:p>
            <a:pPr>
              <a:spcAft>
                <a:spcPts val="600"/>
              </a:spcAft>
            </a:pPr>
            <a:r>
              <a:rPr lang="en-US" sz="2800" dirty="0" smtClean="0">
                <a:latin typeface="Consolas" charset="0"/>
                <a:ea typeface="Consolas" charset="0"/>
                <a:cs typeface="Consolas" charset="0"/>
              </a:rPr>
              <a:t>    </a:t>
            </a:r>
            <a:r>
              <a:rPr lang="en-US" sz="2800" dirty="0" err="1" smtClean="0">
                <a:latin typeface="Consolas" charset="0"/>
                <a:ea typeface="Consolas" charset="0"/>
                <a:cs typeface="Consolas" charset="0"/>
              </a:rPr>
              <a:t>def</a:t>
            </a:r>
            <a:r>
              <a:rPr lang="en-US" sz="2800" dirty="0" smtClean="0">
                <a:latin typeface="Consolas" charset="0"/>
                <a:ea typeface="Consolas" charset="0"/>
                <a:cs typeface="Consolas" charset="0"/>
              </a:rPr>
              <a:t> __</a:t>
            </a:r>
            <a:r>
              <a:rPr lang="en-US" sz="2800" dirty="0" err="1" smtClean="0">
                <a:latin typeface="Consolas" charset="0"/>
                <a:ea typeface="Consolas" charset="0"/>
                <a:cs typeface="Consolas" charset="0"/>
              </a:rPr>
              <a:t>init</a:t>
            </a:r>
            <a:r>
              <a:rPr lang="en-US" sz="2800" dirty="0" smtClean="0">
                <a:latin typeface="Consolas" charset="0"/>
                <a:ea typeface="Consolas" charset="0"/>
                <a:cs typeface="Consolas" charset="0"/>
              </a:rPr>
              <a:t>__(</a:t>
            </a:r>
            <a:r>
              <a:rPr lang="en-US" sz="2800" dirty="0" err="1" smtClean="0">
                <a:latin typeface="Consolas" charset="0"/>
                <a:ea typeface="Consolas" charset="0"/>
                <a:cs typeface="Consolas" charset="0"/>
              </a:rPr>
              <a:t>model_data</a:t>
            </a:r>
            <a:r>
              <a:rPr lang="en-US" sz="2800" dirty="0" smtClean="0">
                <a:latin typeface="Consolas" charset="0"/>
                <a:ea typeface="Consolas" charset="0"/>
                <a:cs typeface="Consolas" charset="0"/>
              </a:rPr>
              <a:t>)</a:t>
            </a:r>
          </a:p>
          <a:p>
            <a:pPr>
              <a:spcAft>
                <a:spcPts val="600"/>
              </a:spcAft>
            </a:pPr>
            <a:r>
              <a:rPr lang="en-US" sz="2800" dirty="0" smtClean="0">
                <a:latin typeface="Consolas" charset="0"/>
                <a:ea typeface="Consolas" charset="0"/>
                <a:cs typeface="Consolas" charset="0"/>
              </a:rPr>
              <a:t>    </a:t>
            </a:r>
            <a:r>
              <a:rPr lang="en-US" sz="2800" dirty="0" err="1" smtClean="0">
                <a:latin typeface="Consolas" charset="0"/>
                <a:ea typeface="Consolas" charset="0"/>
                <a:cs typeface="Consolas" charset="0"/>
              </a:rPr>
              <a:t>def</a:t>
            </a:r>
            <a:r>
              <a:rPr lang="en-US" sz="2800" dirty="0" smtClean="0">
                <a:latin typeface="Consolas" charset="0"/>
                <a:ea typeface="Consolas" charset="0"/>
                <a:cs typeface="Consolas" charset="0"/>
              </a:rPr>
              <a:t> </a:t>
            </a:r>
            <a:r>
              <a:rPr lang="en-US" sz="2800" dirty="0" err="1" smtClean="0">
                <a:latin typeface="Consolas" charset="0"/>
                <a:ea typeface="Consolas" charset="0"/>
                <a:cs typeface="Consolas" charset="0"/>
              </a:rPr>
              <a:t>predict_batch</a:t>
            </a:r>
            <a:r>
              <a:rPr lang="en-US" sz="2800" dirty="0" smtClean="0">
                <a:latin typeface="Consolas" charset="0"/>
                <a:ea typeface="Consolas" charset="0"/>
                <a:cs typeface="Consolas" charset="0"/>
              </a:rPr>
              <a:t>(inputs)</a:t>
            </a:r>
          </a:p>
        </p:txBody>
      </p:sp>
      <p:sp>
        <p:nvSpPr>
          <p:cNvPr id="64" name="TextBox 63"/>
          <p:cNvSpPr txBox="1"/>
          <p:nvPr/>
        </p:nvSpPr>
        <p:spPr>
          <a:xfrm>
            <a:off x="568037" y="1312418"/>
            <a:ext cx="10238508" cy="523220"/>
          </a:xfrm>
          <a:prstGeom prst="rect">
            <a:avLst/>
          </a:prstGeom>
          <a:noFill/>
        </p:spPr>
        <p:txBody>
          <a:bodyPr wrap="square" rtlCol="0">
            <a:spAutoFit/>
          </a:bodyPr>
          <a:lstStyle/>
          <a:p>
            <a:r>
              <a:rPr lang="en-US" sz="2800" i="1" dirty="0" smtClean="0">
                <a:latin typeface="Helvetica Neue" charset="0"/>
                <a:ea typeface="Helvetica Neue" charset="0"/>
                <a:cs typeface="Helvetica Neue" charset="0"/>
              </a:rPr>
              <a:t>Implement Model API:</a:t>
            </a:r>
            <a:endParaRPr lang="en-US" sz="2800" i="1" dirty="0">
              <a:latin typeface="Helvetica Neue" charset="0"/>
              <a:ea typeface="Helvetica Neue" charset="0"/>
              <a:cs typeface="Helvetica Neue" charset="0"/>
            </a:endParaRPr>
          </a:p>
        </p:txBody>
      </p:sp>
      <p:sp>
        <p:nvSpPr>
          <p:cNvPr id="6" name="TextBox 5"/>
          <p:cNvSpPr txBox="1"/>
          <p:nvPr/>
        </p:nvSpPr>
        <p:spPr>
          <a:xfrm>
            <a:off x="445538" y="4127264"/>
            <a:ext cx="10238508" cy="1754326"/>
          </a:xfrm>
          <a:prstGeom prst="rect">
            <a:avLst/>
          </a:prstGeom>
          <a:noFill/>
        </p:spPr>
        <p:txBody>
          <a:bodyPr wrap="square" rtlCol="0">
            <a:spAutoFit/>
          </a:bodyPr>
          <a:lstStyle/>
          <a:p>
            <a:pPr marL="571500" indent="-571500">
              <a:buFont typeface="Wingdings" charset="2"/>
              <a:buChar char="Ø"/>
            </a:pPr>
            <a:r>
              <a:rPr lang="en-US" sz="3600" dirty="0" smtClean="0">
                <a:latin typeface="Helvetica Neue" charset="0"/>
                <a:ea typeface="Helvetica Neue" charset="0"/>
                <a:cs typeface="Helvetica Neue" charset="0"/>
              </a:rPr>
              <a:t>Implemented in many languages</a:t>
            </a:r>
          </a:p>
          <a:p>
            <a:pPr marL="1028700" lvl="1" indent="-571500">
              <a:buFont typeface="Wingdings" charset="2"/>
              <a:buChar char="Ø"/>
            </a:pPr>
            <a:r>
              <a:rPr lang="en-US" sz="2400" dirty="0" smtClean="0">
                <a:latin typeface="Helvetica Neue" charset="0"/>
                <a:ea typeface="Helvetica Neue" charset="0"/>
                <a:cs typeface="Helvetica Neue" charset="0"/>
              </a:rPr>
              <a:t>Python</a:t>
            </a:r>
          </a:p>
          <a:p>
            <a:pPr marL="1028700" lvl="1" indent="-571500">
              <a:buFont typeface="Wingdings" charset="2"/>
              <a:buChar char="Ø"/>
            </a:pPr>
            <a:r>
              <a:rPr lang="en-US" sz="2400" dirty="0" smtClean="0">
                <a:latin typeface="Helvetica Neue" charset="0"/>
                <a:ea typeface="Helvetica Neue" charset="0"/>
                <a:cs typeface="Helvetica Neue" charset="0"/>
              </a:rPr>
              <a:t>Java</a:t>
            </a:r>
          </a:p>
          <a:p>
            <a:pPr marL="1028700" lvl="1" indent="-571500">
              <a:buFont typeface="Wingdings" charset="2"/>
              <a:buChar char="Ø"/>
            </a:pPr>
            <a:r>
              <a:rPr lang="en-US" sz="2400" dirty="0" smtClean="0">
                <a:latin typeface="Helvetica Neue" charset="0"/>
                <a:ea typeface="Helvetica Neue" charset="0"/>
                <a:cs typeface="Helvetica Neue" charset="0"/>
              </a:rPr>
              <a:t>C/C++</a:t>
            </a:r>
          </a:p>
        </p:txBody>
      </p:sp>
      <p:sp>
        <p:nvSpPr>
          <p:cNvPr id="8" name="Title 1"/>
          <p:cNvSpPr>
            <a:spLocks noGrp="1"/>
          </p:cNvSpPr>
          <p:nvPr>
            <p:ph type="title"/>
          </p:nvPr>
        </p:nvSpPr>
        <p:spPr>
          <a:xfrm>
            <a:off x="354098" y="-106204"/>
            <a:ext cx="11487382" cy="1325563"/>
          </a:xfrm>
        </p:spPr>
        <p:txBody>
          <a:bodyPr>
            <a:noAutofit/>
          </a:bodyPr>
          <a:lstStyle/>
          <a:p>
            <a:r>
              <a:rPr lang="en-US" sz="5500" dirty="0" smtClean="0">
                <a:latin typeface="Helvetica Neue Light" charset="0"/>
                <a:ea typeface="Helvetica Neue Light" charset="0"/>
                <a:cs typeface="Helvetica Neue Light" charset="0"/>
              </a:rPr>
              <a:t>Container-based Model Deployment</a:t>
            </a:r>
            <a:endParaRPr lang="en-US" sz="5500" dirty="0">
              <a:latin typeface="Helvetica Neue Light" charset="0"/>
              <a:ea typeface="Helvetica Neue Light" charset="0"/>
              <a:cs typeface="Helvetica Neue Light" charset="0"/>
            </a:endParaRPr>
          </a:p>
        </p:txBody>
      </p:sp>
      <p:sp>
        <p:nvSpPr>
          <p:cNvPr id="3" name="Slide Number Placeholder 2"/>
          <p:cNvSpPr>
            <a:spLocks noGrp="1"/>
          </p:cNvSpPr>
          <p:nvPr>
            <p:ph type="sldNum" sz="quarter" idx="12"/>
          </p:nvPr>
        </p:nvSpPr>
        <p:spPr/>
        <p:txBody>
          <a:bodyPr/>
          <a:lstStyle/>
          <a:p>
            <a:fld id="{DC2A921A-EC74-6F4D-8465-D463C43FF014}" type="slidenum">
              <a:rPr lang="en-US" smtClean="0">
                <a:solidFill>
                  <a:prstClr val="black">
                    <a:tint val="75000"/>
                  </a:prstClr>
                </a:solidFill>
              </a:rPr>
              <a:pPr/>
              <a:t>30</a:t>
            </a:fld>
            <a:endParaRPr lang="en-US">
              <a:solidFill>
                <a:prstClr val="black">
                  <a:tint val="75000"/>
                </a:prstClr>
              </a:solidFill>
            </a:endParaRPr>
          </a:p>
        </p:txBody>
      </p:sp>
    </p:spTree>
    <p:extLst>
      <p:ext uri="{BB962C8B-B14F-4D97-AF65-F5344CB8AC3E}">
        <p14:creationId xmlns:p14="http://schemas.microsoft.com/office/powerpoint/2010/main" val="16099717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12645237" y="5805565"/>
            <a:ext cx="2326716" cy="1095106"/>
            <a:chOff x="5142568" y="1782082"/>
            <a:chExt cx="2913611" cy="1371336"/>
          </a:xfrm>
        </p:grpSpPr>
        <p:pic>
          <p:nvPicPr>
            <p:cNvPr id="32" name="Picture 31"/>
            <p:cNvPicPr>
              <a:picLocks noChangeAspect="1"/>
            </p:cNvPicPr>
            <p:nvPr/>
          </p:nvPicPr>
          <p:blipFill>
            <a:blip r:embed="rId3"/>
            <a:stretch>
              <a:fillRect/>
            </a:stretch>
          </p:blipFill>
          <p:spPr>
            <a:xfrm>
              <a:off x="5142568" y="1782082"/>
              <a:ext cx="2913611" cy="1068324"/>
            </a:xfrm>
            <a:prstGeom prst="rect">
              <a:avLst/>
            </a:prstGeom>
          </p:spPr>
        </p:pic>
        <p:sp>
          <p:nvSpPr>
            <p:cNvPr id="41" name="TextBox 40"/>
            <p:cNvSpPr txBox="1"/>
            <p:nvPr/>
          </p:nvSpPr>
          <p:spPr>
            <a:xfrm>
              <a:off x="6503490" y="2650350"/>
              <a:ext cx="1106050" cy="503068"/>
            </a:xfrm>
            <a:prstGeom prst="rect">
              <a:avLst/>
            </a:prstGeom>
            <a:noFill/>
          </p:spPr>
          <p:txBody>
            <a:bodyPr wrap="none" rtlCol="0">
              <a:spAutoFit/>
            </a:bodyPr>
            <a:lstStyle/>
            <a:p>
              <a:r>
                <a:rPr lang="en-US" sz="2400" smtClean="0">
                  <a:latin typeface="Gill Sans Light" charset="0"/>
                  <a:ea typeface="Gill Sans Light" charset="0"/>
                  <a:cs typeface="Gill Sans Light" charset="0"/>
                </a:rPr>
                <a:t>Create</a:t>
              </a:r>
            </a:p>
          </p:txBody>
        </p:sp>
      </p:grpSp>
      <p:grpSp>
        <p:nvGrpSpPr>
          <p:cNvPr id="44" name="Group 43"/>
          <p:cNvGrpSpPr/>
          <p:nvPr/>
        </p:nvGrpSpPr>
        <p:grpSpPr>
          <a:xfrm>
            <a:off x="12971397" y="5443752"/>
            <a:ext cx="1711628" cy="1180396"/>
            <a:chOff x="8558827" y="2824768"/>
            <a:chExt cx="1711628" cy="1180396"/>
          </a:xfrm>
        </p:grpSpPr>
        <p:pic>
          <p:nvPicPr>
            <p:cNvPr id="45" name="Picture 44"/>
            <p:cNvPicPr>
              <a:picLocks noChangeAspect="1"/>
            </p:cNvPicPr>
            <p:nvPr/>
          </p:nvPicPr>
          <p:blipFill>
            <a:blip r:embed="rId4" cstate="screen">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a:off x="8558827" y="2824768"/>
              <a:ext cx="1593117" cy="1004889"/>
            </a:xfrm>
            <a:prstGeom prst="rect">
              <a:avLst/>
            </a:prstGeom>
          </p:spPr>
        </p:pic>
        <p:sp>
          <p:nvSpPr>
            <p:cNvPr id="47" name="Rectangle 46"/>
            <p:cNvSpPr/>
            <p:nvPr/>
          </p:nvSpPr>
          <p:spPr>
            <a:xfrm>
              <a:off x="9197725" y="3235723"/>
              <a:ext cx="1072730" cy="769441"/>
            </a:xfrm>
            <a:prstGeom prst="rect">
              <a:avLst/>
            </a:prstGeom>
          </p:spPr>
          <p:txBody>
            <a:bodyPr wrap="none">
              <a:spAutoFit/>
            </a:bodyPr>
            <a:lstStyle/>
            <a:p>
              <a:r>
                <a:rPr lang="en-US" sz="4400" b="1" smtClean="0">
                  <a:solidFill>
                    <a:schemeClr val="bg1"/>
                  </a:solidFill>
                  <a:latin typeface="HelveticaNeue" charset="0"/>
                </a:rPr>
                <a:t>VW</a:t>
              </a:r>
              <a:endParaRPr lang="en-US" sz="4400">
                <a:solidFill>
                  <a:schemeClr val="bg1"/>
                </a:solidFill>
              </a:endParaRPr>
            </a:p>
          </p:txBody>
        </p:sp>
      </p:grpSp>
      <p:pic>
        <p:nvPicPr>
          <p:cNvPr id="4" name="Picture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131983" y="5649942"/>
            <a:ext cx="1629157" cy="776071"/>
          </a:xfrm>
          <a:prstGeom prst="rect">
            <a:avLst/>
          </a:prstGeom>
        </p:spPr>
      </p:pic>
      <p:pic>
        <p:nvPicPr>
          <p:cNvPr id="7" name="Picture 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629806" y="6066011"/>
            <a:ext cx="2047697" cy="493916"/>
          </a:xfrm>
          <a:prstGeom prst="rect">
            <a:avLst/>
          </a:prstGeom>
        </p:spPr>
      </p:pic>
      <p:pic>
        <p:nvPicPr>
          <p:cNvPr id="8" name="Picture 7"/>
          <p:cNvPicPr>
            <a:picLocks noChangeAspect="1"/>
          </p:cNvPicPr>
          <p:nvPr/>
        </p:nvPicPr>
        <p:blipFill>
          <a:blip r:embed="rId7"/>
          <a:stretch>
            <a:fillRect/>
          </a:stretch>
        </p:blipFill>
        <p:spPr>
          <a:xfrm>
            <a:off x="12774771" y="5230783"/>
            <a:ext cx="2067648" cy="477856"/>
          </a:xfrm>
          <a:prstGeom prst="rect">
            <a:avLst/>
          </a:prstGeom>
        </p:spPr>
      </p:pic>
      <p:sp>
        <p:nvSpPr>
          <p:cNvPr id="54" name="TextBox 53"/>
          <p:cNvSpPr txBox="1"/>
          <p:nvPr/>
        </p:nvSpPr>
        <p:spPr>
          <a:xfrm>
            <a:off x="1611731" y="953865"/>
            <a:ext cx="9488171" cy="646331"/>
          </a:xfrm>
          <a:prstGeom prst="rect">
            <a:avLst/>
          </a:prstGeom>
          <a:noFill/>
        </p:spPr>
        <p:txBody>
          <a:bodyPr wrap="square" rtlCol="0">
            <a:spAutoFit/>
          </a:bodyPr>
          <a:lstStyle/>
          <a:p>
            <a:pPr algn="ctr"/>
            <a:r>
              <a:rPr lang="en-US" sz="3600" i="1" dirty="0" smtClean="0">
                <a:latin typeface="Helvetica Neue" charset="0"/>
                <a:ea typeface="Helvetica Neue" charset="0"/>
                <a:cs typeface="Helvetica Neue" charset="0"/>
              </a:rPr>
              <a:t>Model implementation packaged in container</a:t>
            </a:r>
            <a:endParaRPr lang="en-US" sz="3600" i="1" dirty="0">
              <a:latin typeface="Helvetica Neue" charset="0"/>
              <a:ea typeface="Helvetica Neue" charset="0"/>
              <a:cs typeface="Helvetica Neue" charset="0"/>
            </a:endParaRPr>
          </a:p>
        </p:txBody>
      </p:sp>
      <p:grpSp>
        <p:nvGrpSpPr>
          <p:cNvPr id="23" name="Group 22"/>
          <p:cNvGrpSpPr/>
          <p:nvPr/>
        </p:nvGrpSpPr>
        <p:grpSpPr>
          <a:xfrm>
            <a:off x="1114405" y="1600196"/>
            <a:ext cx="10482824" cy="4848445"/>
            <a:chOff x="445537" y="5304390"/>
            <a:chExt cx="3361842" cy="1374518"/>
          </a:xfrm>
        </p:grpSpPr>
        <p:sp>
          <p:nvSpPr>
            <p:cNvPr id="25" name="Rectangle 24"/>
            <p:cNvSpPr/>
            <p:nvPr/>
          </p:nvSpPr>
          <p:spPr>
            <a:xfrm>
              <a:off x="445538" y="5687743"/>
              <a:ext cx="3361841" cy="99116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6" name="Rectangle 25"/>
            <p:cNvSpPr/>
            <p:nvPr/>
          </p:nvSpPr>
          <p:spPr>
            <a:xfrm>
              <a:off x="445537" y="5304390"/>
              <a:ext cx="3361842" cy="406426"/>
            </a:xfrm>
            <a:prstGeom prst="rect">
              <a:avLst/>
            </a:prstGeom>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600" dirty="0" smtClean="0">
                  <a:solidFill>
                    <a:schemeClr val="bg1"/>
                  </a:solidFill>
                  <a:latin typeface="Helvetica Neue" charset="0"/>
                  <a:ea typeface="Helvetica Neue" charset="0"/>
                  <a:cs typeface="Helvetica Neue" charset="0"/>
                </a:rPr>
                <a:t>Model Container (MC)</a:t>
              </a:r>
              <a:endParaRPr lang="en-US" sz="3600" dirty="0">
                <a:solidFill>
                  <a:schemeClr val="bg1"/>
                </a:solidFill>
                <a:latin typeface="Helvetica Neue" charset="0"/>
                <a:ea typeface="Helvetica Neue" charset="0"/>
                <a:cs typeface="Helvetica Neue" charset="0"/>
              </a:endParaRPr>
            </a:p>
          </p:txBody>
        </p:sp>
      </p:grpSp>
      <p:pic>
        <p:nvPicPr>
          <p:cNvPr id="24" name="Picture 23"/>
          <p:cNvPicPr>
            <a:picLocks noChangeAspect="1"/>
          </p:cNvPicPr>
          <p:nvPr/>
        </p:nvPicPr>
        <p:blipFill>
          <a:blip r:embed="rId8"/>
          <a:stretch>
            <a:fillRect/>
          </a:stretch>
        </p:blipFill>
        <p:spPr>
          <a:xfrm>
            <a:off x="4636653" y="4731674"/>
            <a:ext cx="2918693" cy="1552494"/>
          </a:xfrm>
          <a:prstGeom prst="rect">
            <a:avLst/>
          </a:prstGeom>
        </p:spPr>
      </p:pic>
      <p:sp>
        <p:nvSpPr>
          <p:cNvPr id="19" name="Title 1"/>
          <p:cNvSpPr txBox="1">
            <a:spLocks/>
          </p:cNvSpPr>
          <p:nvPr/>
        </p:nvSpPr>
        <p:spPr>
          <a:xfrm>
            <a:off x="354098" y="-106204"/>
            <a:ext cx="11487382" cy="1325563"/>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4400" kern="1200">
                <a:solidFill>
                  <a:schemeClr val="tx1"/>
                </a:solidFill>
                <a:latin typeface="Helvetica Neue" charset="0"/>
                <a:ea typeface="Helvetica Neue" charset="0"/>
                <a:cs typeface="Helvetica Neue" charset="0"/>
              </a:defRPr>
            </a:lvl1pPr>
          </a:lstStyle>
          <a:p>
            <a:r>
              <a:rPr lang="en-US" sz="5500" smtClean="0">
                <a:latin typeface="Helvetica Neue Light" charset="0"/>
                <a:ea typeface="Helvetica Neue Light" charset="0"/>
                <a:cs typeface="Helvetica Neue Light" charset="0"/>
              </a:rPr>
              <a:t>Container-based Model Deployment</a:t>
            </a:r>
            <a:endParaRPr lang="en-US" sz="5500" dirty="0">
              <a:latin typeface="Helvetica Neue Light" charset="0"/>
              <a:ea typeface="Helvetica Neue Light" charset="0"/>
              <a:cs typeface="Helvetica Neue Light" charset="0"/>
            </a:endParaRPr>
          </a:p>
        </p:txBody>
      </p:sp>
      <p:sp>
        <p:nvSpPr>
          <p:cNvPr id="20" name="Rounded Rectangle 19"/>
          <p:cNvSpPr/>
          <p:nvPr/>
        </p:nvSpPr>
        <p:spPr>
          <a:xfrm>
            <a:off x="3232175" y="3109278"/>
            <a:ext cx="5727649" cy="1582817"/>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3522661" y="3319965"/>
            <a:ext cx="6263640" cy="1354217"/>
          </a:xfrm>
          <a:prstGeom prst="rect">
            <a:avLst/>
          </a:prstGeom>
          <a:noFill/>
        </p:spPr>
        <p:txBody>
          <a:bodyPr wrap="square" rtlCol="0">
            <a:spAutoFit/>
          </a:bodyPr>
          <a:lstStyle/>
          <a:p>
            <a:pPr>
              <a:spcAft>
                <a:spcPts val="600"/>
              </a:spcAft>
            </a:pPr>
            <a:r>
              <a:rPr lang="en-US" sz="2400" dirty="0" smtClean="0">
                <a:latin typeface="Consolas" charset="0"/>
                <a:ea typeface="Consolas" charset="0"/>
                <a:cs typeface="Consolas" charset="0"/>
              </a:rPr>
              <a:t>class </a:t>
            </a:r>
            <a:r>
              <a:rPr lang="en-US" sz="2400" dirty="0" err="1" smtClean="0">
                <a:latin typeface="Consolas" charset="0"/>
                <a:ea typeface="Consolas" charset="0"/>
                <a:cs typeface="Consolas" charset="0"/>
              </a:rPr>
              <a:t>ModelContainer</a:t>
            </a:r>
            <a:r>
              <a:rPr lang="en-US" sz="2400" dirty="0" smtClean="0">
                <a:latin typeface="Consolas" charset="0"/>
                <a:ea typeface="Consolas" charset="0"/>
                <a:cs typeface="Consolas" charset="0"/>
              </a:rPr>
              <a:t>:</a:t>
            </a:r>
          </a:p>
          <a:p>
            <a:pPr>
              <a:spcAft>
                <a:spcPts val="600"/>
              </a:spcAft>
            </a:pPr>
            <a:r>
              <a:rPr lang="en-US" sz="2400" dirty="0" smtClean="0">
                <a:latin typeface="Consolas" charset="0"/>
                <a:ea typeface="Consolas" charset="0"/>
                <a:cs typeface="Consolas" charset="0"/>
              </a:rPr>
              <a:t>    </a:t>
            </a:r>
            <a:r>
              <a:rPr lang="en-US" sz="2400" dirty="0" err="1" smtClean="0">
                <a:latin typeface="Consolas" charset="0"/>
                <a:ea typeface="Consolas" charset="0"/>
                <a:cs typeface="Consolas" charset="0"/>
              </a:rPr>
              <a:t>def</a:t>
            </a:r>
            <a:r>
              <a:rPr lang="en-US" sz="2400" dirty="0" smtClean="0">
                <a:latin typeface="Consolas" charset="0"/>
                <a:ea typeface="Consolas" charset="0"/>
                <a:cs typeface="Consolas" charset="0"/>
              </a:rPr>
              <a:t> __</a:t>
            </a:r>
            <a:r>
              <a:rPr lang="en-US" sz="2400" dirty="0" err="1" smtClean="0">
                <a:latin typeface="Consolas" charset="0"/>
                <a:ea typeface="Consolas" charset="0"/>
                <a:cs typeface="Consolas" charset="0"/>
              </a:rPr>
              <a:t>init</a:t>
            </a:r>
            <a:r>
              <a:rPr lang="en-US" sz="2400" dirty="0" smtClean="0">
                <a:latin typeface="Consolas" charset="0"/>
                <a:ea typeface="Consolas" charset="0"/>
                <a:cs typeface="Consolas" charset="0"/>
              </a:rPr>
              <a:t>__(</a:t>
            </a:r>
            <a:r>
              <a:rPr lang="en-US" sz="2400" dirty="0" err="1" smtClean="0">
                <a:latin typeface="Consolas" charset="0"/>
                <a:ea typeface="Consolas" charset="0"/>
                <a:cs typeface="Consolas" charset="0"/>
              </a:rPr>
              <a:t>model_data</a:t>
            </a:r>
            <a:r>
              <a:rPr lang="en-US" sz="2400" dirty="0" smtClean="0">
                <a:latin typeface="Consolas" charset="0"/>
                <a:ea typeface="Consolas" charset="0"/>
                <a:cs typeface="Consolas" charset="0"/>
              </a:rPr>
              <a:t>)</a:t>
            </a:r>
          </a:p>
          <a:p>
            <a:pPr>
              <a:spcAft>
                <a:spcPts val="600"/>
              </a:spcAft>
            </a:pPr>
            <a:r>
              <a:rPr lang="en-US" sz="2400" dirty="0" smtClean="0">
                <a:latin typeface="Consolas" charset="0"/>
                <a:ea typeface="Consolas" charset="0"/>
                <a:cs typeface="Consolas" charset="0"/>
              </a:rPr>
              <a:t>    </a:t>
            </a:r>
            <a:r>
              <a:rPr lang="en-US" sz="2400" dirty="0" err="1" smtClean="0">
                <a:latin typeface="Consolas" charset="0"/>
                <a:ea typeface="Consolas" charset="0"/>
                <a:cs typeface="Consolas" charset="0"/>
              </a:rPr>
              <a:t>def</a:t>
            </a:r>
            <a:r>
              <a:rPr lang="en-US" sz="2400" dirty="0" smtClean="0">
                <a:latin typeface="Consolas" charset="0"/>
                <a:ea typeface="Consolas" charset="0"/>
                <a:cs typeface="Consolas" charset="0"/>
              </a:rPr>
              <a:t> </a:t>
            </a:r>
            <a:r>
              <a:rPr lang="en-US" sz="2400" dirty="0" err="1" smtClean="0">
                <a:latin typeface="Consolas" charset="0"/>
                <a:ea typeface="Consolas" charset="0"/>
                <a:cs typeface="Consolas" charset="0"/>
              </a:rPr>
              <a:t>predict_batch</a:t>
            </a:r>
            <a:r>
              <a:rPr lang="en-US" sz="2400" dirty="0" smtClean="0">
                <a:latin typeface="Consolas" charset="0"/>
                <a:ea typeface="Consolas" charset="0"/>
                <a:cs typeface="Consolas" charset="0"/>
              </a:rPr>
              <a:t>(inputs)</a:t>
            </a:r>
          </a:p>
        </p:txBody>
      </p:sp>
      <p:sp>
        <p:nvSpPr>
          <p:cNvPr id="2" name="Slide Number Placeholder 1"/>
          <p:cNvSpPr>
            <a:spLocks noGrp="1"/>
          </p:cNvSpPr>
          <p:nvPr>
            <p:ph type="sldNum" sz="quarter" idx="12"/>
          </p:nvPr>
        </p:nvSpPr>
        <p:spPr/>
        <p:txBody>
          <a:bodyPr/>
          <a:lstStyle/>
          <a:p>
            <a:fld id="{DC2A921A-EC74-6F4D-8465-D463C43FF014}" type="slidenum">
              <a:rPr lang="en-US" smtClean="0">
                <a:solidFill>
                  <a:prstClr val="black">
                    <a:tint val="75000"/>
                  </a:prstClr>
                </a:solidFill>
              </a:rPr>
              <a:pPr/>
              <a:t>31</a:t>
            </a:fld>
            <a:endParaRPr lang="en-US">
              <a:solidFill>
                <a:prstClr val="black">
                  <a:tint val="75000"/>
                </a:prstClr>
              </a:solidFill>
            </a:endParaRPr>
          </a:p>
        </p:txBody>
      </p:sp>
    </p:spTree>
    <p:extLst>
      <p:ext uri="{BB962C8B-B14F-4D97-AF65-F5344CB8AC3E}">
        <p14:creationId xmlns:p14="http://schemas.microsoft.com/office/powerpoint/2010/main" val="8909872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56"/>
          <p:cNvSpPr/>
          <p:nvPr/>
        </p:nvSpPr>
        <p:spPr>
          <a:xfrm>
            <a:off x="445567" y="1662532"/>
            <a:ext cx="11344122" cy="1780305"/>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4400">
              <a:solidFill>
                <a:schemeClr val="tx1"/>
              </a:solidFill>
              <a:latin typeface="Helvetica Neue" charset="0"/>
              <a:ea typeface="Helvetica Neue" charset="0"/>
              <a:cs typeface="Helvetica Neue" charset="0"/>
            </a:endParaRPr>
          </a:p>
        </p:txBody>
      </p:sp>
      <p:sp>
        <p:nvSpPr>
          <p:cNvPr id="40" name="Rectangle 39"/>
          <p:cNvSpPr/>
          <p:nvPr/>
        </p:nvSpPr>
        <p:spPr>
          <a:xfrm>
            <a:off x="5117388" y="2147182"/>
            <a:ext cx="2127505" cy="769441"/>
          </a:xfrm>
          <a:prstGeom prst="rect">
            <a:avLst/>
          </a:prstGeom>
        </p:spPr>
        <p:txBody>
          <a:bodyPr wrap="none">
            <a:spAutoFit/>
          </a:bodyPr>
          <a:lstStyle/>
          <a:p>
            <a:r>
              <a:rPr lang="en-US" sz="4400" b="1" smtClean="0">
                <a:solidFill>
                  <a:schemeClr val="bg1"/>
                </a:solidFill>
                <a:latin typeface="Helvetica Neue" charset="0"/>
                <a:ea typeface="Helvetica Neue" charset="0"/>
                <a:cs typeface="Helvetica Neue" charset="0"/>
              </a:rPr>
              <a:t>Clipper</a:t>
            </a:r>
            <a:endParaRPr lang="en-US" sz="4400" b="1">
              <a:solidFill>
                <a:schemeClr val="bg1"/>
              </a:solidFill>
              <a:latin typeface="Helvetica Neue" charset="0"/>
              <a:ea typeface="Helvetica Neue" charset="0"/>
              <a:cs typeface="Helvetica Neue" charset="0"/>
            </a:endParaRPr>
          </a:p>
        </p:txBody>
      </p:sp>
      <p:sp>
        <p:nvSpPr>
          <p:cNvPr id="34" name="Rectangle 33"/>
          <p:cNvSpPr/>
          <p:nvPr/>
        </p:nvSpPr>
        <p:spPr>
          <a:xfrm>
            <a:off x="6079346" y="5539725"/>
            <a:ext cx="1810909" cy="4318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4031690" y="4154449"/>
            <a:ext cx="1810909" cy="1374518"/>
            <a:chOff x="4031690" y="5304390"/>
            <a:chExt cx="1810909" cy="1374518"/>
          </a:xfrm>
        </p:grpSpPr>
        <p:sp>
          <p:nvSpPr>
            <p:cNvPr id="56" name="Rectangle 55"/>
            <p:cNvSpPr/>
            <p:nvPr/>
          </p:nvSpPr>
          <p:spPr>
            <a:xfrm>
              <a:off x="4031690" y="5687743"/>
              <a:ext cx="1810909" cy="99116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 name="Rectangle 1"/>
            <p:cNvSpPr/>
            <p:nvPr/>
          </p:nvSpPr>
          <p:spPr>
            <a:xfrm>
              <a:off x="4285691" y="5878308"/>
              <a:ext cx="1359090" cy="769441"/>
            </a:xfrm>
            <a:prstGeom prst="rect">
              <a:avLst/>
            </a:prstGeom>
          </p:spPr>
          <p:txBody>
            <a:bodyPr wrap="none">
              <a:spAutoFit/>
            </a:bodyPr>
            <a:lstStyle/>
            <a:p>
              <a:r>
                <a:rPr lang="en-US" sz="4400" dirty="0" err="1">
                  <a:latin typeface="Beirut" charset="-78"/>
                  <a:ea typeface="Beirut" charset="-78"/>
                  <a:cs typeface="Beirut" charset="-78"/>
                </a:rPr>
                <a:t>Caffe</a:t>
              </a:r>
              <a:endParaRPr lang="en-US" sz="4400" dirty="0">
                <a:latin typeface="Beirut" charset="-78"/>
                <a:ea typeface="Beirut" charset="-78"/>
                <a:cs typeface="Beirut" charset="-78"/>
              </a:endParaRPr>
            </a:p>
          </p:txBody>
        </p:sp>
        <p:sp>
          <p:nvSpPr>
            <p:cNvPr id="69" name="Rectangle 68"/>
            <p:cNvSpPr/>
            <p:nvPr/>
          </p:nvSpPr>
          <p:spPr>
            <a:xfrm>
              <a:off x="4031690" y="5304390"/>
              <a:ext cx="1810909" cy="406426"/>
            </a:xfrm>
            <a:prstGeom prst="rect">
              <a:avLst/>
            </a:prstGeom>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smtClean="0">
                  <a:solidFill>
                    <a:schemeClr val="bg1"/>
                  </a:solidFill>
                  <a:latin typeface="Helvetica Neue" charset="0"/>
                  <a:ea typeface="Helvetica Neue" charset="0"/>
                  <a:cs typeface="Helvetica Neue" charset="0"/>
                </a:rPr>
                <a:t>MC</a:t>
              </a:r>
              <a:endParaRPr lang="en-US" sz="2400">
                <a:solidFill>
                  <a:schemeClr val="bg1"/>
                </a:solidFill>
                <a:latin typeface="Helvetica Neue" charset="0"/>
                <a:ea typeface="Helvetica Neue" charset="0"/>
                <a:cs typeface="Helvetica Neue" charset="0"/>
              </a:endParaRPr>
            </a:p>
          </p:txBody>
        </p:sp>
      </p:grpSp>
      <p:grpSp>
        <p:nvGrpSpPr>
          <p:cNvPr id="12" name="Group 11"/>
          <p:cNvGrpSpPr/>
          <p:nvPr/>
        </p:nvGrpSpPr>
        <p:grpSpPr>
          <a:xfrm>
            <a:off x="6079346" y="4154449"/>
            <a:ext cx="1810909" cy="1677323"/>
            <a:chOff x="6079346" y="5304390"/>
            <a:chExt cx="1810909" cy="1677323"/>
          </a:xfrm>
        </p:grpSpPr>
        <p:pic>
          <p:nvPicPr>
            <p:cNvPr id="49" name="Picture 4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06711" y="5666228"/>
              <a:ext cx="1764600" cy="1315485"/>
            </a:xfrm>
            <a:prstGeom prst="rect">
              <a:avLst/>
            </a:prstGeom>
          </p:spPr>
        </p:pic>
        <p:sp>
          <p:nvSpPr>
            <p:cNvPr id="58" name="Rectangle 57"/>
            <p:cNvSpPr/>
            <p:nvPr/>
          </p:nvSpPr>
          <p:spPr>
            <a:xfrm>
              <a:off x="6079346" y="5687744"/>
              <a:ext cx="1810909" cy="991164"/>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0" name="Rectangle 69"/>
            <p:cNvSpPr/>
            <p:nvPr/>
          </p:nvSpPr>
          <p:spPr>
            <a:xfrm>
              <a:off x="6079346" y="5304390"/>
              <a:ext cx="1810909" cy="406426"/>
            </a:xfrm>
            <a:prstGeom prst="rect">
              <a:avLst/>
            </a:prstGeom>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smtClean="0">
                  <a:solidFill>
                    <a:schemeClr val="bg1"/>
                  </a:solidFill>
                  <a:latin typeface="Helvetica Neue" charset="0"/>
                  <a:ea typeface="Helvetica Neue" charset="0"/>
                  <a:cs typeface="Helvetica Neue" charset="0"/>
                </a:rPr>
                <a:t>MC</a:t>
              </a:r>
              <a:endParaRPr lang="en-US" sz="2400">
                <a:solidFill>
                  <a:schemeClr val="bg1"/>
                </a:solidFill>
                <a:latin typeface="Helvetica Neue" charset="0"/>
                <a:ea typeface="Helvetica Neue" charset="0"/>
                <a:cs typeface="Helvetica Neue" charset="0"/>
              </a:endParaRPr>
            </a:p>
          </p:txBody>
        </p:sp>
      </p:grpSp>
      <p:grpSp>
        <p:nvGrpSpPr>
          <p:cNvPr id="13" name="Group 12"/>
          <p:cNvGrpSpPr/>
          <p:nvPr/>
        </p:nvGrpSpPr>
        <p:grpSpPr>
          <a:xfrm>
            <a:off x="8110363" y="4154449"/>
            <a:ext cx="2418934" cy="1374518"/>
            <a:chOff x="8110363" y="5304390"/>
            <a:chExt cx="2418934" cy="1374518"/>
          </a:xfrm>
        </p:grpSpPr>
        <p:sp>
          <p:nvSpPr>
            <p:cNvPr id="60" name="Rectangle 59"/>
            <p:cNvSpPr/>
            <p:nvPr/>
          </p:nvSpPr>
          <p:spPr>
            <a:xfrm>
              <a:off x="8110363" y="5687743"/>
              <a:ext cx="2418934" cy="99116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30" name="Picture 29"/>
            <p:cNvPicPr>
              <a:picLocks noChangeAspect="1"/>
            </p:cNvPicPr>
            <p:nvPr/>
          </p:nvPicPr>
          <p:blipFill>
            <a:blip r:embed="rId4"/>
            <a:stretch>
              <a:fillRect/>
            </a:stretch>
          </p:blipFill>
          <p:spPr>
            <a:xfrm>
              <a:off x="8320058" y="5845977"/>
              <a:ext cx="2032000" cy="736600"/>
            </a:xfrm>
            <a:prstGeom prst="rect">
              <a:avLst/>
            </a:prstGeom>
          </p:spPr>
        </p:pic>
        <p:sp>
          <p:nvSpPr>
            <p:cNvPr id="71" name="Rectangle 70"/>
            <p:cNvSpPr/>
            <p:nvPr/>
          </p:nvSpPr>
          <p:spPr>
            <a:xfrm>
              <a:off x="8110363" y="5304390"/>
              <a:ext cx="2418934" cy="406426"/>
            </a:xfrm>
            <a:prstGeom prst="rect">
              <a:avLst/>
            </a:prstGeom>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smtClean="0">
                  <a:solidFill>
                    <a:schemeClr val="bg1"/>
                  </a:solidFill>
                  <a:latin typeface="Helvetica Neue" charset="0"/>
                  <a:ea typeface="Helvetica Neue" charset="0"/>
                  <a:cs typeface="Helvetica Neue" charset="0"/>
                </a:rPr>
                <a:t>MC</a:t>
              </a:r>
              <a:endParaRPr lang="en-US" sz="2400">
                <a:solidFill>
                  <a:schemeClr val="bg1"/>
                </a:solidFill>
                <a:latin typeface="Helvetica Neue" charset="0"/>
                <a:ea typeface="Helvetica Neue" charset="0"/>
                <a:cs typeface="Helvetica Neue" charset="0"/>
              </a:endParaRPr>
            </a:p>
          </p:txBody>
        </p:sp>
      </p:grpSp>
      <p:grpSp>
        <p:nvGrpSpPr>
          <p:cNvPr id="35" name="Group 34"/>
          <p:cNvGrpSpPr/>
          <p:nvPr/>
        </p:nvGrpSpPr>
        <p:grpSpPr>
          <a:xfrm>
            <a:off x="1196853" y="3482262"/>
            <a:ext cx="1197411" cy="635052"/>
            <a:chOff x="1055580" y="4658605"/>
            <a:chExt cx="1197411" cy="635052"/>
          </a:xfrm>
        </p:grpSpPr>
        <p:sp>
          <p:nvSpPr>
            <p:cNvPr id="66" name="Up-Down Arrow 65"/>
            <p:cNvSpPr/>
            <p:nvPr/>
          </p:nvSpPr>
          <p:spPr>
            <a:xfrm>
              <a:off x="1999925" y="4658605"/>
              <a:ext cx="253066" cy="635052"/>
            </a:xfrm>
            <a:prstGeom prst="up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2" name="TextBox 71"/>
            <p:cNvSpPr txBox="1"/>
            <p:nvPr/>
          </p:nvSpPr>
          <p:spPr>
            <a:xfrm>
              <a:off x="1055580" y="4675478"/>
              <a:ext cx="1027846" cy="584775"/>
            </a:xfrm>
            <a:prstGeom prst="rect">
              <a:avLst/>
            </a:prstGeom>
            <a:noFill/>
          </p:spPr>
          <p:txBody>
            <a:bodyPr wrap="none" rtlCol="0">
              <a:spAutoFit/>
            </a:bodyPr>
            <a:lstStyle/>
            <a:p>
              <a:pPr algn="r"/>
              <a:r>
                <a:rPr lang="en-US" sz="3200" dirty="0" smtClean="0">
                  <a:latin typeface="Helvetica Neue" charset="0"/>
                  <a:ea typeface="Helvetica Neue" charset="0"/>
                  <a:cs typeface="Helvetica Neue" charset="0"/>
                </a:rPr>
                <a:t>RPC</a:t>
              </a:r>
              <a:endParaRPr lang="en-US" sz="3200" dirty="0">
                <a:latin typeface="Helvetica Neue" charset="0"/>
                <a:ea typeface="Helvetica Neue" charset="0"/>
                <a:cs typeface="Helvetica Neue" charset="0"/>
              </a:endParaRPr>
            </a:p>
          </p:txBody>
        </p:sp>
      </p:grpSp>
      <p:grpSp>
        <p:nvGrpSpPr>
          <p:cNvPr id="73" name="Group 72"/>
          <p:cNvGrpSpPr/>
          <p:nvPr/>
        </p:nvGrpSpPr>
        <p:grpSpPr>
          <a:xfrm>
            <a:off x="4256913" y="3482262"/>
            <a:ext cx="1197411" cy="635052"/>
            <a:chOff x="1055580" y="4658605"/>
            <a:chExt cx="1197411" cy="635052"/>
          </a:xfrm>
        </p:grpSpPr>
        <p:sp>
          <p:nvSpPr>
            <p:cNvPr id="74" name="Up-Down Arrow 73"/>
            <p:cNvSpPr/>
            <p:nvPr/>
          </p:nvSpPr>
          <p:spPr>
            <a:xfrm>
              <a:off x="1999925" y="4658605"/>
              <a:ext cx="253066" cy="635052"/>
            </a:xfrm>
            <a:prstGeom prst="up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5" name="TextBox 74"/>
            <p:cNvSpPr txBox="1"/>
            <p:nvPr/>
          </p:nvSpPr>
          <p:spPr>
            <a:xfrm>
              <a:off x="1055580" y="4675478"/>
              <a:ext cx="1027846" cy="584775"/>
            </a:xfrm>
            <a:prstGeom prst="rect">
              <a:avLst/>
            </a:prstGeom>
            <a:noFill/>
          </p:spPr>
          <p:txBody>
            <a:bodyPr wrap="none" rtlCol="0">
              <a:spAutoFit/>
            </a:bodyPr>
            <a:lstStyle/>
            <a:p>
              <a:pPr algn="r"/>
              <a:r>
                <a:rPr lang="en-US" sz="3200" dirty="0" smtClean="0">
                  <a:latin typeface="Helvetica Neue" charset="0"/>
                  <a:ea typeface="Helvetica Neue" charset="0"/>
                  <a:cs typeface="Helvetica Neue" charset="0"/>
                </a:rPr>
                <a:t>RPC</a:t>
              </a:r>
              <a:endParaRPr lang="en-US" sz="3200" dirty="0">
                <a:latin typeface="Helvetica Neue" charset="0"/>
                <a:ea typeface="Helvetica Neue" charset="0"/>
                <a:cs typeface="Helvetica Neue" charset="0"/>
              </a:endParaRPr>
            </a:p>
          </p:txBody>
        </p:sp>
      </p:grpSp>
      <p:grpSp>
        <p:nvGrpSpPr>
          <p:cNvPr id="76" name="Group 75"/>
          <p:cNvGrpSpPr/>
          <p:nvPr/>
        </p:nvGrpSpPr>
        <p:grpSpPr>
          <a:xfrm>
            <a:off x="6300548" y="3482262"/>
            <a:ext cx="1197411" cy="635052"/>
            <a:chOff x="1055580" y="4658605"/>
            <a:chExt cx="1197411" cy="635052"/>
          </a:xfrm>
        </p:grpSpPr>
        <p:sp>
          <p:nvSpPr>
            <p:cNvPr id="77" name="Up-Down Arrow 76"/>
            <p:cNvSpPr/>
            <p:nvPr/>
          </p:nvSpPr>
          <p:spPr>
            <a:xfrm>
              <a:off x="1999925" y="4658605"/>
              <a:ext cx="253066" cy="635052"/>
            </a:xfrm>
            <a:prstGeom prst="up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8" name="TextBox 77"/>
            <p:cNvSpPr txBox="1"/>
            <p:nvPr/>
          </p:nvSpPr>
          <p:spPr>
            <a:xfrm>
              <a:off x="1055580" y="4675478"/>
              <a:ext cx="1027846" cy="584775"/>
            </a:xfrm>
            <a:prstGeom prst="rect">
              <a:avLst/>
            </a:prstGeom>
            <a:noFill/>
          </p:spPr>
          <p:txBody>
            <a:bodyPr wrap="none" rtlCol="0">
              <a:spAutoFit/>
            </a:bodyPr>
            <a:lstStyle/>
            <a:p>
              <a:pPr algn="r"/>
              <a:r>
                <a:rPr lang="en-US" sz="3200" dirty="0" smtClean="0">
                  <a:latin typeface="Helvetica Neue" charset="0"/>
                  <a:ea typeface="Helvetica Neue" charset="0"/>
                  <a:cs typeface="Helvetica Neue" charset="0"/>
                </a:rPr>
                <a:t>RPC</a:t>
              </a:r>
              <a:endParaRPr lang="en-US" sz="3200" dirty="0">
                <a:latin typeface="Helvetica Neue" charset="0"/>
                <a:ea typeface="Helvetica Neue" charset="0"/>
                <a:cs typeface="Helvetica Neue" charset="0"/>
              </a:endParaRPr>
            </a:p>
          </p:txBody>
        </p:sp>
      </p:grpSp>
      <p:grpSp>
        <p:nvGrpSpPr>
          <p:cNvPr id="79" name="Group 78"/>
          <p:cNvGrpSpPr/>
          <p:nvPr/>
        </p:nvGrpSpPr>
        <p:grpSpPr>
          <a:xfrm>
            <a:off x="8624554" y="3482262"/>
            <a:ext cx="1197411" cy="635052"/>
            <a:chOff x="1055580" y="4658605"/>
            <a:chExt cx="1197411" cy="635052"/>
          </a:xfrm>
        </p:grpSpPr>
        <p:sp>
          <p:nvSpPr>
            <p:cNvPr id="80" name="Up-Down Arrow 79"/>
            <p:cNvSpPr/>
            <p:nvPr/>
          </p:nvSpPr>
          <p:spPr>
            <a:xfrm>
              <a:off x="1999925" y="4658605"/>
              <a:ext cx="253066" cy="635052"/>
            </a:xfrm>
            <a:prstGeom prst="up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1" name="TextBox 80"/>
            <p:cNvSpPr txBox="1"/>
            <p:nvPr/>
          </p:nvSpPr>
          <p:spPr>
            <a:xfrm>
              <a:off x="1055580" y="4675478"/>
              <a:ext cx="1027846" cy="584775"/>
            </a:xfrm>
            <a:prstGeom prst="rect">
              <a:avLst/>
            </a:prstGeom>
            <a:noFill/>
          </p:spPr>
          <p:txBody>
            <a:bodyPr wrap="none" rtlCol="0">
              <a:spAutoFit/>
            </a:bodyPr>
            <a:lstStyle/>
            <a:p>
              <a:pPr algn="r"/>
              <a:r>
                <a:rPr lang="en-US" sz="3200" smtClean="0">
                  <a:latin typeface="Helvetica Neue" charset="0"/>
                  <a:ea typeface="Helvetica Neue" charset="0"/>
                  <a:cs typeface="Helvetica Neue" charset="0"/>
                </a:rPr>
                <a:t>RPC</a:t>
              </a:r>
              <a:endParaRPr lang="en-US" sz="3200">
                <a:latin typeface="Helvetica Neue" charset="0"/>
                <a:ea typeface="Helvetica Neue" charset="0"/>
                <a:cs typeface="Helvetica Neue" charset="0"/>
              </a:endParaRPr>
            </a:p>
          </p:txBody>
        </p:sp>
      </p:grpSp>
      <p:grpSp>
        <p:nvGrpSpPr>
          <p:cNvPr id="29" name="Group 28"/>
          <p:cNvGrpSpPr/>
          <p:nvPr/>
        </p:nvGrpSpPr>
        <p:grpSpPr>
          <a:xfrm>
            <a:off x="10830370" y="4916070"/>
            <a:ext cx="542513" cy="147044"/>
            <a:chOff x="10658591" y="6109729"/>
            <a:chExt cx="874878" cy="237129"/>
          </a:xfrm>
        </p:grpSpPr>
        <p:sp>
          <p:nvSpPr>
            <p:cNvPr id="28" name="Oval 27"/>
            <p:cNvSpPr/>
            <p:nvPr/>
          </p:nvSpPr>
          <p:spPr>
            <a:xfrm>
              <a:off x="10658591" y="6109729"/>
              <a:ext cx="237129" cy="23712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2" name="Oval 61"/>
            <p:cNvSpPr/>
            <p:nvPr/>
          </p:nvSpPr>
          <p:spPr>
            <a:xfrm>
              <a:off x="10977466" y="6109729"/>
              <a:ext cx="237129" cy="23712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5" name="Oval 64"/>
            <p:cNvSpPr/>
            <p:nvPr/>
          </p:nvSpPr>
          <p:spPr>
            <a:xfrm>
              <a:off x="11296340" y="6109729"/>
              <a:ext cx="237129" cy="23712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31" name="Group 30"/>
          <p:cNvGrpSpPr/>
          <p:nvPr/>
        </p:nvGrpSpPr>
        <p:grpSpPr>
          <a:xfrm>
            <a:off x="12645237" y="4655624"/>
            <a:ext cx="2326716" cy="1095106"/>
            <a:chOff x="5142568" y="1782082"/>
            <a:chExt cx="2913611" cy="1371336"/>
          </a:xfrm>
        </p:grpSpPr>
        <p:pic>
          <p:nvPicPr>
            <p:cNvPr id="32" name="Picture 31"/>
            <p:cNvPicPr>
              <a:picLocks noChangeAspect="1"/>
            </p:cNvPicPr>
            <p:nvPr/>
          </p:nvPicPr>
          <p:blipFill>
            <a:blip r:embed="rId5"/>
            <a:stretch>
              <a:fillRect/>
            </a:stretch>
          </p:blipFill>
          <p:spPr>
            <a:xfrm>
              <a:off x="5142568" y="1782082"/>
              <a:ext cx="2913611" cy="1068324"/>
            </a:xfrm>
            <a:prstGeom prst="rect">
              <a:avLst/>
            </a:prstGeom>
          </p:spPr>
        </p:pic>
        <p:sp>
          <p:nvSpPr>
            <p:cNvPr id="41" name="TextBox 40"/>
            <p:cNvSpPr txBox="1"/>
            <p:nvPr/>
          </p:nvSpPr>
          <p:spPr>
            <a:xfrm>
              <a:off x="6503490" y="2650350"/>
              <a:ext cx="1106050" cy="503068"/>
            </a:xfrm>
            <a:prstGeom prst="rect">
              <a:avLst/>
            </a:prstGeom>
            <a:noFill/>
          </p:spPr>
          <p:txBody>
            <a:bodyPr wrap="none" rtlCol="0">
              <a:spAutoFit/>
            </a:bodyPr>
            <a:lstStyle/>
            <a:p>
              <a:r>
                <a:rPr lang="en-US" sz="2400" smtClean="0">
                  <a:latin typeface="Gill Sans Light" charset="0"/>
                  <a:ea typeface="Gill Sans Light" charset="0"/>
                  <a:cs typeface="Gill Sans Light" charset="0"/>
                </a:rPr>
                <a:t>Create</a:t>
              </a:r>
            </a:p>
          </p:txBody>
        </p:sp>
      </p:grpSp>
      <p:grpSp>
        <p:nvGrpSpPr>
          <p:cNvPr id="44" name="Group 43"/>
          <p:cNvGrpSpPr/>
          <p:nvPr/>
        </p:nvGrpSpPr>
        <p:grpSpPr>
          <a:xfrm>
            <a:off x="12971397" y="4293811"/>
            <a:ext cx="1711628" cy="1180396"/>
            <a:chOff x="8558827" y="2824768"/>
            <a:chExt cx="1711628" cy="1180396"/>
          </a:xfrm>
        </p:grpSpPr>
        <p:pic>
          <p:nvPicPr>
            <p:cNvPr id="45" name="Picture 44"/>
            <p:cNvPicPr>
              <a:picLocks noChangeAspect="1"/>
            </p:cNvPicPr>
            <p:nvPr/>
          </p:nvPicPr>
          <p:blipFill>
            <a:blip r:embed="rId6" cstate="screen">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a:off x="8558827" y="2824768"/>
              <a:ext cx="1593117" cy="1004889"/>
            </a:xfrm>
            <a:prstGeom prst="rect">
              <a:avLst/>
            </a:prstGeom>
          </p:spPr>
        </p:pic>
        <p:sp>
          <p:nvSpPr>
            <p:cNvPr id="47" name="Rectangle 46"/>
            <p:cNvSpPr/>
            <p:nvPr/>
          </p:nvSpPr>
          <p:spPr>
            <a:xfrm>
              <a:off x="9197725" y="3235723"/>
              <a:ext cx="1072730" cy="769441"/>
            </a:xfrm>
            <a:prstGeom prst="rect">
              <a:avLst/>
            </a:prstGeom>
          </p:spPr>
          <p:txBody>
            <a:bodyPr wrap="none">
              <a:spAutoFit/>
            </a:bodyPr>
            <a:lstStyle/>
            <a:p>
              <a:r>
                <a:rPr lang="en-US" sz="4400" b="1" smtClean="0">
                  <a:solidFill>
                    <a:schemeClr val="bg1"/>
                  </a:solidFill>
                  <a:latin typeface="HelveticaNeue" charset="0"/>
                </a:rPr>
                <a:t>VW</a:t>
              </a:r>
              <a:endParaRPr lang="en-US" sz="4400">
                <a:solidFill>
                  <a:schemeClr val="bg1"/>
                </a:solidFill>
              </a:endParaRPr>
            </a:p>
          </p:txBody>
        </p:sp>
      </p:grpSp>
      <p:pic>
        <p:nvPicPr>
          <p:cNvPr id="4" name="Picture 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3131983" y="4500001"/>
            <a:ext cx="1629157" cy="776071"/>
          </a:xfrm>
          <a:prstGeom prst="rect">
            <a:avLst/>
          </a:prstGeom>
        </p:spPr>
      </p:pic>
      <p:pic>
        <p:nvPicPr>
          <p:cNvPr id="7" name="Picture 6"/>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2629806" y="4916070"/>
            <a:ext cx="2047697" cy="493916"/>
          </a:xfrm>
          <a:prstGeom prst="rect">
            <a:avLst/>
          </a:prstGeom>
        </p:spPr>
      </p:pic>
      <p:pic>
        <p:nvPicPr>
          <p:cNvPr id="8" name="Picture 7"/>
          <p:cNvPicPr>
            <a:picLocks noChangeAspect="1"/>
          </p:cNvPicPr>
          <p:nvPr/>
        </p:nvPicPr>
        <p:blipFill>
          <a:blip r:embed="rId9"/>
          <a:stretch>
            <a:fillRect/>
          </a:stretch>
        </p:blipFill>
        <p:spPr>
          <a:xfrm>
            <a:off x="12774771" y="4080842"/>
            <a:ext cx="2067648" cy="477856"/>
          </a:xfrm>
          <a:prstGeom prst="rect">
            <a:avLst/>
          </a:prstGeom>
        </p:spPr>
      </p:pic>
      <p:grpSp>
        <p:nvGrpSpPr>
          <p:cNvPr id="5" name="Group 4"/>
          <p:cNvGrpSpPr/>
          <p:nvPr/>
        </p:nvGrpSpPr>
        <p:grpSpPr>
          <a:xfrm>
            <a:off x="445537" y="4154449"/>
            <a:ext cx="3361842" cy="1374518"/>
            <a:chOff x="445537" y="4154449"/>
            <a:chExt cx="3361842" cy="1374518"/>
          </a:xfrm>
        </p:grpSpPr>
        <p:grpSp>
          <p:nvGrpSpPr>
            <p:cNvPr id="6" name="Group 5"/>
            <p:cNvGrpSpPr/>
            <p:nvPr/>
          </p:nvGrpSpPr>
          <p:grpSpPr>
            <a:xfrm>
              <a:off x="445537" y="4154449"/>
              <a:ext cx="3361842" cy="1374518"/>
              <a:chOff x="445537" y="5304390"/>
              <a:chExt cx="3361842" cy="1374518"/>
            </a:xfrm>
          </p:grpSpPr>
          <p:sp>
            <p:nvSpPr>
              <p:cNvPr id="27" name="Rectangle 26"/>
              <p:cNvSpPr/>
              <p:nvPr/>
            </p:nvSpPr>
            <p:spPr>
              <a:xfrm>
                <a:off x="445538" y="5687743"/>
                <a:ext cx="3361841" cy="99116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7" name="Rectangle 66"/>
              <p:cNvSpPr/>
              <p:nvPr/>
            </p:nvSpPr>
            <p:spPr>
              <a:xfrm>
                <a:off x="445537" y="5304390"/>
                <a:ext cx="3361842" cy="406426"/>
              </a:xfrm>
              <a:prstGeom prst="rect">
                <a:avLst/>
              </a:prstGeom>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smtClean="0">
                    <a:solidFill>
                      <a:schemeClr val="bg1"/>
                    </a:solidFill>
                    <a:latin typeface="Helvetica Neue" charset="0"/>
                    <a:ea typeface="Helvetica Neue" charset="0"/>
                    <a:cs typeface="Helvetica Neue" charset="0"/>
                  </a:rPr>
                  <a:t>Model Container (MC)</a:t>
                </a:r>
                <a:endParaRPr lang="en-US" sz="2400" dirty="0">
                  <a:solidFill>
                    <a:schemeClr val="bg1"/>
                  </a:solidFill>
                  <a:latin typeface="Helvetica Neue" charset="0"/>
                  <a:ea typeface="Helvetica Neue" charset="0"/>
                  <a:cs typeface="Helvetica Neue" charset="0"/>
                </a:endParaRPr>
              </a:p>
            </p:txBody>
          </p:sp>
        </p:grpSp>
        <p:pic>
          <p:nvPicPr>
            <p:cNvPr id="48" name="Picture 47"/>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272031" y="4579360"/>
              <a:ext cx="1707129" cy="908047"/>
            </a:xfrm>
            <a:prstGeom prst="rect">
              <a:avLst/>
            </a:prstGeom>
          </p:spPr>
        </p:pic>
      </p:grpSp>
      <p:sp>
        <p:nvSpPr>
          <p:cNvPr id="50" name="Title 1"/>
          <p:cNvSpPr txBox="1">
            <a:spLocks/>
          </p:cNvSpPr>
          <p:nvPr/>
        </p:nvSpPr>
        <p:spPr>
          <a:xfrm>
            <a:off x="354098" y="-106204"/>
            <a:ext cx="11487382" cy="1325563"/>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4400" kern="1200">
                <a:solidFill>
                  <a:schemeClr val="tx1"/>
                </a:solidFill>
                <a:latin typeface="Helvetica Neue" charset="0"/>
                <a:ea typeface="Helvetica Neue" charset="0"/>
                <a:cs typeface="Helvetica Neue" charset="0"/>
              </a:defRPr>
            </a:lvl1pPr>
          </a:lstStyle>
          <a:p>
            <a:r>
              <a:rPr lang="en-US" sz="5500" smtClean="0">
                <a:latin typeface="Helvetica Neue Light" charset="0"/>
                <a:ea typeface="Helvetica Neue Light" charset="0"/>
                <a:cs typeface="Helvetica Neue Light" charset="0"/>
              </a:rPr>
              <a:t>Container-based Model Deployment</a:t>
            </a:r>
            <a:endParaRPr lang="en-US" sz="5500" dirty="0">
              <a:latin typeface="Helvetica Neue Light" charset="0"/>
              <a:ea typeface="Helvetica Neue Light" charset="0"/>
              <a:cs typeface="Helvetica Neue Light" charset="0"/>
            </a:endParaRPr>
          </a:p>
        </p:txBody>
      </p:sp>
      <p:sp>
        <p:nvSpPr>
          <p:cNvPr id="53" name="Rectangle 52"/>
          <p:cNvSpPr/>
          <p:nvPr/>
        </p:nvSpPr>
        <p:spPr>
          <a:xfrm>
            <a:off x="5970444" y="5561241"/>
            <a:ext cx="2028712" cy="4211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DC2A921A-EC74-6F4D-8465-D463C43FF014}" type="slidenum">
              <a:rPr lang="en-US" smtClean="0">
                <a:solidFill>
                  <a:prstClr val="black">
                    <a:tint val="75000"/>
                  </a:prstClr>
                </a:solidFill>
              </a:rPr>
              <a:pPr/>
              <a:t>32</a:t>
            </a:fld>
            <a:endParaRPr lang="en-US">
              <a:solidFill>
                <a:prstClr val="black">
                  <a:tint val="75000"/>
                </a:prstClr>
              </a:solidFill>
            </a:endParaRPr>
          </a:p>
        </p:txBody>
      </p:sp>
    </p:spTree>
    <p:extLst>
      <p:ext uri="{BB962C8B-B14F-4D97-AF65-F5344CB8AC3E}">
        <p14:creationId xmlns:p14="http://schemas.microsoft.com/office/powerpoint/2010/main" val="12362590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down)">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wipe(down)">
                                      <p:cBhvr>
                                        <p:cTn id="12" dur="500"/>
                                        <p:tgtEl>
                                          <p:spTgt spid="5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par>
                                <p:cTn id="18" presetID="22" presetClass="entr" presetSubtype="4" fill="hold" nodeType="withEffect">
                                  <p:stCondLst>
                                    <p:cond delay="0"/>
                                  </p:stCondLst>
                                  <p:childTnLst>
                                    <p:set>
                                      <p:cBhvr>
                                        <p:cTn id="19" dur="1" fill="hold">
                                          <p:stCondLst>
                                            <p:cond delay="0"/>
                                          </p:stCondLst>
                                        </p:cTn>
                                        <p:tgtEl>
                                          <p:spTgt spid="73"/>
                                        </p:tgtEl>
                                        <p:attrNameLst>
                                          <p:attrName>style.visibility</p:attrName>
                                        </p:attrNameLst>
                                      </p:cBhvr>
                                      <p:to>
                                        <p:strVal val="visible"/>
                                      </p:to>
                                    </p:set>
                                    <p:animEffect transition="in" filter="wipe(down)">
                                      <p:cBhvr>
                                        <p:cTn id="20" dur="500"/>
                                        <p:tgtEl>
                                          <p:spTgt spid="7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76"/>
                                        </p:tgtEl>
                                        <p:attrNameLst>
                                          <p:attrName>style.visibility</p:attrName>
                                        </p:attrNameLst>
                                      </p:cBhvr>
                                      <p:to>
                                        <p:strVal val="visible"/>
                                      </p:to>
                                    </p:set>
                                    <p:animEffect transition="in" filter="wipe(down)">
                                      <p:cBhvr>
                                        <p:cTn id="25" dur="500"/>
                                        <p:tgtEl>
                                          <p:spTgt spid="76"/>
                                        </p:tgtEl>
                                      </p:cBhvr>
                                    </p:animEffect>
                                  </p:childTnLst>
                                </p:cTn>
                              </p:par>
                              <p:par>
                                <p:cTn id="26" presetID="22" presetClass="entr" presetSubtype="4"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down)">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down)">
                                      <p:cBhvr>
                                        <p:cTn id="33" dur="500"/>
                                        <p:tgtEl>
                                          <p:spTgt spid="13"/>
                                        </p:tgtEl>
                                      </p:cBhvr>
                                    </p:animEffect>
                                  </p:childTnLst>
                                </p:cTn>
                              </p:par>
                              <p:par>
                                <p:cTn id="34" presetID="22" presetClass="entr" presetSubtype="4" fill="hold" nodeType="withEffect">
                                  <p:stCondLst>
                                    <p:cond delay="0"/>
                                  </p:stCondLst>
                                  <p:childTnLst>
                                    <p:set>
                                      <p:cBhvr>
                                        <p:cTn id="35" dur="1" fill="hold">
                                          <p:stCondLst>
                                            <p:cond delay="0"/>
                                          </p:stCondLst>
                                        </p:cTn>
                                        <p:tgtEl>
                                          <p:spTgt spid="79"/>
                                        </p:tgtEl>
                                        <p:attrNameLst>
                                          <p:attrName>style.visibility</p:attrName>
                                        </p:attrNameLst>
                                      </p:cBhvr>
                                      <p:to>
                                        <p:strVal val="visible"/>
                                      </p:to>
                                    </p:set>
                                    <p:animEffect transition="in" filter="wipe(down)">
                                      <p:cBhvr>
                                        <p:cTn id="36" dur="500"/>
                                        <p:tgtEl>
                                          <p:spTgt spid="79"/>
                                        </p:tgtEl>
                                      </p:cBhvr>
                                    </p:animEffect>
                                  </p:childTnLst>
                                </p:cTn>
                              </p:par>
                            </p:childTnLst>
                          </p:cTn>
                        </p:par>
                        <p:par>
                          <p:cTn id="37" fill="hold">
                            <p:stCondLst>
                              <p:cond delay="500"/>
                            </p:stCondLst>
                            <p:childTnLst>
                              <p:par>
                                <p:cTn id="38" presetID="1" presetClass="entr" presetSubtype="0" fill="hold" nodeType="afterEffect">
                                  <p:stCondLst>
                                    <p:cond delay="0"/>
                                  </p:stCondLst>
                                  <p:childTnLst>
                                    <p:set>
                                      <p:cBhvr>
                                        <p:cTn id="39"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56"/>
          <p:cNvSpPr/>
          <p:nvPr/>
        </p:nvSpPr>
        <p:spPr>
          <a:xfrm>
            <a:off x="445567" y="-1412681"/>
            <a:ext cx="11344122" cy="2812928"/>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4400" dirty="0">
              <a:solidFill>
                <a:schemeClr val="tx1"/>
              </a:solidFill>
              <a:latin typeface="Helvetica Neue" charset="0"/>
              <a:ea typeface="Helvetica Neue" charset="0"/>
              <a:cs typeface="Helvetica Neue" charset="0"/>
            </a:endParaRPr>
          </a:p>
        </p:txBody>
      </p:sp>
      <p:sp>
        <p:nvSpPr>
          <p:cNvPr id="40" name="Rectangle 39"/>
          <p:cNvSpPr/>
          <p:nvPr/>
        </p:nvSpPr>
        <p:spPr>
          <a:xfrm>
            <a:off x="4949993" y="-1509562"/>
            <a:ext cx="2127505" cy="769441"/>
          </a:xfrm>
          <a:prstGeom prst="rect">
            <a:avLst/>
          </a:prstGeom>
        </p:spPr>
        <p:txBody>
          <a:bodyPr wrap="none">
            <a:spAutoFit/>
          </a:bodyPr>
          <a:lstStyle/>
          <a:p>
            <a:r>
              <a:rPr lang="en-US" sz="4400" b="1" dirty="0" smtClean="0">
                <a:solidFill>
                  <a:schemeClr val="bg1"/>
                </a:solidFill>
                <a:latin typeface="Helvetica Neue" charset="0"/>
                <a:ea typeface="Helvetica Neue" charset="0"/>
                <a:cs typeface="Helvetica Neue" charset="0"/>
              </a:rPr>
              <a:t>Clipper</a:t>
            </a:r>
            <a:endParaRPr lang="en-US" sz="4400" b="1" dirty="0">
              <a:solidFill>
                <a:schemeClr val="bg1"/>
              </a:solidFill>
              <a:latin typeface="Helvetica Neue" charset="0"/>
              <a:ea typeface="Helvetica Neue" charset="0"/>
              <a:cs typeface="Helvetica Neue" charset="0"/>
            </a:endParaRPr>
          </a:p>
        </p:txBody>
      </p:sp>
      <p:grpSp>
        <p:nvGrpSpPr>
          <p:cNvPr id="12" name="Group 11"/>
          <p:cNvGrpSpPr/>
          <p:nvPr/>
        </p:nvGrpSpPr>
        <p:grpSpPr>
          <a:xfrm>
            <a:off x="634701" y="-740494"/>
            <a:ext cx="10997397" cy="675637"/>
            <a:chOff x="634701" y="3126303"/>
            <a:chExt cx="10997397" cy="675637"/>
          </a:xfrm>
        </p:grpSpPr>
        <p:sp>
          <p:nvSpPr>
            <p:cNvPr id="64" name="Rectangle 63"/>
            <p:cNvSpPr/>
            <p:nvPr/>
          </p:nvSpPr>
          <p:spPr>
            <a:xfrm>
              <a:off x="634701" y="3126303"/>
              <a:ext cx="10997397" cy="675637"/>
            </a:xfrm>
            <a:prstGeom prst="rect">
              <a:avLst/>
            </a:prstGeom>
            <a:solidFill>
              <a:schemeClr val="accent6">
                <a:lumMod val="50000"/>
              </a:schemeClr>
            </a:solidFill>
            <a:ln/>
          </p:spPr>
          <p:style>
            <a:lnRef idx="0">
              <a:schemeClr val="accent1"/>
            </a:lnRef>
            <a:fillRef idx="3">
              <a:schemeClr val="accent1"/>
            </a:fillRef>
            <a:effectRef idx="3">
              <a:schemeClr val="accent1"/>
            </a:effectRef>
            <a:fontRef idx="minor">
              <a:schemeClr val="lt1"/>
            </a:fontRef>
          </p:style>
          <p:txBody>
            <a:bodyPr rIns="274320" rtlCol="0" anchor="ctr"/>
            <a:lstStyle/>
            <a:p>
              <a:pPr algn="r"/>
              <a:r>
                <a:rPr lang="en-US" sz="3200" dirty="0" smtClean="0">
                  <a:solidFill>
                    <a:schemeClr val="bg1"/>
                  </a:solidFill>
                  <a:latin typeface="Helvetica Neue" charset="0"/>
                  <a:ea typeface="Helvetica Neue" charset="0"/>
                  <a:cs typeface="Helvetica Neue" charset="0"/>
                </a:rPr>
                <a:t>Correction Layer</a:t>
              </a:r>
              <a:endParaRPr lang="en-US" sz="3200" dirty="0">
                <a:solidFill>
                  <a:schemeClr val="bg1"/>
                </a:solidFill>
                <a:latin typeface="Helvetica Neue" charset="0"/>
                <a:ea typeface="Helvetica Neue" charset="0"/>
                <a:cs typeface="Helvetica Neue" charset="0"/>
              </a:endParaRPr>
            </a:p>
          </p:txBody>
        </p:sp>
        <p:sp>
          <p:nvSpPr>
            <p:cNvPr id="9" name="Rounded Rectangle 8"/>
            <p:cNvSpPr/>
            <p:nvPr/>
          </p:nvSpPr>
          <p:spPr>
            <a:xfrm>
              <a:off x="780876" y="3232105"/>
              <a:ext cx="5042536" cy="474751"/>
            </a:xfrm>
            <a:prstGeom prst="roundRect">
              <a:avLst/>
            </a:prstGeom>
            <a:solidFill>
              <a:schemeClr val="accent2">
                <a:lumMod val="20000"/>
                <a:lumOff val="80000"/>
              </a:schemeClr>
            </a:solidFill>
            <a:ln/>
          </p:spPr>
          <p:style>
            <a:lnRef idx="2">
              <a:schemeClr val="accent2">
                <a:shade val="50000"/>
              </a:schemeClr>
            </a:lnRef>
            <a:fillRef idx="1">
              <a:schemeClr val="accent2"/>
            </a:fillRef>
            <a:effectRef idx="0">
              <a:schemeClr val="accent2"/>
            </a:effectRef>
            <a:fontRef idx="minor">
              <a:schemeClr val="lt1"/>
            </a:fontRef>
          </p:style>
          <p:txBody>
            <a:bodyPr rIns="91440" rtlCol="0" anchor="ctr"/>
            <a:lstStyle/>
            <a:p>
              <a:pPr algn="ctr"/>
              <a:r>
                <a:rPr lang="en-US" sz="2800" dirty="0" smtClean="0">
                  <a:solidFill>
                    <a:schemeClr val="tx1"/>
                  </a:solidFill>
                  <a:latin typeface="Helvetica Neue" charset="0"/>
                  <a:ea typeface="Helvetica Neue" charset="0"/>
                  <a:cs typeface="Helvetica Neue" charset="0"/>
                </a:rPr>
                <a:t>Correction Policy</a:t>
              </a:r>
              <a:endParaRPr lang="en-US" sz="2800" dirty="0">
                <a:solidFill>
                  <a:schemeClr val="tx1"/>
                </a:solidFill>
                <a:latin typeface="Helvetica Neue" charset="0"/>
                <a:ea typeface="Helvetica Neue" charset="0"/>
                <a:cs typeface="Helvetica Neue" charset="0"/>
              </a:endParaRPr>
            </a:p>
          </p:txBody>
        </p:sp>
      </p:grpSp>
      <p:grpSp>
        <p:nvGrpSpPr>
          <p:cNvPr id="13" name="Group 12"/>
          <p:cNvGrpSpPr/>
          <p:nvPr/>
        </p:nvGrpSpPr>
        <p:grpSpPr>
          <a:xfrm>
            <a:off x="445537" y="1453913"/>
            <a:ext cx="3361842" cy="2046705"/>
            <a:chOff x="445537" y="1453913"/>
            <a:chExt cx="3361842" cy="2046705"/>
          </a:xfrm>
        </p:grpSpPr>
        <p:sp>
          <p:nvSpPr>
            <p:cNvPr id="27" name="Rectangle 26"/>
            <p:cNvSpPr/>
            <p:nvPr/>
          </p:nvSpPr>
          <p:spPr>
            <a:xfrm>
              <a:off x="445538" y="2509453"/>
              <a:ext cx="3361841" cy="99116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7" name="Rectangle 66"/>
            <p:cNvSpPr/>
            <p:nvPr/>
          </p:nvSpPr>
          <p:spPr>
            <a:xfrm>
              <a:off x="445537" y="2126100"/>
              <a:ext cx="3361842" cy="406426"/>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smtClean="0">
                  <a:solidFill>
                    <a:schemeClr val="bg1"/>
                  </a:solidFill>
                  <a:latin typeface="Helvetica Neue" charset="0"/>
                  <a:ea typeface="Helvetica Neue" charset="0"/>
                  <a:cs typeface="Helvetica Neue" charset="0"/>
                </a:rPr>
                <a:t>Model Container (MC)</a:t>
              </a:r>
              <a:endParaRPr lang="en-US" sz="2400" dirty="0">
                <a:solidFill>
                  <a:schemeClr val="bg1"/>
                </a:solidFill>
                <a:latin typeface="Helvetica Neue" charset="0"/>
                <a:ea typeface="Helvetica Neue" charset="0"/>
                <a:cs typeface="Helvetica Neue" charset="0"/>
              </a:endParaRPr>
            </a:p>
          </p:txBody>
        </p:sp>
        <p:sp>
          <p:nvSpPr>
            <p:cNvPr id="66" name="Up-Down Arrow 65"/>
            <p:cNvSpPr/>
            <p:nvPr/>
          </p:nvSpPr>
          <p:spPr>
            <a:xfrm>
              <a:off x="2141198" y="1453913"/>
              <a:ext cx="253066" cy="635052"/>
            </a:xfrm>
            <a:prstGeom prst="up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2" name="TextBox 71"/>
            <p:cNvSpPr txBox="1"/>
            <p:nvPr/>
          </p:nvSpPr>
          <p:spPr>
            <a:xfrm>
              <a:off x="1196853" y="1470786"/>
              <a:ext cx="1027846" cy="584775"/>
            </a:xfrm>
            <a:prstGeom prst="rect">
              <a:avLst/>
            </a:prstGeom>
            <a:noFill/>
          </p:spPr>
          <p:txBody>
            <a:bodyPr wrap="none" rtlCol="0">
              <a:spAutoFit/>
            </a:bodyPr>
            <a:lstStyle/>
            <a:p>
              <a:pPr algn="r"/>
              <a:r>
                <a:rPr lang="en-US" sz="3200" dirty="0" smtClean="0">
                  <a:latin typeface="Helvetica Neue" charset="0"/>
                  <a:ea typeface="Helvetica Neue" charset="0"/>
                  <a:cs typeface="Helvetica Neue" charset="0"/>
                </a:rPr>
                <a:t>RPC</a:t>
              </a:r>
              <a:endParaRPr lang="en-US" sz="3200" dirty="0">
                <a:latin typeface="Helvetica Neue" charset="0"/>
                <a:ea typeface="Helvetica Neue" charset="0"/>
                <a:cs typeface="Helvetica Neue" charset="0"/>
              </a:endParaRPr>
            </a:p>
          </p:txBody>
        </p:sp>
      </p:grpSp>
      <p:grpSp>
        <p:nvGrpSpPr>
          <p:cNvPr id="14" name="Group 13"/>
          <p:cNvGrpSpPr/>
          <p:nvPr/>
        </p:nvGrpSpPr>
        <p:grpSpPr>
          <a:xfrm>
            <a:off x="4031690" y="1453913"/>
            <a:ext cx="1810909" cy="2046705"/>
            <a:chOff x="4031690" y="1453913"/>
            <a:chExt cx="1810909" cy="2046705"/>
          </a:xfrm>
        </p:grpSpPr>
        <p:sp>
          <p:nvSpPr>
            <p:cNvPr id="56" name="Rectangle 55"/>
            <p:cNvSpPr/>
            <p:nvPr/>
          </p:nvSpPr>
          <p:spPr>
            <a:xfrm>
              <a:off x="4031690" y="2509453"/>
              <a:ext cx="1810909" cy="99116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 name="Rectangle 1"/>
            <p:cNvSpPr/>
            <p:nvPr/>
          </p:nvSpPr>
          <p:spPr>
            <a:xfrm>
              <a:off x="4285691" y="2644967"/>
              <a:ext cx="1359090" cy="769441"/>
            </a:xfrm>
            <a:prstGeom prst="rect">
              <a:avLst/>
            </a:prstGeom>
          </p:spPr>
          <p:txBody>
            <a:bodyPr wrap="none">
              <a:spAutoFit/>
            </a:bodyPr>
            <a:lstStyle/>
            <a:p>
              <a:r>
                <a:rPr lang="en-US" sz="4400" dirty="0" err="1">
                  <a:latin typeface="Beirut" charset="-78"/>
                  <a:ea typeface="Beirut" charset="-78"/>
                  <a:cs typeface="Beirut" charset="-78"/>
                </a:rPr>
                <a:t>Caffe</a:t>
              </a:r>
              <a:endParaRPr lang="en-US" sz="4400" dirty="0">
                <a:latin typeface="Beirut" charset="-78"/>
                <a:ea typeface="Beirut" charset="-78"/>
                <a:cs typeface="Beirut" charset="-78"/>
              </a:endParaRPr>
            </a:p>
          </p:txBody>
        </p:sp>
        <p:sp>
          <p:nvSpPr>
            <p:cNvPr id="69" name="Rectangle 68"/>
            <p:cNvSpPr/>
            <p:nvPr/>
          </p:nvSpPr>
          <p:spPr>
            <a:xfrm>
              <a:off x="4031690" y="2126100"/>
              <a:ext cx="1810909" cy="406426"/>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smtClean="0">
                  <a:solidFill>
                    <a:schemeClr val="bg1"/>
                  </a:solidFill>
                  <a:latin typeface="Helvetica Neue" charset="0"/>
                  <a:ea typeface="Helvetica Neue" charset="0"/>
                  <a:cs typeface="Helvetica Neue" charset="0"/>
                </a:rPr>
                <a:t>MC</a:t>
              </a:r>
              <a:endParaRPr lang="en-US" sz="2400" dirty="0">
                <a:solidFill>
                  <a:schemeClr val="bg1"/>
                </a:solidFill>
                <a:latin typeface="Helvetica Neue" charset="0"/>
                <a:ea typeface="Helvetica Neue" charset="0"/>
                <a:cs typeface="Helvetica Neue" charset="0"/>
              </a:endParaRPr>
            </a:p>
          </p:txBody>
        </p:sp>
        <p:sp>
          <p:nvSpPr>
            <p:cNvPr id="74" name="Up-Down Arrow 73"/>
            <p:cNvSpPr/>
            <p:nvPr/>
          </p:nvSpPr>
          <p:spPr>
            <a:xfrm>
              <a:off x="5201258" y="1453913"/>
              <a:ext cx="253066" cy="635052"/>
            </a:xfrm>
            <a:prstGeom prst="up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5" name="TextBox 74"/>
            <p:cNvSpPr txBox="1"/>
            <p:nvPr/>
          </p:nvSpPr>
          <p:spPr>
            <a:xfrm>
              <a:off x="4256913" y="1470786"/>
              <a:ext cx="1027846" cy="584775"/>
            </a:xfrm>
            <a:prstGeom prst="rect">
              <a:avLst/>
            </a:prstGeom>
            <a:noFill/>
          </p:spPr>
          <p:txBody>
            <a:bodyPr wrap="none" rtlCol="0">
              <a:spAutoFit/>
            </a:bodyPr>
            <a:lstStyle/>
            <a:p>
              <a:pPr algn="r"/>
              <a:r>
                <a:rPr lang="en-US" sz="3200" smtClean="0">
                  <a:latin typeface="Helvetica Neue" charset="0"/>
                  <a:ea typeface="Helvetica Neue" charset="0"/>
                  <a:cs typeface="Helvetica Neue" charset="0"/>
                </a:rPr>
                <a:t>RPC</a:t>
              </a:r>
              <a:endParaRPr lang="en-US" sz="3200" dirty="0">
                <a:latin typeface="Helvetica Neue" charset="0"/>
                <a:ea typeface="Helvetica Neue" charset="0"/>
                <a:cs typeface="Helvetica Neue" charset="0"/>
              </a:endParaRPr>
            </a:p>
          </p:txBody>
        </p:sp>
      </p:grpSp>
      <p:grpSp>
        <p:nvGrpSpPr>
          <p:cNvPr id="15" name="Group 14"/>
          <p:cNvGrpSpPr/>
          <p:nvPr/>
        </p:nvGrpSpPr>
        <p:grpSpPr>
          <a:xfrm>
            <a:off x="6079346" y="1453913"/>
            <a:ext cx="1810909" cy="2500117"/>
            <a:chOff x="6079346" y="1453913"/>
            <a:chExt cx="1810909" cy="2500117"/>
          </a:xfrm>
        </p:grpSpPr>
        <p:pic>
          <p:nvPicPr>
            <p:cNvPr id="49" name="Picture 4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06711" y="2487938"/>
              <a:ext cx="1764600" cy="1347739"/>
            </a:xfrm>
            <a:prstGeom prst="rect">
              <a:avLst/>
            </a:prstGeom>
          </p:spPr>
        </p:pic>
        <p:sp>
          <p:nvSpPr>
            <p:cNvPr id="58" name="Rectangle 57"/>
            <p:cNvSpPr/>
            <p:nvPr/>
          </p:nvSpPr>
          <p:spPr>
            <a:xfrm>
              <a:off x="6079346" y="2509454"/>
              <a:ext cx="1810909" cy="991164"/>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4" name="Rectangle 33"/>
            <p:cNvSpPr/>
            <p:nvPr/>
          </p:nvSpPr>
          <p:spPr>
            <a:xfrm>
              <a:off x="6079346" y="3522133"/>
              <a:ext cx="1810909" cy="4318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6079346" y="2126100"/>
              <a:ext cx="1810909" cy="406426"/>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smtClean="0">
                  <a:solidFill>
                    <a:schemeClr val="bg1"/>
                  </a:solidFill>
                  <a:latin typeface="Helvetica Neue" charset="0"/>
                  <a:ea typeface="Helvetica Neue" charset="0"/>
                  <a:cs typeface="Helvetica Neue" charset="0"/>
                </a:rPr>
                <a:t>MC</a:t>
              </a:r>
              <a:endParaRPr lang="en-US" sz="2400" dirty="0">
                <a:solidFill>
                  <a:schemeClr val="bg1"/>
                </a:solidFill>
                <a:latin typeface="Helvetica Neue" charset="0"/>
                <a:ea typeface="Helvetica Neue" charset="0"/>
                <a:cs typeface="Helvetica Neue" charset="0"/>
              </a:endParaRPr>
            </a:p>
          </p:txBody>
        </p:sp>
        <p:sp>
          <p:nvSpPr>
            <p:cNvPr id="77" name="Up-Down Arrow 76"/>
            <p:cNvSpPr/>
            <p:nvPr/>
          </p:nvSpPr>
          <p:spPr>
            <a:xfrm>
              <a:off x="7244893" y="1453913"/>
              <a:ext cx="253066" cy="635052"/>
            </a:xfrm>
            <a:prstGeom prst="up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8" name="TextBox 77"/>
            <p:cNvSpPr txBox="1"/>
            <p:nvPr/>
          </p:nvSpPr>
          <p:spPr>
            <a:xfrm>
              <a:off x="6300548" y="1470786"/>
              <a:ext cx="1027846" cy="584775"/>
            </a:xfrm>
            <a:prstGeom prst="rect">
              <a:avLst/>
            </a:prstGeom>
            <a:noFill/>
          </p:spPr>
          <p:txBody>
            <a:bodyPr wrap="none" rtlCol="0">
              <a:spAutoFit/>
            </a:bodyPr>
            <a:lstStyle/>
            <a:p>
              <a:pPr algn="r"/>
              <a:r>
                <a:rPr lang="en-US" sz="3200" smtClean="0">
                  <a:latin typeface="Helvetica Neue" charset="0"/>
                  <a:ea typeface="Helvetica Neue" charset="0"/>
                  <a:cs typeface="Helvetica Neue" charset="0"/>
                </a:rPr>
                <a:t>RPC</a:t>
              </a:r>
              <a:endParaRPr lang="en-US" sz="3200" dirty="0">
                <a:latin typeface="Helvetica Neue" charset="0"/>
                <a:ea typeface="Helvetica Neue" charset="0"/>
                <a:cs typeface="Helvetica Neue" charset="0"/>
              </a:endParaRPr>
            </a:p>
          </p:txBody>
        </p:sp>
      </p:grpSp>
      <p:grpSp>
        <p:nvGrpSpPr>
          <p:cNvPr id="8" name="Group 7"/>
          <p:cNvGrpSpPr/>
          <p:nvPr/>
        </p:nvGrpSpPr>
        <p:grpSpPr>
          <a:xfrm>
            <a:off x="8110363" y="1453913"/>
            <a:ext cx="3262520" cy="2046705"/>
            <a:chOff x="8110363" y="1453913"/>
            <a:chExt cx="3262520" cy="2046705"/>
          </a:xfrm>
        </p:grpSpPr>
        <p:sp>
          <p:nvSpPr>
            <p:cNvPr id="60" name="Rectangle 59"/>
            <p:cNvSpPr/>
            <p:nvPr/>
          </p:nvSpPr>
          <p:spPr>
            <a:xfrm>
              <a:off x="8110363" y="2509453"/>
              <a:ext cx="2418934" cy="99116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30" name="Picture 29"/>
            <p:cNvPicPr>
              <a:picLocks noChangeAspect="1"/>
            </p:cNvPicPr>
            <p:nvPr/>
          </p:nvPicPr>
          <p:blipFill>
            <a:blip r:embed="rId3"/>
            <a:stretch>
              <a:fillRect/>
            </a:stretch>
          </p:blipFill>
          <p:spPr>
            <a:xfrm>
              <a:off x="8320058" y="2678370"/>
              <a:ext cx="2032000" cy="736037"/>
            </a:xfrm>
            <a:prstGeom prst="rect">
              <a:avLst/>
            </a:prstGeom>
          </p:spPr>
        </p:pic>
        <p:grpSp>
          <p:nvGrpSpPr>
            <p:cNvPr id="29" name="Group 28"/>
            <p:cNvGrpSpPr/>
            <p:nvPr/>
          </p:nvGrpSpPr>
          <p:grpSpPr>
            <a:xfrm>
              <a:off x="10830370" y="2805909"/>
              <a:ext cx="542513" cy="147044"/>
              <a:chOff x="10658591" y="6109729"/>
              <a:chExt cx="874878" cy="237129"/>
            </a:xfrm>
          </p:grpSpPr>
          <p:sp>
            <p:nvSpPr>
              <p:cNvPr id="28" name="Oval 27"/>
              <p:cNvSpPr/>
              <p:nvPr/>
            </p:nvSpPr>
            <p:spPr>
              <a:xfrm>
                <a:off x="10658591" y="6109729"/>
                <a:ext cx="237129" cy="23712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2" name="Oval 61"/>
              <p:cNvSpPr/>
              <p:nvPr/>
            </p:nvSpPr>
            <p:spPr>
              <a:xfrm>
                <a:off x="10977466" y="6109729"/>
                <a:ext cx="237129" cy="23712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5" name="Oval 64"/>
              <p:cNvSpPr/>
              <p:nvPr/>
            </p:nvSpPr>
            <p:spPr>
              <a:xfrm>
                <a:off x="11296340" y="6109729"/>
                <a:ext cx="237129" cy="23712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
          <p:nvSpPr>
            <p:cNvPr id="71" name="Rectangle 70"/>
            <p:cNvSpPr/>
            <p:nvPr/>
          </p:nvSpPr>
          <p:spPr>
            <a:xfrm>
              <a:off x="8110363" y="2126100"/>
              <a:ext cx="2418934" cy="406426"/>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smtClean="0">
                  <a:solidFill>
                    <a:schemeClr val="bg1"/>
                  </a:solidFill>
                  <a:latin typeface="Helvetica Neue" charset="0"/>
                  <a:ea typeface="Helvetica Neue" charset="0"/>
                  <a:cs typeface="Helvetica Neue" charset="0"/>
                </a:rPr>
                <a:t>MC</a:t>
              </a:r>
              <a:endParaRPr lang="en-US" sz="2400" dirty="0">
                <a:solidFill>
                  <a:schemeClr val="bg1"/>
                </a:solidFill>
                <a:latin typeface="Helvetica Neue" charset="0"/>
                <a:ea typeface="Helvetica Neue" charset="0"/>
                <a:cs typeface="Helvetica Neue" charset="0"/>
              </a:endParaRPr>
            </a:p>
          </p:txBody>
        </p:sp>
        <p:sp>
          <p:nvSpPr>
            <p:cNvPr id="80" name="Up-Down Arrow 79"/>
            <p:cNvSpPr/>
            <p:nvPr/>
          </p:nvSpPr>
          <p:spPr>
            <a:xfrm>
              <a:off x="9568899" y="1453913"/>
              <a:ext cx="253066" cy="635052"/>
            </a:xfrm>
            <a:prstGeom prst="up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1" name="TextBox 80"/>
            <p:cNvSpPr txBox="1"/>
            <p:nvPr/>
          </p:nvSpPr>
          <p:spPr>
            <a:xfrm>
              <a:off x="8624554" y="1470786"/>
              <a:ext cx="1027846" cy="584775"/>
            </a:xfrm>
            <a:prstGeom prst="rect">
              <a:avLst/>
            </a:prstGeom>
            <a:noFill/>
          </p:spPr>
          <p:txBody>
            <a:bodyPr wrap="none" rtlCol="0">
              <a:spAutoFit/>
            </a:bodyPr>
            <a:lstStyle/>
            <a:p>
              <a:pPr algn="r"/>
              <a:r>
                <a:rPr lang="en-US" sz="3200" dirty="0" smtClean="0">
                  <a:latin typeface="Helvetica Neue" charset="0"/>
                  <a:ea typeface="Helvetica Neue" charset="0"/>
                  <a:cs typeface="Helvetica Neue" charset="0"/>
                </a:rPr>
                <a:t>RPC</a:t>
              </a:r>
              <a:endParaRPr lang="en-US" sz="3200" dirty="0">
                <a:latin typeface="Helvetica Neue" charset="0"/>
                <a:ea typeface="Helvetica Neue" charset="0"/>
                <a:cs typeface="Helvetica Neue" charset="0"/>
              </a:endParaRPr>
            </a:p>
          </p:txBody>
        </p:sp>
      </p:grpSp>
      <p:grpSp>
        <p:nvGrpSpPr>
          <p:cNvPr id="11" name="Group 10"/>
          <p:cNvGrpSpPr/>
          <p:nvPr/>
        </p:nvGrpSpPr>
        <p:grpSpPr>
          <a:xfrm>
            <a:off x="634701" y="79988"/>
            <a:ext cx="10997397" cy="1181124"/>
            <a:chOff x="634701" y="3898271"/>
            <a:chExt cx="10997397" cy="1181124"/>
          </a:xfrm>
        </p:grpSpPr>
        <p:sp>
          <p:nvSpPr>
            <p:cNvPr id="63" name="Rectangle 62"/>
            <p:cNvSpPr/>
            <p:nvPr/>
          </p:nvSpPr>
          <p:spPr>
            <a:xfrm>
              <a:off x="634701" y="3898271"/>
              <a:ext cx="10997397" cy="1181124"/>
            </a:xfrm>
            <a:prstGeom prst="rect">
              <a:avLst/>
            </a:prstGeom>
            <a:solidFill>
              <a:schemeClr val="accent6">
                <a:lumMod val="50000"/>
              </a:schemeClr>
            </a:solidFill>
            <a:ln/>
          </p:spPr>
          <p:style>
            <a:lnRef idx="0">
              <a:schemeClr val="accent1"/>
            </a:lnRef>
            <a:fillRef idx="3">
              <a:schemeClr val="accent1"/>
            </a:fillRef>
            <a:effectRef idx="3">
              <a:schemeClr val="accent1"/>
            </a:effectRef>
            <a:fontRef idx="minor">
              <a:schemeClr val="lt1"/>
            </a:fontRef>
          </p:style>
          <p:txBody>
            <a:bodyPr rIns="274320" rtlCol="0" anchor="ctr"/>
            <a:lstStyle/>
            <a:p>
              <a:pPr algn="r"/>
              <a:r>
                <a:rPr lang="en-US" sz="3200" smtClean="0">
                  <a:solidFill>
                    <a:schemeClr val="bg1"/>
                  </a:solidFill>
                  <a:latin typeface="Helvetica Neue" charset="0"/>
                  <a:ea typeface="Helvetica Neue" charset="0"/>
                  <a:cs typeface="Helvetica Neue" charset="0"/>
                </a:rPr>
                <a:t>Model Abstraction Layer</a:t>
              </a:r>
              <a:endParaRPr lang="en-US" sz="3200" dirty="0">
                <a:solidFill>
                  <a:schemeClr val="bg1"/>
                </a:solidFill>
                <a:latin typeface="Helvetica Neue" charset="0"/>
                <a:ea typeface="Helvetica Neue" charset="0"/>
                <a:cs typeface="Helvetica Neue" charset="0"/>
              </a:endParaRPr>
            </a:p>
          </p:txBody>
        </p:sp>
        <p:sp>
          <p:nvSpPr>
            <p:cNvPr id="82" name="Rounded Rectangle 81"/>
            <p:cNvSpPr/>
            <p:nvPr/>
          </p:nvSpPr>
          <p:spPr>
            <a:xfrm>
              <a:off x="780876" y="3971235"/>
              <a:ext cx="5042536" cy="474751"/>
            </a:xfrm>
            <a:prstGeom prst="roundRect">
              <a:avLst/>
            </a:prstGeom>
            <a:solidFill>
              <a:schemeClr val="accent2">
                <a:lumMod val="20000"/>
                <a:lumOff val="80000"/>
              </a:schemeClr>
            </a:solidFill>
            <a:ln/>
          </p:spPr>
          <p:style>
            <a:lnRef idx="2">
              <a:schemeClr val="accent2">
                <a:shade val="50000"/>
              </a:schemeClr>
            </a:lnRef>
            <a:fillRef idx="1">
              <a:schemeClr val="accent2"/>
            </a:fillRef>
            <a:effectRef idx="0">
              <a:schemeClr val="accent2"/>
            </a:effectRef>
            <a:fontRef idx="minor">
              <a:schemeClr val="lt1"/>
            </a:fontRef>
          </p:style>
          <p:txBody>
            <a:bodyPr rIns="91440" rtlCol="0" anchor="ctr"/>
            <a:lstStyle/>
            <a:p>
              <a:pPr algn="ctr"/>
              <a:r>
                <a:rPr lang="en-US" sz="2800" dirty="0" smtClean="0">
                  <a:solidFill>
                    <a:schemeClr val="tx1"/>
                  </a:solidFill>
                  <a:latin typeface="Helvetica Neue" charset="0"/>
                  <a:ea typeface="Helvetica Neue" charset="0"/>
                  <a:cs typeface="Helvetica Neue" charset="0"/>
                </a:rPr>
                <a:t>Caching</a:t>
              </a:r>
              <a:endParaRPr lang="en-US" sz="2800" dirty="0">
                <a:solidFill>
                  <a:schemeClr val="tx1"/>
                </a:solidFill>
                <a:latin typeface="Helvetica Neue" charset="0"/>
                <a:ea typeface="Helvetica Neue" charset="0"/>
                <a:cs typeface="Helvetica Neue" charset="0"/>
              </a:endParaRPr>
            </a:p>
          </p:txBody>
        </p:sp>
        <p:sp>
          <p:nvSpPr>
            <p:cNvPr id="83" name="Rounded Rectangle 82"/>
            <p:cNvSpPr/>
            <p:nvPr/>
          </p:nvSpPr>
          <p:spPr>
            <a:xfrm>
              <a:off x="780876" y="4531828"/>
              <a:ext cx="5042536" cy="474751"/>
            </a:xfrm>
            <a:prstGeom prst="roundRect">
              <a:avLst/>
            </a:prstGeom>
            <a:solidFill>
              <a:schemeClr val="accent2">
                <a:lumMod val="20000"/>
                <a:lumOff val="80000"/>
              </a:schemeClr>
            </a:solidFill>
            <a:ln/>
          </p:spPr>
          <p:style>
            <a:lnRef idx="2">
              <a:schemeClr val="accent2">
                <a:shade val="50000"/>
              </a:schemeClr>
            </a:lnRef>
            <a:fillRef idx="1">
              <a:schemeClr val="accent2"/>
            </a:fillRef>
            <a:effectRef idx="0">
              <a:schemeClr val="accent2"/>
            </a:effectRef>
            <a:fontRef idx="minor">
              <a:schemeClr val="lt1"/>
            </a:fontRef>
          </p:style>
          <p:txBody>
            <a:bodyPr rIns="91440" rtlCol="0" anchor="ctr"/>
            <a:lstStyle/>
            <a:p>
              <a:pPr algn="ctr"/>
              <a:r>
                <a:rPr lang="en-US" sz="2800" dirty="0" smtClean="0">
                  <a:solidFill>
                    <a:schemeClr val="tx1"/>
                  </a:solidFill>
                  <a:latin typeface="Helvetica Neue" charset="0"/>
                  <a:ea typeface="Helvetica Neue" charset="0"/>
                  <a:cs typeface="Helvetica Neue" charset="0"/>
                </a:rPr>
                <a:t>Adaptive Batching</a:t>
              </a:r>
              <a:endParaRPr lang="en-US" sz="2800" dirty="0">
                <a:solidFill>
                  <a:schemeClr val="tx1"/>
                </a:solidFill>
                <a:latin typeface="Helvetica Neue" charset="0"/>
                <a:ea typeface="Helvetica Neue" charset="0"/>
                <a:cs typeface="Helvetica Neue" charset="0"/>
              </a:endParaRPr>
            </a:p>
          </p:txBody>
        </p:sp>
      </p:grpSp>
      <p:sp>
        <p:nvSpPr>
          <p:cNvPr id="84" name="Content Placeholder 3"/>
          <p:cNvSpPr txBox="1">
            <a:spLocks/>
          </p:cNvSpPr>
          <p:nvPr/>
        </p:nvSpPr>
        <p:spPr>
          <a:xfrm>
            <a:off x="361368" y="3733459"/>
            <a:ext cx="11718088" cy="2929265"/>
          </a:xfrm>
          <a:prstGeom prst="rect">
            <a:avLst/>
          </a:prstGeom>
        </p:spPr>
        <p:txBody>
          <a:bodyPr vert="horz" lIns="91440" tIns="45720" rIns="91440" bIns="45720" rtlCol="0">
            <a:normAutofit/>
          </a:bodyPr>
          <a:lstStyle>
            <a:lvl1pPr marL="457200" indent="-442913" algn="l" defTabSz="914377" rtl="0" eaLnBrk="1" latinLnBrk="0" hangingPunct="1">
              <a:lnSpc>
                <a:spcPct val="90000"/>
              </a:lnSpc>
              <a:spcBef>
                <a:spcPts val="1000"/>
              </a:spcBef>
              <a:buClr>
                <a:schemeClr val="tx1"/>
              </a:buClr>
              <a:buSzPct val="100000"/>
              <a:buFont typeface="Wingdings" charset="2"/>
              <a:buChar char="Ø"/>
              <a:tabLst/>
              <a:defRPr sz="2800" b="0" i="0" kern="1200">
                <a:solidFill>
                  <a:schemeClr val="tx1"/>
                </a:solidFill>
                <a:latin typeface="Helvetica Neue Light" charset="0"/>
                <a:ea typeface="Helvetica Neue Light" charset="0"/>
                <a:cs typeface="Helvetica Neue Light" charset="0"/>
              </a:defRPr>
            </a:lvl1pPr>
            <a:lvl2pPr marL="914400" indent="-457200" algn="l" defTabSz="914377" rtl="0" eaLnBrk="1" latinLnBrk="0" hangingPunct="1">
              <a:lnSpc>
                <a:spcPct val="90000"/>
              </a:lnSpc>
              <a:spcBef>
                <a:spcPts val="500"/>
              </a:spcBef>
              <a:buFont typeface="Wingdings" charset="2"/>
              <a:buChar char="Ø"/>
              <a:tabLst/>
              <a:defRPr sz="2400" b="0" i="0" kern="1200">
                <a:solidFill>
                  <a:schemeClr val="tx1"/>
                </a:solidFill>
                <a:latin typeface="Helvetica Neue Light" charset="0"/>
                <a:ea typeface="Helvetica Neue Light" charset="0"/>
                <a:cs typeface="Helvetica Neue Light" charset="0"/>
              </a:defRPr>
            </a:lvl2pPr>
            <a:lvl3pPr marL="1373188" indent="-311150" algn="l" defTabSz="914377" rtl="0" eaLnBrk="1" latinLnBrk="0" hangingPunct="1">
              <a:lnSpc>
                <a:spcPct val="90000"/>
              </a:lnSpc>
              <a:spcBef>
                <a:spcPts val="500"/>
              </a:spcBef>
              <a:buFont typeface="Wingdings" charset="2"/>
              <a:buChar char="Ø"/>
              <a:tabLst/>
              <a:defRPr sz="2000" b="0" i="0" kern="1200">
                <a:solidFill>
                  <a:schemeClr val="tx1"/>
                </a:solidFill>
                <a:latin typeface="Helvetica Neue Light" charset="0"/>
                <a:ea typeface="Helvetica Neue Light" charset="0"/>
                <a:cs typeface="Helvetica Neue Light" charset="0"/>
              </a:defRPr>
            </a:lvl3pPr>
            <a:lvl4pPr marL="1830388" indent="-236538" algn="l" defTabSz="914377" rtl="0" eaLnBrk="1" latinLnBrk="0" hangingPunct="1">
              <a:lnSpc>
                <a:spcPct val="90000"/>
              </a:lnSpc>
              <a:spcBef>
                <a:spcPts val="500"/>
              </a:spcBef>
              <a:buFont typeface="Wingdings" charset="2"/>
              <a:buChar char="Ø"/>
              <a:tabLst/>
              <a:defRPr sz="1800" b="0" i="0" kern="1200">
                <a:solidFill>
                  <a:schemeClr val="tx1"/>
                </a:solidFill>
                <a:latin typeface="Helvetica Neue Light" charset="0"/>
                <a:ea typeface="Helvetica Neue Light" charset="0"/>
                <a:cs typeface="Helvetica Neue Light" charset="0"/>
              </a:defRPr>
            </a:lvl4pPr>
            <a:lvl5pPr marL="2287588" indent="-234950" algn="l" defTabSz="914377" rtl="0" eaLnBrk="1" latinLnBrk="0" hangingPunct="1">
              <a:lnSpc>
                <a:spcPct val="90000"/>
              </a:lnSpc>
              <a:spcBef>
                <a:spcPts val="500"/>
              </a:spcBef>
              <a:buFont typeface="Wingdings" charset="2"/>
              <a:buChar char="Ø"/>
              <a:tabLst/>
              <a:defRPr sz="1800" b="0" i="0" kern="1200">
                <a:solidFill>
                  <a:schemeClr val="tx1"/>
                </a:solidFill>
                <a:latin typeface="Helvetica Neue Light" charset="0"/>
                <a:ea typeface="Helvetica Neue Light" charset="0"/>
                <a:cs typeface="Helvetica Neue Light" charset="0"/>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14287" indent="0">
              <a:buFont typeface="Wingdings" charset="2"/>
              <a:buNone/>
            </a:pPr>
            <a:r>
              <a:rPr lang="en-US" b="1" dirty="0" smtClean="0"/>
              <a:t>Common Interface </a:t>
            </a:r>
            <a:r>
              <a:rPr lang="en-US" b="1" dirty="0" smtClean="0">
                <a:sym typeface="Wingdings"/>
              </a:rPr>
              <a:t> </a:t>
            </a:r>
            <a:r>
              <a:rPr lang="en-US" b="1" dirty="0" smtClean="0"/>
              <a:t>Simplifies Deployment: </a:t>
            </a:r>
          </a:p>
          <a:p>
            <a:r>
              <a:rPr lang="en-US" dirty="0" smtClean="0"/>
              <a:t>Evaluate models using original code &amp; systems</a:t>
            </a:r>
          </a:p>
          <a:p>
            <a:r>
              <a:rPr lang="en-US" dirty="0" smtClean="0"/>
              <a:t>Models run in separate processes as Docker containers</a:t>
            </a:r>
          </a:p>
          <a:p>
            <a:pPr lvl="1"/>
            <a:r>
              <a:rPr lang="en-US" dirty="0" smtClean="0"/>
              <a:t>Resource isolation</a:t>
            </a:r>
          </a:p>
        </p:txBody>
      </p:sp>
      <p:sp>
        <p:nvSpPr>
          <p:cNvPr id="42" name="Rectangle 41"/>
          <p:cNvSpPr/>
          <p:nvPr/>
        </p:nvSpPr>
        <p:spPr>
          <a:xfrm>
            <a:off x="-129473" y="-328812"/>
            <a:ext cx="12409373" cy="175913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56158" y="2562548"/>
            <a:ext cx="1707129" cy="908047"/>
          </a:xfrm>
          <a:prstGeom prst="rect">
            <a:avLst/>
          </a:prstGeom>
        </p:spPr>
      </p:pic>
      <p:sp>
        <p:nvSpPr>
          <p:cNvPr id="3" name="Slide Number Placeholder 2"/>
          <p:cNvSpPr>
            <a:spLocks noGrp="1"/>
          </p:cNvSpPr>
          <p:nvPr>
            <p:ph type="sldNum" sz="quarter" idx="12"/>
          </p:nvPr>
        </p:nvSpPr>
        <p:spPr/>
        <p:txBody>
          <a:bodyPr/>
          <a:lstStyle/>
          <a:p>
            <a:fld id="{DC2A921A-EC74-6F4D-8465-D463C43FF014}" type="slidenum">
              <a:rPr lang="en-US" smtClean="0">
                <a:solidFill>
                  <a:prstClr val="black">
                    <a:tint val="75000"/>
                  </a:prstClr>
                </a:solidFill>
              </a:rPr>
              <a:pPr/>
              <a:t>33</a:t>
            </a:fld>
            <a:endParaRPr lang="en-US">
              <a:solidFill>
                <a:prstClr val="black">
                  <a:tint val="75000"/>
                </a:prstClr>
              </a:solidFill>
            </a:endParaRPr>
          </a:p>
        </p:txBody>
      </p:sp>
    </p:spTree>
    <p:extLst>
      <p:ext uri="{BB962C8B-B14F-4D97-AF65-F5344CB8AC3E}">
        <p14:creationId xmlns:p14="http://schemas.microsoft.com/office/powerpoint/2010/main" val="586184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4">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56"/>
          <p:cNvSpPr/>
          <p:nvPr/>
        </p:nvSpPr>
        <p:spPr>
          <a:xfrm>
            <a:off x="445567" y="-1412681"/>
            <a:ext cx="11344122" cy="2812928"/>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4400" dirty="0">
              <a:solidFill>
                <a:schemeClr val="tx1"/>
              </a:solidFill>
              <a:latin typeface="Helvetica Neue" charset="0"/>
              <a:ea typeface="Helvetica Neue" charset="0"/>
              <a:cs typeface="Helvetica Neue" charset="0"/>
            </a:endParaRPr>
          </a:p>
        </p:txBody>
      </p:sp>
      <p:sp>
        <p:nvSpPr>
          <p:cNvPr id="40" name="Rectangle 39"/>
          <p:cNvSpPr/>
          <p:nvPr/>
        </p:nvSpPr>
        <p:spPr>
          <a:xfrm>
            <a:off x="4949993" y="-1509562"/>
            <a:ext cx="2127505" cy="769441"/>
          </a:xfrm>
          <a:prstGeom prst="rect">
            <a:avLst/>
          </a:prstGeom>
        </p:spPr>
        <p:txBody>
          <a:bodyPr wrap="none">
            <a:spAutoFit/>
          </a:bodyPr>
          <a:lstStyle/>
          <a:p>
            <a:r>
              <a:rPr lang="en-US" sz="4400" b="1" dirty="0" smtClean="0">
                <a:solidFill>
                  <a:schemeClr val="bg1"/>
                </a:solidFill>
                <a:latin typeface="Helvetica Neue" charset="0"/>
                <a:ea typeface="Helvetica Neue" charset="0"/>
                <a:cs typeface="Helvetica Neue" charset="0"/>
              </a:rPr>
              <a:t>Clipper</a:t>
            </a:r>
            <a:endParaRPr lang="en-US" sz="4400" b="1" dirty="0">
              <a:solidFill>
                <a:schemeClr val="bg1"/>
              </a:solidFill>
              <a:latin typeface="Helvetica Neue" charset="0"/>
              <a:ea typeface="Helvetica Neue" charset="0"/>
              <a:cs typeface="Helvetica Neue" charset="0"/>
            </a:endParaRPr>
          </a:p>
        </p:txBody>
      </p:sp>
      <p:grpSp>
        <p:nvGrpSpPr>
          <p:cNvPr id="12" name="Group 11"/>
          <p:cNvGrpSpPr/>
          <p:nvPr/>
        </p:nvGrpSpPr>
        <p:grpSpPr>
          <a:xfrm>
            <a:off x="634701" y="-740494"/>
            <a:ext cx="10997397" cy="675637"/>
            <a:chOff x="634701" y="3126303"/>
            <a:chExt cx="10997397" cy="675637"/>
          </a:xfrm>
        </p:grpSpPr>
        <p:sp>
          <p:nvSpPr>
            <p:cNvPr id="64" name="Rectangle 63"/>
            <p:cNvSpPr/>
            <p:nvPr/>
          </p:nvSpPr>
          <p:spPr>
            <a:xfrm>
              <a:off x="634701" y="3126303"/>
              <a:ext cx="10997397" cy="675637"/>
            </a:xfrm>
            <a:prstGeom prst="rect">
              <a:avLst/>
            </a:prstGeom>
            <a:solidFill>
              <a:schemeClr val="accent6">
                <a:lumMod val="50000"/>
              </a:schemeClr>
            </a:solidFill>
            <a:ln/>
          </p:spPr>
          <p:style>
            <a:lnRef idx="0">
              <a:schemeClr val="accent1"/>
            </a:lnRef>
            <a:fillRef idx="3">
              <a:schemeClr val="accent1"/>
            </a:fillRef>
            <a:effectRef idx="3">
              <a:schemeClr val="accent1"/>
            </a:effectRef>
            <a:fontRef idx="minor">
              <a:schemeClr val="lt1"/>
            </a:fontRef>
          </p:style>
          <p:txBody>
            <a:bodyPr rIns="274320" rtlCol="0" anchor="ctr"/>
            <a:lstStyle/>
            <a:p>
              <a:pPr algn="r"/>
              <a:r>
                <a:rPr lang="en-US" sz="3200" dirty="0" smtClean="0">
                  <a:solidFill>
                    <a:schemeClr val="bg1"/>
                  </a:solidFill>
                  <a:latin typeface="Helvetica Neue" charset="0"/>
                  <a:ea typeface="Helvetica Neue" charset="0"/>
                  <a:cs typeface="Helvetica Neue" charset="0"/>
                </a:rPr>
                <a:t>Correction Layer</a:t>
              </a:r>
              <a:endParaRPr lang="en-US" sz="3200" dirty="0">
                <a:solidFill>
                  <a:schemeClr val="bg1"/>
                </a:solidFill>
                <a:latin typeface="Helvetica Neue" charset="0"/>
                <a:ea typeface="Helvetica Neue" charset="0"/>
                <a:cs typeface="Helvetica Neue" charset="0"/>
              </a:endParaRPr>
            </a:p>
          </p:txBody>
        </p:sp>
        <p:sp>
          <p:nvSpPr>
            <p:cNvPr id="9" name="Rounded Rectangle 8"/>
            <p:cNvSpPr/>
            <p:nvPr/>
          </p:nvSpPr>
          <p:spPr>
            <a:xfrm>
              <a:off x="780876" y="3232105"/>
              <a:ext cx="5042536" cy="474751"/>
            </a:xfrm>
            <a:prstGeom prst="roundRect">
              <a:avLst/>
            </a:prstGeom>
            <a:solidFill>
              <a:schemeClr val="accent2">
                <a:lumMod val="20000"/>
                <a:lumOff val="80000"/>
              </a:schemeClr>
            </a:solidFill>
            <a:ln/>
          </p:spPr>
          <p:style>
            <a:lnRef idx="2">
              <a:schemeClr val="accent2">
                <a:shade val="50000"/>
              </a:schemeClr>
            </a:lnRef>
            <a:fillRef idx="1">
              <a:schemeClr val="accent2"/>
            </a:fillRef>
            <a:effectRef idx="0">
              <a:schemeClr val="accent2"/>
            </a:effectRef>
            <a:fontRef idx="minor">
              <a:schemeClr val="lt1"/>
            </a:fontRef>
          </p:style>
          <p:txBody>
            <a:bodyPr rIns="91440" rtlCol="0" anchor="ctr"/>
            <a:lstStyle/>
            <a:p>
              <a:pPr algn="ctr"/>
              <a:r>
                <a:rPr lang="en-US" sz="2800" dirty="0" smtClean="0">
                  <a:solidFill>
                    <a:schemeClr val="tx1"/>
                  </a:solidFill>
                  <a:latin typeface="Helvetica Neue" charset="0"/>
                  <a:ea typeface="Helvetica Neue" charset="0"/>
                  <a:cs typeface="Helvetica Neue" charset="0"/>
                </a:rPr>
                <a:t>Correction Policy</a:t>
              </a:r>
              <a:endParaRPr lang="en-US" sz="2800" dirty="0">
                <a:solidFill>
                  <a:schemeClr val="tx1"/>
                </a:solidFill>
                <a:latin typeface="Helvetica Neue" charset="0"/>
                <a:ea typeface="Helvetica Neue" charset="0"/>
                <a:cs typeface="Helvetica Neue" charset="0"/>
              </a:endParaRPr>
            </a:p>
          </p:txBody>
        </p:sp>
      </p:grpSp>
      <p:grpSp>
        <p:nvGrpSpPr>
          <p:cNvPr id="11" name="Group 10"/>
          <p:cNvGrpSpPr/>
          <p:nvPr/>
        </p:nvGrpSpPr>
        <p:grpSpPr>
          <a:xfrm>
            <a:off x="634701" y="79988"/>
            <a:ext cx="10997397" cy="1181124"/>
            <a:chOff x="634701" y="3898271"/>
            <a:chExt cx="10997397" cy="1181124"/>
          </a:xfrm>
        </p:grpSpPr>
        <p:sp>
          <p:nvSpPr>
            <p:cNvPr id="63" name="Rectangle 62"/>
            <p:cNvSpPr/>
            <p:nvPr/>
          </p:nvSpPr>
          <p:spPr>
            <a:xfrm>
              <a:off x="634701" y="3898271"/>
              <a:ext cx="10997397" cy="1181124"/>
            </a:xfrm>
            <a:prstGeom prst="rect">
              <a:avLst/>
            </a:prstGeom>
            <a:solidFill>
              <a:schemeClr val="accent6">
                <a:lumMod val="50000"/>
              </a:schemeClr>
            </a:solidFill>
            <a:ln/>
          </p:spPr>
          <p:style>
            <a:lnRef idx="0">
              <a:schemeClr val="accent1"/>
            </a:lnRef>
            <a:fillRef idx="3">
              <a:schemeClr val="accent1"/>
            </a:fillRef>
            <a:effectRef idx="3">
              <a:schemeClr val="accent1"/>
            </a:effectRef>
            <a:fontRef idx="minor">
              <a:schemeClr val="lt1"/>
            </a:fontRef>
          </p:style>
          <p:txBody>
            <a:bodyPr rIns="274320" rtlCol="0" anchor="ctr"/>
            <a:lstStyle/>
            <a:p>
              <a:pPr algn="r"/>
              <a:r>
                <a:rPr lang="en-US" sz="3200" smtClean="0">
                  <a:solidFill>
                    <a:schemeClr val="bg1"/>
                  </a:solidFill>
                  <a:latin typeface="Helvetica Neue" charset="0"/>
                  <a:ea typeface="Helvetica Neue" charset="0"/>
                  <a:cs typeface="Helvetica Neue" charset="0"/>
                </a:rPr>
                <a:t>Model Abstraction Layer</a:t>
              </a:r>
              <a:endParaRPr lang="en-US" sz="3200" dirty="0">
                <a:solidFill>
                  <a:schemeClr val="bg1"/>
                </a:solidFill>
                <a:latin typeface="Helvetica Neue" charset="0"/>
                <a:ea typeface="Helvetica Neue" charset="0"/>
                <a:cs typeface="Helvetica Neue" charset="0"/>
              </a:endParaRPr>
            </a:p>
          </p:txBody>
        </p:sp>
        <p:sp>
          <p:nvSpPr>
            <p:cNvPr id="82" name="Rounded Rectangle 81"/>
            <p:cNvSpPr/>
            <p:nvPr/>
          </p:nvSpPr>
          <p:spPr>
            <a:xfrm>
              <a:off x="780876" y="3971235"/>
              <a:ext cx="5042536" cy="474751"/>
            </a:xfrm>
            <a:prstGeom prst="roundRect">
              <a:avLst/>
            </a:prstGeom>
            <a:solidFill>
              <a:schemeClr val="accent2">
                <a:lumMod val="20000"/>
                <a:lumOff val="80000"/>
              </a:schemeClr>
            </a:solidFill>
            <a:ln/>
          </p:spPr>
          <p:style>
            <a:lnRef idx="2">
              <a:schemeClr val="accent2">
                <a:shade val="50000"/>
              </a:schemeClr>
            </a:lnRef>
            <a:fillRef idx="1">
              <a:schemeClr val="accent2"/>
            </a:fillRef>
            <a:effectRef idx="0">
              <a:schemeClr val="accent2"/>
            </a:effectRef>
            <a:fontRef idx="minor">
              <a:schemeClr val="lt1"/>
            </a:fontRef>
          </p:style>
          <p:txBody>
            <a:bodyPr rIns="91440" rtlCol="0" anchor="ctr"/>
            <a:lstStyle/>
            <a:p>
              <a:pPr algn="ctr"/>
              <a:r>
                <a:rPr lang="en-US" sz="2800" dirty="0" smtClean="0">
                  <a:solidFill>
                    <a:schemeClr val="tx1"/>
                  </a:solidFill>
                  <a:latin typeface="Helvetica Neue" charset="0"/>
                  <a:ea typeface="Helvetica Neue" charset="0"/>
                  <a:cs typeface="Helvetica Neue" charset="0"/>
                </a:rPr>
                <a:t>Caching</a:t>
              </a:r>
              <a:endParaRPr lang="en-US" sz="2800" dirty="0">
                <a:solidFill>
                  <a:schemeClr val="tx1"/>
                </a:solidFill>
                <a:latin typeface="Helvetica Neue" charset="0"/>
                <a:ea typeface="Helvetica Neue" charset="0"/>
                <a:cs typeface="Helvetica Neue" charset="0"/>
              </a:endParaRPr>
            </a:p>
          </p:txBody>
        </p:sp>
        <p:sp>
          <p:nvSpPr>
            <p:cNvPr id="83" name="Rounded Rectangle 82"/>
            <p:cNvSpPr/>
            <p:nvPr/>
          </p:nvSpPr>
          <p:spPr>
            <a:xfrm>
              <a:off x="780876" y="4531828"/>
              <a:ext cx="5042536" cy="474751"/>
            </a:xfrm>
            <a:prstGeom prst="roundRect">
              <a:avLst/>
            </a:prstGeom>
            <a:solidFill>
              <a:schemeClr val="accent2">
                <a:lumMod val="20000"/>
                <a:lumOff val="80000"/>
              </a:schemeClr>
            </a:solidFill>
            <a:ln/>
          </p:spPr>
          <p:style>
            <a:lnRef idx="2">
              <a:schemeClr val="accent2">
                <a:shade val="50000"/>
              </a:schemeClr>
            </a:lnRef>
            <a:fillRef idx="1">
              <a:schemeClr val="accent2"/>
            </a:fillRef>
            <a:effectRef idx="0">
              <a:schemeClr val="accent2"/>
            </a:effectRef>
            <a:fontRef idx="minor">
              <a:schemeClr val="lt1"/>
            </a:fontRef>
          </p:style>
          <p:txBody>
            <a:bodyPr rIns="91440" rtlCol="0" anchor="ctr"/>
            <a:lstStyle/>
            <a:p>
              <a:pPr algn="ctr"/>
              <a:r>
                <a:rPr lang="en-US" sz="2800" dirty="0" smtClean="0">
                  <a:solidFill>
                    <a:schemeClr val="tx1"/>
                  </a:solidFill>
                  <a:latin typeface="Helvetica Neue" charset="0"/>
                  <a:ea typeface="Helvetica Neue" charset="0"/>
                  <a:cs typeface="Helvetica Neue" charset="0"/>
                </a:rPr>
                <a:t>Adaptive Batching</a:t>
              </a:r>
              <a:endParaRPr lang="en-US" sz="2800" dirty="0">
                <a:solidFill>
                  <a:schemeClr val="tx1"/>
                </a:solidFill>
                <a:latin typeface="Helvetica Neue" charset="0"/>
                <a:ea typeface="Helvetica Neue" charset="0"/>
                <a:cs typeface="Helvetica Neue" charset="0"/>
              </a:endParaRPr>
            </a:p>
          </p:txBody>
        </p:sp>
      </p:grpSp>
      <p:grpSp>
        <p:nvGrpSpPr>
          <p:cNvPr id="90" name="Group 89"/>
          <p:cNvGrpSpPr/>
          <p:nvPr/>
        </p:nvGrpSpPr>
        <p:grpSpPr>
          <a:xfrm>
            <a:off x="-832010" y="1453913"/>
            <a:ext cx="3361842" cy="2046705"/>
            <a:chOff x="445537" y="1453913"/>
            <a:chExt cx="3361842" cy="2046705"/>
          </a:xfrm>
        </p:grpSpPr>
        <p:sp>
          <p:nvSpPr>
            <p:cNvPr id="91" name="Rectangle 90"/>
            <p:cNvSpPr/>
            <p:nvPr/>
          </p:nvSpPr>
          <p:spPr>
            <a:xfrm>
              <a:off x="445538" y="2509453"/>
              <a:ext cx="3361841" cy="99116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93" name="Rectangle 92"/>
            <p:cNvSpPr/>
            <p:nvPr/>
          </p:nvSpPr>
          <p:spPr>
            <a:xfrm>
              <a:off x="445537" y="2126100"/>
              <a:ext cx="3361842" cy="406426"/>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smtClean="0">
                  <a:solidFill>
                    <a:schemeClr val="bg1"/>
                  </a:solidFill>
                  <a:latin typeface="Helvetica Neue" charset="0"/>
                  <a:ea typeface="Helvetica Neue" charset="0"/>
                  <a:cs typeface="Helvetica Neue" charset="0"/>
                </a:rPr>
                <a:t>Model Container (MC)</a:t>
              </a:r>
              <a:endParaRPr lang="en-US" sz="2400" dirty="0">
                <a:solidFill>
                  <a:schemeClr val="bg1"/>
                </a:solidFill>
                <a:latin typeface="Helvetica Neue" charset="0"/>
                <a:ea typeface="Helvetica Neue" charset="0"/>
                <a:cs typeface="Helvetica Neue" charset="0"/>
              </a:endParaRPr>
            </a:p>
          </p:txBody>
        </p:sp>
        <p:sp>
          <p:nvSpPr>
            <p:cNvPr id="94" name="Up-Down Arrow 93"/>
            <p:cNvSpPr/>
            <p:nvPr/>
          </p:nvSpPr>
          <p:spPr>
            <a:xfrm>
              <a:off x="2141198" y="1453913"/>
              <a:ext cx="253066" cy="635052"/>
            </a:xfrm>
            <a:prstGeom prst="up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5" name="TextBox 94"/>
            <p:cNvSpPr txBox="1"/>
            <p:nvPr/>
          </p:nvSpPr>
          <p:spPr>
            <a:xfrm>
              <a:off x="1196853" y="1470786"/>
              <a:ext cx="1027846" cy="584775"/>
            </a:xfrm>
            <a:prstGeom prst="rect">
              <a:avLst/>
            </a:prstGeom>
            <a:noFill/>
          </p:spPr>
          <p:txBody>
            <a:bodyPr wrap="none" rtlCol="0">
              <a:spAutoFit/>
            </a:bodyPr>
            <a:lstStyle/>
            <a:p>
              <a:pPr algn="r"/>
              <a:r>
                <a:rPr lang="en-US" sz="3200" dirty="0" smtClean="0">
                  <a:latin typeface="Helvetica Neue" charset="0"/>
                  <a:ea typeface="Helvetica Neue" charset="0"/>
                  <a:cs typeface="Helvetica Neue" charset="0"/>
                </a:rPr>
                <a:t>RPC</a:t>
              </a:r>
              <a:endParaRPr lang="en-US" sz="3200" dirty="0">
                <a:latin typeface="Helvetica Neue" charset="0"/>
                <a:ea typeface="Helvetica Neue" charset="0"/>
                <a:cs typeface="Helvetica Neue" charset="0"/>
              </a:endParaRPr>
            </a:p>
          </p:txBody>
        </p:sp>
      </p:grpSp>
      <p:grpSp>
        <p:nvGrpSpPr>
          <p:cNvPr id="96" name="Group 95"/>
          <p:cNvGrpSpPr/>
          <p:nvPr/>
        </p:nvGrpSpPr>
        <p:grpSpPr>
          <a:xfrm>
            <a:off x="2754143" y="1453913"/>
            <a:ext cx="1810909" cy="2046705"/>
            <a:chOff x="4031690" y="1453913"/>
            <a:chExt cx="1810909" cy="2046705"/>
          </a:xfrm>
        </p:grpSpPr>
        <p:sp>
          <p:nvSpPr>
            <p:cNvPr id="97" name="Rectangle 96"/>
            <p:cNvSpPr/>
            <p:nvPr/>
          </p:nvSpPr>
          <p:spPr>
            <a:xfrm>
              <a:off x="4031690" y="2509453"/>
              <a:ext cx="1810909" cy="99116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98" name="Rectangle 97"/>
            <p:cNvSpPr/>
            <p:nvPr/>
          </p:nvSpPr>
          <p:spPr>
            <a:xfrm>
              <a:off x="4285691" y="2644967"/>
              <a:ext cx="1359090" cy="769441"/>
            </a:xfrm>
            <a:prstGeom prst="rect">
              <a:avLst/>
            </a:prstGeom>
          </p:spPr>
          <p:txBody>
            <a:bodyPr wrap="none">
              <a:spAutoFit/>
            </a:bodyPr>
            <a:lstStyle/>
            <a:p>
              <a:r>
                <a:rPr lang="en-US" sz="4400" dirty="0" err="1">
                  <a:latin typeface="Beirut" charset="-78"/>
                  <a:ea typeface="Beirut" charset="-78"/>
                  <a:cs typeface="Beirut" charset="-78"/>
                </a:rPr>
                <a:t>Caffe</a:t>
              </a:r>
              <a:endParaRPr lang="en-US" sz="4400" dirty="0">
                <a:latin typeface="Beirut" charset="-78"/>
                <a:ea typeface="Beirut" charset="-78"/>
                <a:cs typeface="Beirut" charset="-78"/>
              </a:endParaRPr>
            </a:p>
          </p:txBody>
        </p:sp>
        <p:sp>
          <p:nvSpPr>
            <p:cNvPr id="99" name="Rectangle 98"/>
            <p:cNvSpPr/>
            <p:nvPr/>
          </p:nvSpPr>
          <p:spPr>
            <a:xfrm>
              <a:off x="4031690" y="2126100"/>
              <a:ext cx="1810909" cy="406426"/>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smtClean="0">
                  <a:solidFill>
                    <a:schemeClr val="bg1"/>
                  </a:solidFill>
                  <a:latin typeface="Helvetica Neue" charset="0"/>
                  <a:ea typeface="Helvetica Neue" charset="0"/>
                  <a:cs typeface="Helvetica Neue" charset="0"/>
                </a:rPr>
                <a:t>MC</a:t>
              </a:r>
              <a:endParaRPr lang="en-US" sz="2400" dirty="0">
                <a:solidFill>
                  <a:schemeClr val="bg1"/>
                </a:solidFill>
                <a:latin typeface="Helvetica Neue" charset="0"/>
                <a:ea typeface="Helvetica Neue" charset="0"/>
                <a:cs typeface="Helvetica Neue" charset="0"/>
              </a:endParaRPr>
            </a:p>
          </p:txBody>
        </p:sp>
        <p:sp>
          <p:nvSpPr>
            <p:cNvPr id="100" name="Up-Down Arrow 99"/>
            <p:cNvSpPr/>
            <p:nvPr/>
          </p:nvSpPr>
          <p:spPr>
            <a:xfrm>
              <a:off x="5201258" y="1453913"/>
              <a:ext cx="253066" cy="635052"/>
            </a:xfrm>
            <a:prstGeom prst="up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1" name="TextBox 100"/>
            <p:cNvSpPr txBox="1"/>
            <p:nvPr/>
          </p:nvSpPr>
          <p:spPr>
            <a:xfrm>
              <a:off x="4256913" y="1470786"/>
              <a:ext cx="1027846" cy="584775"/>
            </a:xfrm>
            <a:prstGeom prst="rect">
              <a:avLst/>
            </a:prstGeom>
            <a:noFill/>
          </p:spPr>
          <p:txBody>
            <a:bodyPr wrap="none" rtlCol="0">
              <a:spAutoFit/>
            </a:bodyPr>
            <a:lstStyle/>
            <a:p>
              <a:pPr algn="r"/>
              <a:r>
                <a:rPr lang="en-US" sz="3200" smtClean="0">
                  <a:latin typeface="Helvetica Neue" charset="0"/>
                  <a:ea typeface="Helvetica Neue" charset="0"/>
                  <a:cs typeface="Helvetica Neue" charset="0"/>
                </a:rPr>
                <a:t>RPC</a:t>
              </a:r>
              <a:endParaRPr lang="en-US" sz="3200" dirty="0">
                <a:latin typeface="Helvetica Neue" charset="0"/>
                <a:ea typeface="Helvetica Neue" charset="0"/>
                <a:cs typeface="Helvetica Neue" charset="0"/>
              </a:endParaRPr>
            </a:p>
          </p:txBody>
        </p:sp>
      </p:grpSp>
      <p:grpSp>
        <p:nvGrpSpPr>
          <p:cNvPr id="102" name="Group 101"/>
          <p:cNvGrpSpPr/>
          <p:nvPr/>
        </p:nvGrpSpPr>
        <p:grpSpPr>
          <a:xfrm>
            <a:off x="4801799" y="1453913"/>
            <a:ext cx="1810909" cy="2500117"/>
            <a:chOff x="6079346" y="1453913"/>
            <a:chExt cx="1810909" cy="2500117"/>
          </a:xfrm>
        </p:grpSpPr>
        <p:pic>
          <p:nvPicPr>
            <p:cNvPr id="103" name="Picture 10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06711" y="2487938"/>
              <a:ext cx="1764600" cy="1347739"/>
            </a:xfrm>
            <a:prstGeom prst="rect">
              <a:avLst/>
            </a:prstGeom>
          </p:spPr>
        </p:pic>
        <p:sp>
          <p:nvSpPr>
            <p:cNvPr id="104" name="Rectangle 103"/>
            <p:cNvSpPr/>
            <p:nvPr/>
          </p:nvSpPr>
          <p:spPr>
            <a:xfrm>
              <a:off x="6079346" y="2509454"/>
              <a:ext cx="1810909" cy="991164"/>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05" name="Rectangle 104"/>
            <p:cNvSpPr/>
            <p:nvPr/>
          </p:nvSpPr>
          <p:spPr>
            <a:xfrm>
              <a:off x="6079346" y="3522133"/>
              <a:ext cx="1810909" cy="4318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6079346" y="2126100"/>
              <a:ext cx="1810909" cy="406426"/>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smtClean="0">
                  <a:solidFill>
                    <a:schemeClr val="bg1"/>
                  </a:solidFill>
                  <a:latin typeface="Helvetica Neue" charset="0"/>
                  <a:ea typeface="Helvetica Neue" charset="0"/>
                  <a:cs typeface="Helvetica Neue" charset="0"/>
                </a:rPr>
                <a:t>MC</a:t>
              </a:r>
              <a:endParaRPr lang="en-US" sz="2400" dirty="0">
                <a:solidFill>
                  <a:schemeClr val="bg1"/>
                </a:solidFill>
                <a:latin typeface="Helvetica Neue" charset="0"/>
                <a:ea typeface="Helvetica Neue" charset="0"/>
                <a:cs typeface="Helvetica Neue" charset="0"/>
              </a:endParaRPr>
            </a:p>
          </p:txBody>
        </p:sp>
        <p:sp>
          <p:nvSpPr>
            <p:cNvPr id="107" name="Up-Down Arrow 106"/>
            <p:cNvSpPr/>
            <p:nvPr/>
          </p:nvSpPr>
          <p:spPr>
            <a:xfrm>
              <a:off x="7244893" y="1453913"/>
              <a:ext cx="253066" cy="635052"/>
            </a:xfrm>
            <a:prstGeom prst="up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8" name="TextBox 107"/>
            <p:cNvSpPr txBox="1"/>
            <p:nvPr/>
          </p:nvSpPr>
          <p:spPr>
            <a:xfrm>
              <a:off x="6300548" y="1470786"/>
              <a:ext cx="1027846" cy="584775"/>
            </a:xfrm>
            <a:prstGeom prst="rect">
              <a:avLst/>
            </a:prstGeom>
            <a:noFill/>
          </p:spPr>
          <p:txBody>
            <a:bodyPr wrap="none" rtlCol="0">
              <a:spAutoFit/>
            </a:bodyPr>
            <a:lstStyle/>
            <a:p>
              <a:pPr algn="r"/>
              <a:r>
                <a:rPr lang="en-US" sz="3200" smtClean="0">
                  <a:latin typeface="Helvetica Neue" charset="0"/>
                  <a:ea typeface="Helvetica Neue" charset="0"/>
                  <a:cs typeface="Helvetica Neue" charset="0"/>
                </a:rPr>
                <a:t>RPC</a:t>
              </a:r>
              <a:endParaRPr lang="en-US" sz="3200" dirty="0">
                <a:latin typeface="Helvetica Neue" charset="0"/>
                <a:ea typeface="Helvetica Neue" charset="0"/>
                <a:cs typeface="Helvetica Neue" charset="0"/>
              </a:endParaRPr>
            </a:p>
          </p:txBody>
        </p:sp>
      </p:grpSp>
      <p:grpSp>
        <p:nvGrpSpPr>
          <p:cNvPr id="109" name="Group 108"/>
          <p:cNvGrpSpPr/>
          <p:nvPr/>
        </p:nvGrpSpPr>
        <p:grpSpPr>
          <a:xfrm>
            <a:off x="10687269" y="1424848"/>
            <a:ext cx="3262520" cy="2046705"/>
            <a:chOff x="8110363" y="1453913"/>
            <a:chExt cx="3262520" cy="2046705"/>
          </a:xfrm>
        </p:grpSpPr>
        <p:sp>
          <p:nvSpPr>
            <p:cNvPr id="110" name="Rectangle 109"/>
            <p:cNvSpPr/>
            <p:nvPr/>
          </p:nvSpPr>
          <p:spPr>
            <a:xfrm>
              <a:off x="8110363" y="2509453"/>
              <a:ext cx="2418934" cy="99116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111" name="Picture 110"/>
            <p:cNvPicPr>
              <a:picLocks noChangeAspect="1"/>
            </p:cNvPicPr>
            <p:nvPr/>
          </p:nvPicPr>
          <p:blipFill>
            <a:blip r:embed="rId3"/>
            <a:stretch>
              <a:fillRect/>
            </a:stretch>
          </p:blipFill>
          <p:spPr>
            <a:xfrm>
              <a:off x="8320058" y="2678370"/>
              <a:ext cx="2032000" cy="736037"/>
            </a:xfrm>
            <a:prstGeom prst="rect">
              <a:avLst/>
            </a:prstGeom>
          </p:spPr>
        </p:pic>
        <p:grpSp>
          <p:nvGrpSpPr>
            <p:cNvPr id="112" name="Group 111"/>
            <p:cNvGrpSpPr/>
            <p:nvPr/>
          </p:nvGrpSpPr>
          <p:grpSpPr>
            <a:xfrm>
              <a:off x="10830370" y="2805909"/>
              <a:ext cx="542513" cy="147044"/>
              <a:chOff x="10658591" y="6109729"/>
              <a:chExt cx="874878" cy="237129"/>
            </a:xfrm>
          </p:grpSpPr>
          <p:sp>
            <p:nvSpPr>
              <p:cNvPr id="116" name="Oval 115"/>
              <p:cNvSpPr/>
              <p:nvPr/>
            </p:nvSpPr>
            <p:spPr>
              <a:xfrm>
                <a:off x="10658591" y="6109729"/>
                <a:ext cx="237129" cy="23712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7" name="Oval 116"/>
              <p:cNvSpPr/>
              <p:nvPr/>
            </p:nvSpPr>
            <p:spPr>
              <a:xfrm>
                <a:off x="10977466" y="6109729"/>
                <a:ext cx="237129" cy="23712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8" name="Oval 117"/>
              <p:cNvSpPr/>
              <p:nvPr/>
            </p:nvSpPr>
            <p:spPr>
              <a:xfrm>
                <a:off x="11296340" y="6109729"/>
                <a:ext cx="237129" cy="23712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
          <p:nvSpPr>
            <p:cNvPr id="113" name="Rectangle 112"/>
            <p:cNvSpPr/>
            <p:nvPr/>
          </p:nvSpPr>
          <p:spPr>
            <a:xfrm>
              <a:off x="8110363" y="2126100"/>
              <a:ext cx="2418934" cy="406426"/>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smtClean="0">
                  <a:solidFill>
                    <a:schemeClr val="bg1"/>
                  </a:solidFill>
                  <a:latin typeface="Helvetica Neue" charset="0"/>
                  <a:ea typeface="Helvetica Neue" charset="0"/>
                  <a:cs typeface="Helvetica Neue" charset="0"/>
                </a:rPr>
                <a:t>MC</a:t>
              </a:r>
              <a:endParaRPr lang="en-US" sz="2400" dirty="0">
                <a:solidFill>
                  <a:schemeClr val="bg1"/>
                </a:solidFill>
                <a:latin typeface="Helvetica Neue" charset="0"/>
                <a:ea typeface="Helvetica Neue" charset="0"/>
                <a:cs typeface="Helvetica Neue" charset="0"/>
              </a:endParaRPr>
            </a:p>
          </p:txBody>
        </p:sp>
        <p:sp>
          <p:nvSpPr>
            <p:cNvPr id="114" name="Up-Down Arrow 113"/>
            <p:cNvSpPr/>
            <p:nvPr/>
          </p:nvSpPr>
          <p:spPr>
            <a:xfrm>
              <a:off x="9568899" y="1453913"/>
              <a:ext cx="253066" cy="635052"/>
            </a:xfrm>
            <a:prstGeom prst="up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15" name="TextBox 114"/>
            <p:cNvSpPr txBox="1"/>
            <p:nvPr/>
          </p:nvSpPr>
          <p:spPr>
            <a:xfrm>
              <a:off x="8624554" y="1470786"/>
              <a:ext cx="1027846" cy="584775"/>
            </a:xfrm>
            <a:prstGeom prst="rect">
              <a:avLst/>
            </a:prstGeom>
            <a:noFill/>
          </p:spPr>
          <p:txBody>
            <a:bodyPr wrap="none" rtlCol="0">
              <a:spAutoFit/>
            </a:bodyPr>
            <a:lstStyle/>
            <a:p>
              <a:pPr algn="r"/>
              <a:r>
                <a:rPr lang="en-US" sz="3200" dirty="0" smtClean="0">
                  <a:latin typeface="Helvetica Neue" charset="0"/>
                  <a:ea typeface="Helvetica Neue" charset="0"/>
                  <a:cs typeface="Helvetica Neue" charset="0"/>
                </a:rPr>
                <a:t>RPC</a:t>
              </a:r>
              <a:endParaRPr lang="en-US" sz="3200" dirty="0">
                <a:latin typeface="Helvetica Neue" charset="0"/>
                <a:ea typeface="Helvetica Neue" charset="0"/>
                <a:cs typeface="Helvetica Neue" charset="0"/>
              </a:endParaRPr>
            </a:p>
          </p:txBody>
        </p:sp>
      </p:grpSp>
      <p:grpSp>
        <p:nvGrpSpPr>
          <p:cNvPr id="119" name="Group 118"/>
          <p:cNvGrpSpPr/>
          <p:nvPr/>
        </p:nvGrpSpPr>
        <p:grpSpPr>
          <a:xfrm>
            <a:off x="6765985" y="1449291"/>
            <a:ext cx="1810909" cy="2500117"/>
            <a:chOff x="6079346" y="1453913"/>
            <a:chExt cx="1810909" cy="2500117"/>
          </a:xfrm>
        </p:grpSpPr>
        <p:pic>
          <p:nvPicPr>
            <p:cNvPr id="120" name="Picture 11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06711" y="2487938"/>
              <a:ext cx="1764600" cy="1347739"/>
            </a:xfrm>
            <a:prstGeom prst="rect">
              <a:avLst/>
            </a:prstGeom>
          </p:spPr>
        </p:pic>
        <p:sp>
          <p:nvSpPr>
            <p:cNvPr id="121" name="Rectangle 120"/>
            <p:cNvSpPr/>
            <p:nvPr/>
          </p:nvSpPr>
          <p:spPr>
            <a:xfrm>
              <a:off x="6079346" y="2509454"/>
              <a:ext cx="1810909" cy="991164"/>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22" name="Rectangle 121"/>
            <p:cNvSpPr/>
            <p:nvPr/>
          </p:nvSpPr>
          <p:spPr>
            <a:xfrm>
              <a:off x="6079346" y="3522133"/>
              <a:ext cx="1810909" cy="4318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p:cNvSpPr/>
            <p:nvPr/>
          </p:nvSpPr>
          <p:spPr>
            <a:xfrm>
              <a:off x="6079346" y="2126100"/>
              <a:ext cx="1810909" cy="406426"/>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smtClean="0">
                  <a:solidFill>
                    <a:schemeClr val="bg1"/>
                  </a:solidFill>
                  <a:latin typeface="Helvetica Neue" charset="0"/>
                  <a:ea typeface="Helvetica Neue" charset="0"/>
                  <a:cs typeface="Helvetica Neue" charset="0"/>
                </a:rPr>
                <a:t>MC</a:t>
              </a:r>
              <a:endParaRPr lang="en-US" sz="2400" dirty="0">
                <a:solidFill>
                  <a:schemeClr val="bg1"/>
                </a:solidFill>
                <a:latin typeface="Helvetica Neue" charset="0"/>
                <a:ea typeface="Helvetica Neue" charset="0"/>
                <a:cs typeface="Helvetica Neue" charset="0"/>
              </a:endParaRPr>
            </a:p>
          </p:txBody>
        </p:sp>
        <p:sp>
          <p:nvSpPr>
            <p:cNvPr id="124" name="Up-Down Arrow 123"/>
            <p:cNvSpPr/>
            <p:nvPr/>
          </p:nvSpPr>
          <p:spPr>
            <a:xfrm>
              <a:off x="7244893" y="1453913"/>
              <a:ext cx="253066" cy="635052"/>
            </a:xfrm>
            <a:prstGeom prst="up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25" name="TextBox 124"/>
            <p:cNvSpPr txBox="1"/>
            <p:nvPr/>
          </p:nvSpPr>
          <p:spPr>
            <a:xfrm>
              <a:off x="6300548" y="1470786"/>
              <a:ext cx="1027846" cy="584775"/>
            </a:xfrm>
            <a:prstGeom prst="rect">
              <a:avLst/>
            </a:prstGeom>
            <a:noFill/>
          </p:spPr>
          <p:txBody>
            <a:bodyPr wrap="none" rtlCol="0">
              <a:spAutoFit/>
            </a:bodyPr>
            <a:lstStyle/>
            <a:p>
              <a:pPr algn="r"/>
              <a:r>
                <a:rPr lang="en-US" sz="3200" smtClean="0">
                  <a:latin typeface="Helvetica Neue" charset="0"/>
                  <a:ea typeface="Helvetica Neue" charset="0"/>
                  <a:cs typeface="Helvetica Neue" charset="0"/>
                </a:rPr>
                <a:t>RPC</a:t>
              </a:r>
              <a:endParaRPr lang="en-US" sz="3200" dirty="0">
                <a:latin typeface="Helvetica Neue" charset="0"/>
                <a:ea typeface="Helvetica Neue" charset="0"/>
                <a:cs typeface="Helvetica Neue" charset="0"/>
              </a:endParaRPr>
            </a:p>
          </p:txBody>
        </p:sp>
      </p:grpSp>
      <p:grpSp>
        <p:nvGrpSpPr>
          <p:cNvPr id="126" name="Group 125"/>
          <p:cNvGrpSpPr/>
          <p:nvPr/>
        </p:nvGrpSpPr>
        <p:grpSpPr>
          <a:xfrm>
            <a:off x="8709353" y="1437479"/>
            <a:ext cx="1810909" cy="2500117"/>
            <a:chOff x="6079346" y="1453913"/>
            <a:chExt cx="1810909" cy="2500117"/>
          </a:xfrm>
        </p:grpSpPr>
        <p:pic>
          <p:nvPicPr>
            <p:cNvPr id="127" name="Picture 12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06711" y="2487938"/>
              <a:ext cx="1764600" cy="1347739"/>
            </a:xfrm>
            <a:prstGeom prst="rect">
              <a:avLst/>
            </a:prstGeom>
          </p:spPr>
        </p:pic>
        <p:sp>
          <p:nvSpPr>
            <p:cNvPr id="128" name="Rectangle 127"/>
            <p:cNvSpPr/>
            <p:nvPr/>
          </p:nvSpPr>
          <p:spPr>
            <a:xfrm>
              <a:off x="6079346" y="2509454"/>
              <a:ext cx="1810909" cy="991164"/>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29" name="Rectangle 128"/>
            <p:cNvSpPr/>
            <p:nvPr/>
          </p:nvSpPr>
          <p:spPr>
            <a:xfrm>
              <a:off x="6079346" y="3522133"/>
              <a:ext cx="1810909" cy="4318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p:cNvSpPr/>
            <p:nvPr/>
          </p:nvSpPr>
          <p:spPr>
            <a:xfrm>
              <a:off x="6079346" y="2126100"/>
              <a:ext cx="1810909" cy="406426"/>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smtClean="0">
                  <a:solidFill>
                    <a:schemeClr val="bg1"/>
                  </a:solidFill>
                  <a:latin typeface="Helvetica Neue" charset="0"/>
                  <a:ea typeface="Helvetica Neue" charset="0"/>
                  <a:cs typeface="Helvetica Neue" charset="0"/>
                </a:rPr>
                <a:t>MC</a:t>
              </a:r>
              <a:endParaRPr lang="en-US" sz="2400" dirty="0">
                <a:solidFill>
                  <a:schemeClr val="bg1"/>
                </a:solidFill>
                <a:latin typeface="Helvetica Neue" charset="0"/>
                <a:ea typeface="Helvetica Neue" charset="0"/>
                <a:cs typeface="Helvetica Neue" charset="0"/>
              </a:endParaRPr>
            </a:p>
          </p:txBody>
        </p:sp>
        <p:sp>
          <p:nvSpPr>
            <p:cNvPr id="131" name="Up-Down Arrow 130"/>
            <p:cNvSpPr/>
            <p:nvPr/>
          </p:nvSpPr>
          <p:spPr>
            <a:xfrm>
              <a:off x="7244893" y="1453913"/>
              <a:ext cx="253066" cy="635052"/>
            </a:xfrm>
            <a:prstGeom prst="up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2" name="TextBox 131"/>
            <p:cNvSpPr txBox="1"/>
            <p:nvPr/>
          </p:nvSpPr>
          <p:spPr>
            <a:xfrm>
              <a:off x="6300548" y="1470786"/>
              <a:ext cx="1027846" cy="584775"/>
            </a:xfrm>
            <a:prstGeom prst="rect">
              <a:avLst/>
            </a:prstGeom>
            <a:noFill/>
          </p:spPr>
          <p:txBody>
            <a:bodyPr wrap="none" rtlCol="0">
              <a:spAutoFit/>
            </a:bodyPr>
            <a:lstStyle/>
            <a:p>
              <a:pPr algn="r"/>
              <a:r>
                <a:rPr lang="en-US" sz="3200" smtClean="0">
                  <a:latin typeface="Helvetica Neue" charset="0"/>
                  <a:ea typeface="Helvetica Neue" charset="0"/>
                  <a:cs typeface="Helvetica Neue" charset="0"/>
                </a:rPr>
                <a:t>RPC</a:t>
              </a:r>
              <a:endParaRPr lang="en-US" sz="3200" dirty="0">
                <a:latin typeface="Helvetica Neue" charset="0"/>
                <a:ea typeface="Helvetica Neue" charset="0"/>
                <a:cs typeface="Helvetica Neue" charset="0"/>
              </a:endParaRPr>
            </a:p>
          </p:txBody>
        </p:sp>
      </p:grpSp>
      <p:sp>
        <p:nvSpPr>
          <p:cNvPr id="4" name="Content Placeholder 3"/>
          <p:cNvSpPr>
            <a:spLocks noGrp="1"/>
          </p:cNvSpPr>
          <p:nvPr>
            <p:ph idx="1"/>
          </p:nvPr>
        </p:nvSpPr>
        <p:spPr>
          <a:xfrm>
            <a:off x="361368" y="3733459"/>
            <a:ext cx="11718088" cy="2929265"/>
          </a:xfrm>
        </p:spPr>
        <p:txBody>
          <a:bodyPr>
            <a:normAutofit/>
          </a:bodyPr>
          <a:lstStyle/>
          <a:p>
            <a:pPr marL="14287" indent="0">
              <a:buNone/>
            </a:pPr>
            <a:r>
              <a:rPr lang="en-US" b="1" dirty="0" smtClean="0"/>
              <a:t>Common Interface </a:t>
            </a:r>
            <a:r>
              <a:rPr lang="en-US" b="1" dirty="0" smtClean="0">
                <a:sym typeface="Wingdings"/>
              </a:rPr>
              <a:t> </a:t>
            </a:r>
            <a:r>
              <a:rPr lang="en-US" b="1" dirty="0" smtClean="0"/>
              <a:t>Simplifies </a:t>
            </a:r>
            <a:r>
              <a:rPr lang="en-US" b="1" dirty="0"/>
              <a:t>Deployment: </a:t>
            </a:r>
            <a:endParaRPr lang="en-US" b="1" dirty="0" smtClean="0"/>
          </a:p>
          <a:p>
            <a:r>
              <a:rPr lang="en-US" dirty="0" smtClean="0"/>
              <a:t>Evaluate models using original code &amp; systems</a:t>
            </a:r>
          </a:p>
          <a:p>
            <a:r>
              <a:rPr lang="en-US" dirty="0" smtClean="0"/>
              <a:t>Models run in separate processes as Docker containers</a:t>
            </a:r>
          </a:p>
          <a:p>
            <a:pPr lvl="1"/>
            <a:r>
              <a:rPr lang="en-US" dirty="0" smtClean="0"/>
              <a:t>Resource isolation</a:t>
            </a:r>
          </a:p>
          <a:p>
            <a:pPr lvl="1"/>
            <a:r>
              <a:rPr lang="en-US" dirty="0" smtClean="0"/>
              <a:t>Scale-out</a:t>
            </a:r>
          </a:p>
          <a:p>
            <a:pPr marL="14287" indent="0">
              <a:buNone/>
            </a:pPr>
            <a:r>
              <a:rPr lang="en-US" b="1" dirty="0" smtClean="0"/>
              <a:t>Problem:</a:t>
            </a:r>
            <a:r>
              <a:rPr lang="en-US" dirty="0" smtClean="0"/>
              <a:t> frameworks optimized for </a:t>
            </a:r>
            <a:r>
              <a:rPr lang="en-US" b="1" dirty="0" smtClean="0"/>
              <a:t>batch processing </a:t>
            </a:r>
            <a:r>
              <a:rPr lang="en-US" dirty="0" smtClean="0"/>
              <a:t>not </a:t>
            </a:r>
            <a:r>
              <a:rPr lang="en-US" b="1" dirty="0" smtClean="0"/>
              <a:t>latency</a:t>
            </a:r>
          </a:p>
        </p:txBody>
      </p:sp>
      <p:sp>
        <p:nvSpPr>
          <p:cNvPr id="56" name="Rectangle 55"/>
          <p:cNvSpPr/>
          <p:nvPr/>
        </p:nvSpPr>
        <p:spPr>
          <a:xfrm>
            <a:off x="-129473" y="-328812"/>
            <a:ext cx="12409373" cy="175913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5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0336" y="2563506"/>
            <a:ext cx="1707129" cy="908047"/>
          </a:xfrm>
          <a:prstGeom prst="rect">
            <a:avLst/>
          </a:prstGeom>
        </p:spPr>
      </p:pic>
      <p:sp>
        <p:nvSpPr>
          <p:cNvPr id="2" name="Slide Number Placeholder 1"/>
          <p:cNvSpPr>
            <a:spLocks noGrp="1"/>
          </p:cNvSpPr>
          <p:nvPr>
            <p:ph type="sldNum" sz="quarter" idx="12"/>
          </p:nvPr>
        </p:nvSpPr>
        <p:spPr/>
        <p:txBody>
          <a:bodyPr/>
          <a:lstStyle/>
          <a:p>
            <a:fld id="{DC2A921A-EC74-6F4D-8465-D463C43FF014}" type="slidenum">
              <a:rPr lang="en-US" smtClean="0">
                <a:solidFill>
                  <a:prstClr val="black">
                    <a:tint val="75000"/>
                  </a:prstClr>
                </a:solidFill>
              </a:rPr>
              <a:pPr/>
              <a:t>34</a:t>
            </a:fld>
            <a:endParaRPr lang="en-US">
              <a:solidFill>
                <a:prstClr val="black">
                  <a:tint val="75000"/>
                </a:prstClr>
              </a:solidFill>
            </a:endParaRPr>
          </a:p>
        </p:txBody>
      </p:sp>
    </p:spTree>
    <p:extLst>
      <p:ext uri="{BB962C8B-B14F-4D97-AF65-F5344CB8AC3E}">
        <p14:creationId xmlns:p14="http://schemas.microsoft.com/office/powerpoint/2010/main" val="45760063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5" end="5"/>
                                            </p:txEl>
                                          </p:spTgt>
                                        </p:tgtEl>
                                        <p:attrNameLst>
                                          <p:attrName>style.visibility</p:attrName>
                                        </p:attrNameLst>
                                      </p:cBhvr>
                                      <p:to>
                                        <p:strVal val="visible"/>
                                      </p:to>
                                    </p:set>
                                    <p:animEffect transition="in" filter="fade">
                                      <p:cBhvr>
                                        <p:cTn id="7"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p:cNvGrpSpPr/>
          <p:nvPr/>
        </p:nvGrpSpPr>
        <p:grpSpPr>
          <a:xfrm>
            <a:off x="726023" y="1852807"/>
            <a:ext cx="3885557" cy="1981277"/>
            <a:chOff x="374332" y="1887984"/>
            <a:chExt cx="3885557" cy="1981277"/>
          </a:xfrm>
        </p:grpSpPr>
        <p:grpSp>
          <p:nvGrpSpPr>
            <p:cNvPr id="41" name="Group 40"/>
            <p:cNvGrpSpPr/>
            <p:nvPr/>
          </p:nvGrpSpPr>
          <p:grpSpPr>
            <a:xfrm>
              <a:off x="374332" y="1887984"/>
              <a:ext cx="1836305" cy="1981277"/>
              <a:chOff x="374332" y="1887984"/>
              <a:chExt cx="1836305" cy="1981277"/>
            </a:xfrm>
          </p:grpSpPr>
          <p:sp>
            <p:nvSpPr>
              <p:cNvPr id="9" name="Rectangle 8"/>
              <p:cNvSpPr/>
              <p:nvPr/>
            </p:nvSpPr>
            <p:spPr>
              <a:xfrm>
                <a:off x="374332" y="1887984"/>
                <a:ext cx="1836305" cy="1981277"/>
              </a:xfrm>
              <a:prstGeom prst="rect">
                <a:avLst/>
              </a:prstGeom>
              <a:ln w="57150"/>
            </p:spPr>
            <p:style>
              <a:lnRef idx="2">
                <a:schemeClr val="dk1"/>
              </a:lnRef>
              <a:fillRef idx="1">
                <a:schemeClr val="lt1"/>
              </a:fillRef>
              <a:effectRef idx="0">
                <a:schemeClr val="dk1"/>
              </a:effectRef>
              <a:fontRef idx="minor">
                <a:schemeClr val="dk1"/>
              </a:fontRef>
            </p:style>
            <p:txBody>
              <a:bodyPr rtlCol="0" anchor="ctr"/>
              <a:lstStyle/>
              <a:p>
                <a:pPr algn="ctr" defTabSz="609585" fontAlgn="base">
                  <a:spcBef>
                    <a:spcPct val="0"/>
                  </a:spcBef>
                  <a:spcAft>
                    <a:spcPct val="0"/>
                  </a:spcAft>
                </a:pPr>
                <a:endParaRPr lang="en-US" sz="1600">
                  <a:solidFill>
                    <a:prstClr val="black"/>
                  </a:solidFill>
                  <a:latin typeface="Helvetica Neue" charset="0"/>
                  <a:ea typeface="Helvetica Neue" charset="0"/>
                  <a:cs typeface="Helvetica Neue" charset="0"/>
                </a:endParaRPr>
              </a:p>
            </p:txBody>
          </p:sp>
          <p:sp>
            <p:nvSpPr>
              <p:cNvPr id="10" name="Rectangle 9"/>
              <p:cNvSpPr/>
              <p:nvPr/>
            </p:nvSpPr>
            <p:spPr>
              <a:xfrm>
                <a:off x="493217" y="2023345"/>
                <a:ext cx="1596800" cy="187709"/>
              </a:xfrm>
              <a:prstGeom prst="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defTabSz="609585" fontAlgn="base">
                  <a:spcBef>
                    <a:spcPct val="0"/>
                  </a:spcBef>
                  <a:spcAft>
                    <a:spcPct val="0"/>
                  </a:spcAft>
                </a:pPr>
                <a:endParaRPr lang="en-US" sz="1600">
                  <a:solidFill>
                    <a:prstClr val="black"/>
                  </a:solidFill>
                  <a:latin typeface="Helvetica Neue" charset="0"/>
                  <a:ea typeface="Helvetica Neue" charset="0"/>
                  <a:cs typeface="Helvetica Neue" charset="0"/>
                </a:endParaRPr>
              </a:p>
            </p:txBody>
          </p:sp>
          <p:sp>
            <p:nvSpPr>
              <p:cNvPr id="11" name="Rectangle 10"/>
              <p:cNvSpPr/>
              <p:nvPr/>
            </p:nvSpPr>
            <p:spPr>
              <a:xfrm>
                <a:off x="493217" y="2325958"/>
                <a:ext cx="1596800" cy="1423727"/>
              </a:xfrm>
              <a:prstGeom prst="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defTabSz="609585" fontAlgn="base">
                  <a:spcBef>
                    <a:spcPct val="0"/>
                  </a:spcBef>
                  <a:spcAft>
                    <a:spcPct val="0"/>
                  </a:spcAft>
                </a:pPr>
                <a:endParaRPr lang="en-US" sz="1600">
                  <a:solidFill>
                    <a:prstClr val="black"/>
                  </a:solidFill>
                  <a:latin typeface="Helvetica Neue" charset="0"/>
                  <a:ea typeface="Helvetica Neue" charset="0"/>
                  <a:cs typeface="Helvetica Neue" charset="0"/>
                </a:endParaRPr>
              </a:p>
            </p:txBody>
          </p:sp>
        </p:grpSp>
        <p:sp>
          <p:nvSpPr>
            <p:cNvPr id="39" name="Rectangle 38"/>
            <p:cNvSpPr/>
            <p:nvPr/>
          </p:nvSpPr>
          <p:spPr>
            <a:xfrm>
              <a:off x="2256840" y="2093792"/>
              <a:ext cx="2003049" cy="1569660"/>
            </a:xfrm>
            <a:prstGeom prst="rect">
              <a:avLst/>
            </a:prstGeom>
          </p:spPr>
          <p:txBody>
            <a:bodyPr wrap="none">
              <a:spAutoFit/>
            </a:bodyPr>
            <a:lstStyle/>
            <a:p>
              <a:pPr marL="14287" lvl="0"/>
              <a:r>
                <a:rPr lang="en-US" sz="2400" dirty="0" smtClean="0">
                  <a:solidFill>
                    <a:srgbClr val="000000"/>
                  </a:solidFill>
                  <a:latin typeface="Helvetica Neue Light" charset="0"/>
                  <a:ea typeface="Helvetica Neue Light" charset="0"/>
                  <a:cs typeface="Helvetica Neue Light" charset="0"/>
                </a:rPr>
                <a:t>A single </a:t>
              </a:r>
            </a:p>
            <a:p>
              <a:pPr marL="14287" lvl="0"/>
              <a:r>
                <a:rPr lang="en-US" sz="2400" dirty="0" smtClean="0">
                  <a:solidFill>
                    <a:srgbClr val="000000"/>
                  </a:solidFill>
                  <a:latin typeface="Helvetica Neue Light" charset="0"/>
                  <a:ea typeface="Helvetica Neue Light" charset="0"/>
                  <a:cs typeface="Helvetica Neue Light" charset="0"/>
                </a:rPr>
                <a:t>page </a:t>
              </a:r>
              <a:r>
                <a:rPr lang="en-US" sz="2400" dirty="0">
                  <a:solidFill>
                    <a:srgbClr val="000000"/>
                  </a:solidFill>
                  <a:latin typeface="Helvetica Neue Light" charset="0"/>
                  <a:ea typeface="Helvetica Neue Light" charset="0"/>
                  <a:cs typeface="Helvetica Neue Light" charset="0"/>
                </a:rPr>
                <a:t>load </a:t>
              </a:r>
              <a:r>
                <a:rPr lang="en-US" sz="2400" dirty="0" smtClean="0">
                  <a:solidFill>
                    <a:srgbClr val="000000"/>
                  </a:solidFill>
                  <a:latin typeface="Helvetica Neue Light" charset="0"/>
                  <a:ea typeface="Helvetica Neue Light" charset="0"/>
                  <a:cs typeface="Helvetica Neue Light" charset="0"/>
                </a:rPr>
                <a:t/>
              </a:r>
              <a:br>
                <a:rPr lang="en-US" sz="2400" dirty="0" smtClean="0">
                  <a:solidFill>
                    <a:srgbClr val="000000"/>
                  </a:solidFill>
                  <a:latin typeface="Helvetica Neue Light" charset="0"/>
                  <a:ea typeface="Helvetica Neue Light" charset="0"/>
                  <a:cs typeface="Helvetica Neue Light" charset="0"/>
                </a:rPr>
              </a:br>
              <a:r>
                <a:rPr lang="en-US" sz="2400" dirty="0" smtClean="0">
                  <a:solidFill>
                    <a:srgbClr val="000000"/>
                  </a:solidFill>
                  <a:latin typeface="Helvetica Neue Light" charset="0"/>
                  <a:ea typeface="Helvetica Neue Light" charset="0"/>
                  <a:cs typeface="Helvetica Neue Light" charset="0"/>
                  <a:sym typeface="Wingdings"/>
                </a:rPr>
                <a:t>may generate</a:t>
              </a:r>
            </a:p>
            <a:p>
              <a:pPr marL="14287" lvl="0"/>
              <a:r>
                <a:rPr lang="en-US" sz="2400" dirty="0" smtClean="0">
                  <a:solidFill>
                    <a:srgbClr val="000000"/>
                  </a:solidFill>
                  <a:latin typeface="Helvetica Neue Light" charset="0"/>
                  <a:ea typeface="Helvetica Neue Light" charset="0"/>
                  <a:cs typeface="Helvetica Neue Light" charset="0"/>
                  <a:sym typeface="Wingdings"/>
                </a:rPr>
                <a:t>many </a:t>
              </a:r>
              <a:r>
                <a:rPr lang="en-US" sz="2400" dirty="0">
                  <a:solidFill>
                    <a:srgbClr val="000000"/>
                  </a:solidFill>
                  <a:latin typeface="Helvetica Neue Light" charset="0"/>
                  <a:ea typeface="Helvetica Neue Light" charset="0"/>
                  <a:cs typeface="Helvetica Neue Light" charset="0"/>
                  <a:sym typeface="Wingdings"/>
                </a:rPr>
                <a:t>queries</a:t>
              </a:r>
            </a:p>
          </p:txBody>
        </p:sp>
      </p:grpSp>
      <p:sp>
        <p:nvSpPr>
          <p:cNvPr id="2" name="Title 1"/>
          <p:cNvSpPr>
            <a:spLocks noGrp="1"/>
          </p:cNvSpPr>
          <p:nvPr>
            <p:ph type="title"/>
          </p:nvPr>
        </p:nvSpPr>
        <p:spPr>
          <a:xfrm>
            <a:off x="190004" y="-34791"/>
            <a:ext cx="12896828" cy="1325563"/>
          </a:xfrm>
        </p:spPr>
        <p:txBody>
          <a:bodyPr>
            <a:normAutofit/>
          </a:bodyPr>
          <a:lstStyle/>
          <a:p>
            <a:r>
              <a:rPr lang="en-US" i="1" dirty="0" smtClean="0"/>
              <a:t>Batching </a:t>
            </a:r>
            <a:r>
              <a:rPr lang="en-US" dirty="0" smtClean="0"/>
              <a:t>to Improve Throughput</a:t>
            </a:r>
            <a:endParaRPr lang="en-US" i="1" dirty="0"/>
          </a:p>
        </p:txBody>
      </p:sp>
      <p:sp>
        <p:nvSpPr>
          <p:cNvPr id="3" name="Content Placeholder 2"/>
          <p:cNvSpPr>
            <a:spLocks noGrp="1"/>
          </p:cNvSpPr>
          <p:nvPr>
            <p:ph idx="1"/>
          </p:nvPr>
        </p:nvSpPr>
        <p:spPr>
          <a:xfrm>
            <a:off x="5099538" y="1142658"/>
            <a:ext cx="6843933" cy="1809528"/>
          </a:xfrm>
        </p:spPr>
        <p:txBody>
          <a:bodyPr>
            <a:normAutofit/>
          </a:bodyPr>
          <a:lstStyle/>
          <a:p>
            <a:r>
              <a:rPr lang="en-US" dirty="0" smtClean="0"/>
              <a:t>Optimal batch depends on:</a:t>
            </a:r>
          </a:p>
          <a:p>
            <a:pPr lvl="1"/>
            <a:r>
              <a:rPr lang="en-US" dirty="0"/>
              <a:t>hardware </a:t>
            </a:r>
            <a:r>
              <a:rPr lang="en-US" dirty="0" smtClean="0"/>
              <a:t>configuration</a:t>
            </a:r>
          </a:p>
          <a:p>
            <a:pPr lvl="1"/>
            <a:r>
              <a:rPr lang="en-US" dirty="0" smtClean="0"/>
              <a:t>model and framework</a:t>
            </a:r>
          </a:p>
          <a:p>
            <a:pPr lvl="1"/>
            <a:r>
              <a:rPr lang="en-US" dirty="0" smtClean="0"/>
              <a:t>system load</a:t>
            </a:r>
          </a:p>
        </p:txBody>
      </p:sp>
      <p:grpSp>
        <p:nvGrpSpPr>
          <p:cNvPr id="43" name="Group 42"/>
          <p:cNvGrpSpPr/>
          <p:nvPr/>
        </p:nvGrpSpPr>
        <p:grpSpPr>
          <a:xfrm>
            <a:off x="979190" y="2447842"/>
            <a:ext cx="1343331" cy="1109784"/>
            <a:chOff x="627499" y="2483019"/>
            <a:chExt cx="1343331" cy="1109784"/>
          </a:xfrm>
        </p:grpSpPr>
        <p:grpSp>
          <p:nvGrpSpPr>
            <p:cNvPr id="40" name="Group 39"/>
            <p:cNvGrpSpPr/>
            <p:nvPr/>
          </p:nvGrpSpPr>
          <p:grpSpPr>
            <a:xfrm>
              <a:off x="627499" y="2483019"/>
              <a:ext cx="641819" cy="616629"/>
              <a:chOff x="627499" y="2483019"/>
              <a:chExt cx="641819" cy="616629"/>
            </a:xfrm>
          </p:grpSpPr>
          <p:sp>
            <p:nvSpPr>
              <p:cNvPr id="21" name="Rectangle 20"/>
              <p:cNvSpPr/>
              <p:nvPr/>
            </p:nvSpPr>
            <p:spPr>
              <a:xfrm>
                <a:off x="627499" y="2483019"/>
                <a:ext cx="641819" cy="616629"/>
              </a:xfrm>
              <a:prstGeom prst="rect">
                <a:avLst/>
              </a:prstGeom>
              <a:solidFill>
                <a:schemeClr val="tx1"/>
              </a:solidFill>
              <a:ln w="38100"/>
            </p:spPr>
            <p:style>
              <a:lnRef idx="2">
                <a:schemeClr val="dk1"/>
              </a:lnRef>
              <a:fillRef idx="1">
                <a:schemeClr val="lt1"/>
              </a:fillRef>
              <a:effectRef idx="0">
                <a:schemeClr val="dk1"/>
              </a:effectRef>
              <a:fontRef idx="minor">
                <a:schemeClr val="dk1"/>
              </a:fontRef>
            </p:style>
            <p:txBody>
              <a:bodyPr rtlCol="0" anchor="ctr"/>
              <a:lstStyle/>
              <a:p>
                <a:pPr algn="ctr" defTabSz="609585" fontAlgn="base">
                  <a:spcBef>
                    <a:spcPct val="0"/>
                  </a:spcBef>
                  <a:spcAft>
                    <a:spcPct val="0"/>
                  </a:spcAft>
                </a:pPr>
                <a:endParaRPr lang="en-US" sz="1600">
                  <a:solidFill>
                    <a:prstClr val="black"/>
                  </a:solidFill>
                  <a:latin typeface="Helvetica Neue" charset="0"/>
                  <a:ea typeface="Helvetica Neue" charset="0"/>
                  <a:cs typeface="Helvetica Neue" charset="0"/>
                </a:endParaRPr>
              </a:p>
            </p:txBody>
          </p:sp>
          <p:sp>
            <p:nvSpPr>
              <p:cNvPr id="22" name="Oval 21"/>
              <p:cNvSpPr/>
              <p:nvPr/>
            </p:nvSpPr>
            <p:spPr>
              <a:xfrm>
                <a:off x="756003" y="2582486"/>
                <a:ext cx="404875" cy="404876"/>
              </a:xfrm>
              <a:prstGeom prst="ellipse">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defTabSz="609585" fontAlgn="base">
                  <a:spcBef>
                    <a:spcPct val="0"/>
                  </a:spcBef>
                  <a:spcAft>
                    <a:spcPct val="0"/>
                  </a:spcAft>
                </a:pPr>
                <a:endParaRPr lang="en-US" sz="1600">
                  <a:solidFill>
                    <a:prstClr val="black"/>
                  </a:solidFill>
                  <a:latin typeface="Helvetica Neue" charset="0"/>
                  <a:ea typeface="Helvetica Neue" charset="0"/>
                  <a:cs typeface="Helvetica Neue" charset="0"/>
                </a:endParaRPr>
              </a:p>
            </p:txBody>
          </p:sp>
          <p:sp>
            <p:nvSpPr>
              <p:cNvPr id="23" name="Triangle 22"/>
              <p:cNvSpPr/>
              <p:nvPr/>
            </p:nvSpPr>
            <p:spPr>
              <a:xfrm rot="5400000">
                <a:off x="876020" y="2681274"/>
                <a:ext cx="240468" cy="207300"/>
              </a:xfrm>
              <a:prstGeom prst="triangle">
                <a:avLst/>
              </a:prstGeom>
              <a:solidFill>
                <a:srgbClr val="FF0000"/>
              </a:solid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585" fontAlgn="base">
                  <a:spcBef>
                    <a:spcPct val="0"/>
                  </a:spcBef>
                  <a:spcAft>
                    <a:spcPct val="0"/>
                  </a:spcAft>
                </a:pPr>
                <a:endParaRPr lang="en-US" sz="1600">
                  <a:solidFill>
                    <a:prstClr val="white"/>
                  </a:solidFill>
                  <a:latin typeface="Helvetica Neue" charset="0"/>
                  <a:ea typeface="Helvetica Neue" charset="0"/>
                  <a:cs typeface="Helvetica Neue" charset="0"/>
                </a:endParaRPr>
              </a:p>
            </p:txBody>
          </p:sp>
        </p:grpSp>
        <p:sp>
          <p:nvSpPr>
            <p:cNvPr id="24" name="Rectangle 23"/>
            <p:cNvSpPr/>
            <p:nvPr/>
          </p:nvSpPr>
          <p:spPr>
            <a:xfrm>
              <a:off x="1436141" y="2483019"/>
              <a:ext cx="534689" cy="315008"/>
            </a:xfrm>
            <a:prstGeom prst="rect">
              <a:avLst/>
            </a:prstGeom>
            <a:solidFill>
              <a:srgbClr val="7030A0"/>
            </a:solidFill>
            <a:ln w="38100"/>
          </p:spPr>
          <p:style>
            <a:lnRef idx="2">
              <a:schemeClr val="dk1"/>
            </a:lnRef>
            <a:fillRef idx="1">
              <a:schemeClr val="lt1"/>
            </a:fillRef>
            <a:effectRef idx="0">
              <a:schemeClr val="dk1"/>
            </a:effectRef>
            <a:fontRef idx="minor">
              <a:schemeClr val="dk1"/>
            </a:fontRef>
          </p:style>
          <p:txBody>
            <a:bodyPr rtlCol="0" anchor="ctr"/>
            <a:lstStyle/>
            <a:p>
              <a:pPr algn="ctr" defTabSz="609585" fontAlgn="base">
                <a:spcBef>
                  <a:spcPct val="0"/>
                </a:spcBef>
                <a:spcAft>
                  <a:spcPct val="0"/>
                </a:spcAft>
              </a:pPr>
              <a:endParaRPr lang="en-US" sz="1600">
                <a:solidFill>
                  <a:prstClr val="black"/>
                </a:solidFill>
                <a:latin typeface="Helvetica Neue" charset="0"/>
                <a:ea typeface="Helvetica Neue" charset="0"/>
                <a:cs typeface="Helvetica Neue" charset="0"/>
              </a:endParaRPr>
            </a:p>
          </p:txBody>
        </p:sp>
        <p:sp>
          <p:nvSpPr>
            <p:cNvPr id="25" name="Rectangle 24"/>
            <p:cNvSpPr/>
            <p:nvPr/>
          </p:nvSpPr>
          <p:spPr>
            <a:xfrm>
              <a:off x="1436141" y="2888193"/>
              <a:ext cx="534689" cy="315008"/>
            </a:xfrm>
            <a:prstGeom prst="rect">
              <a:avLst/>
            </a:prstGeom>
            <a:solidFill>
              <a:schemeClr val="accent4"/>
            </a:solidFill>
            <a:ln w="38100"/>
          </p:spPr>
          <p:style>
            <a:lnRef idx="2">
              <a:schemeClr val="dk1"/>
            </a:lnRef>
            <a:fillRef idx="1">
              <a:schemeClr val="lt1"/>
            </a:fillRef>
            <a:effectRef idx="0">
              <a:schemeClr val="dk1"/>
            </a:effectRef>
            <a:fontRef idx="minor">
              <a:schemeClr val="dk1"/>
            </a:fontRef>
          </p:style>
          <p:txBody>
            <a:bodyPr rtlCol="0" anchor="ctr"/>
            <a:lstStyle/>
            <a:p>
              <a:pPr algn="ctr" defTabSz="609585" fontAlgn="base">
                <a:spcBef>
                  <a:spcPct val="0"/>
                </a:spcBef>
                <a:spcAft>
                  <a:spcPct val="0"/>
                </a:spcAft>
              </a:pPr>
              <a:endParaRPr lang="en-US" sz="1600">
                <a:solidFill>
                  <a:prstClr val="black"/>
                </a:solidFill>
                <a:latin typeface="Helvetica Neue" charset="0"/>
                <a:ea typeface="Helvetica Neue" charset="0"/>
                <a:cs typeface="Helvetica Neue" charset="0"/>
              </a:endParaRPr>
            </a:p>
          </p:txBody>
        </p:sp>
        <p:cxnSp>
          <p:nvCxnSpPr>
            <p:cNvPr id="26" name="Straight Connector 25"/>
            <p:cNvCxnSpPr/>
            <p:nvPr/>
          </p:nvCxnSpPr>
          <p:spPr>
            <a:xfrm>
              <a:off x="716638" y="3219488"/>
              <a:ext cx="513985" cy="0"/>
            </a:xfrm>
            <a:prstGeom prst="line">
              <a:avLst/>
            </a:prstGeom>
          </p:spPr>
          <p:style>
            <a:lnRef idx="3">
              <a:schemeClr val="dk1"/>
            </a:lnRef>
            <a:fillRef idx="0">
              <a:schemeClr val="dk1"/>
            </a:fillRef>
            <a:effectRef idx="2">
              <a:schemeClr val="dk1"/>
            </a:effectRef>
            <a:fontRef idx="minor">
              <a:schemeClr val="tx1"/>
            </a:fontRef>
          </p:style>
        </p:cxnSp>
        <p:sp>
          <p:nvSpPr>
            <p:cNvPr id="33" name="Rectangle 32"/>
            <p:cNvSpPr/>
            <p:nvPr/>
          </p:nvSpPr>
          <p:spPr>
            <a:xfrm>
              <a:off x="642113" y="3349318"/>
              <a:ext cx="359513" cy="243485"/>
            </a:xfrm>
            <a:prstGeom prst="rect">
              <a:avLst/>
            </a:prstGeom>
            <a:solidFill>
              <a:schemeClr val="accent6">
                <a:lumMod val="75000"/>
              </a:schemeClr>
            </a:solidFill>
            <a:ln w="38100"/>
          </p:spPr>
          <p:style>
            <a:lnRef idx="2">
              <a:schemeClr val="dk1"/>
            </a:lnRef>
            <a:fillRef idx="1">
              <a:schemeClr val="lt1"/>
            </a:fillRef>
            <a:effectRef idx="0">
              <a:schemeClr val="dk1"/>
            </a:effectRef>
            <a:fontRef idx="minor">
              <a:schemeClr val="dk1"/>
            </a:fontRef>
          </p:style>
          <p:txBody>
            <a:bodyPr rtlCol="0" anchor="ctr"/>
            <a:lstStyle/>
            <a:p>
              <a:pPr algn="ctr" defTabSz="609585" fontAlgn="base">
                <a:spcBef>
                  <a:spcPct val="0"/>
                </a:spcBef>
                <a:spcAft>
                  <a:spcPct val="0"/>
                </a:spcAft>
              </a:pPr>
              <a:endParaRPr lang="en-US" sz="1600">
                <a:solidFill>
                  <a:prstClr val="black"/>
                </a:solidFill>
                <a:latin typeface="Helvetica Neue" charset="0"/>
                <a:ea typeface="Helvetica Neue" charset="0"/>
                <a:cs typeface="Helvetica Neue" charset="0"/>
              </a:endParaRPr>
            </a:p>
          </p:txBody>
        </p:sp>
        <p:sp>
          <p:nvSpPr>
            <p:cNvPr id="34" name="Rectangle 33"/>
            <p:cNvSpPr/>
            <p:nvPr/>
          </p:nvSpPr>
          <p:spPr>
            <a:xfrm>
              <a:off x="1126715" y="3349318"/>
              <a:ext cx="359513" cy="243485"/>
            </a:xfrm>
            <a:prstGeom prst="rect">
              <a:avLst/>
            </a:prstGeom>
            <a:solidFill>
              <a:srgbClr val="FFC000"/>
            </a:solidFill>
            <a:ln w="38100"/>
          </p:spPr>
          <p:style>
            <a:lnRef idx="2">
              <a:schemeClr val="dk1"/>
            </a:lnRef>
            <a:fillRef idx="1">
              <a:schemeClr val="lt1"/>
            </a:fillRef>
            <a:effectRef idx="0">
              <a:schemeClr val="dk1"/>
            </a:effectRef>
            <a:fontRef idx="minor">
              <a:schemeClr val="dk1"/>
            </a:fontRef>
          </p:style>
          <p:txBody>
            <a:bodyPr rtlCol="0" anchor="ctr"/>
            <a:lstStyle/>
            <a:p>
              <a:pPr algn="ctr" defTabSz="609585" fontAlgn="base">
                <a:spcBef>
                  <a:spcPct val="0"/>
                </a:spcBef>
                <a:spcAft>
                  <a:spcPct val="0"/>
                </a:spcAft>
              </a:pPr>
              <a:endParaRPr lang="en-US" sz="1600">
                <a:solidFill>
                  <a:prstClr val="black"/>
                </a:solidFill>
                <a:latin typeface="Helvetica Neue" charset="0"/>
                <a:ea typeface="Helvetica Neue" charset="0"/>
                <a:cs typeface="Helvetica Neue" charset="0"/>
              </a:endParaRPr>
            </a:p>
          </p:txBody>
        </p:sp>
        <p:sp>
          <p:nvSpPr>
            <p:cNvPr id="35" name="Rectangle 34"/>
            <p:cNvSpPr/>
            <p:nvPr/>
          </p:nvSpPr>
          <p:spPr>
            <a:xfrm>
              <a:off x="1611317" y="3349318"/>
              <a:ext cx="359513" cy="243485"/>
            </a:xfrm>
            <a:prstGeom prst="rect">
              <a:avLst/>
            </a:prstGeom>
            <a:solidFill>
              <a:srgbClr val="00B0F0"/>
            </a:solidFill>
            <a:ln w="38100"/>
          </p:spPr>
          <p:style>
            <a:lnRef idx="2">
              <a:schemeClr val="dk1"/>
            </a:lnRef>
            <a:fillRef idx="1">
              <a:schemeClr val="lt1"/>
            </a:fillRef>
            <a:effectRef idx="0">
              <a:schemeClr val="dk1"/>
            </a:effectRef>
            <a:fontRef idx="minor">
              <a:schemeClr val="dk1"/>
            </a:fontRef>
          </p:style>
          <p:txBody>
            <a:bodyPr rtlCol="0" anchor="ctr"/>
            <a:lstStyle/>
            <a:p>
              <a:pPr algn="ctr" defTabSz="609585" fontAlgn="base">
                <a:spcBef>
                  <a:spcPct val="0"/>
                </a:spcBef>
                <a:spcAft>
                  <a:spcPct val="0"/>
                </a:spcAft>
              </a:pPr>
              <a:endParaRPr lang="en-US" sz="1600">
                <a:solidFill>
                  <a:prstClr val="black"/>
                </a:solidFill>
                <a:latin typeface="Helvetica Neue" charset="0"/>
                <a:ea typeface="Helvetica Neue" charset="0"/>
                <a:cs typeface="Helvetica Neue" charset="0"/>
              </a:endParaRPr>
            </a:p>
          </p:txBody>
        </p:sp>
      </p:grpSp>
      <p:sp>
        <p:nvSpPr>
          <p:cNvPr id="44" name="Content Placeholder 2"/>
          <p:cNvSpPr txBox="1">
            <a:spLocks/>
          </p:cNvSpPr>
          <p:nvPr/>
        </p:nvSpPr>
        <p:spPr>
          <a:xfrm>
            <a:off x="190004" y="1142657"/>
            <a:ext cx="4421576" cy="1627227"/>
          </a:xfrm>
          <a:prstGeom prst="rect">
            <a:avLst/>
          </a:prstGeom>
        </p:spPr>
        <p:txBody>
          <a:bodyPr vert="horz" lIns="91440" tIns="45720" rIns="91440" bIns="45720" rtlCol="0">
            <a:normAutofit/>
          </a:bodyPr>
          <a:lstStyle>
            <a:lvl1pPr marL="457200" indent="-442913" algn="l" defTabSz="914377" rtl="0" eaLnBrk="1" latinLnBrk="0" hangingPunct="1">
              <a:lnSpc>
                <a:spcPct val="90000"/>
              </a:lnSpc>
              <a:spcBef>
                <a:spcPts val="1000"/>
              </a:spcBef>
              <a:buClr>
                <a:schemeClr val="tx1"/>
              </a:buClr>
              <a:buSzPct val="100000"/>
              <a:buFont typeface="Wingdings" charset="2"/>
              <a:buChar char="Ø"/>
              <a:tabLst/>
              <a:defRPr sz="2800" b="0" i="0" kern="1200">
                <a:solidFill>
                  <a:schemeClr val="tx1"/>
                </a:solidFill>
                <a:latin typeface="Helvetica Neue Light" charset="0"/>
                <a:ea typeface="Helvetica Neue Light" charset="0"/>
                <a:cs typeface="Helvetica Neue Light" charset="0"/>
              </a:defRPr>
            </a:lvl1pPr>
            <a:lvl2pPr marL="914400" indent="-457200" algn="l" defTabSz="914377" rtl="0" eaLnBrk="1" latinLnBrk="0" hangingPunct="1">
              <a:lnSpc>
                <a:spcPct val="90000"/>
              </a:lnSpc>
              <a:spcBef>
                <a:spcPts val="500"/>
              </a:spcBef>
              <a:buFont typeface="Wingdings" charset="2"/>
              <a:buChar char="Ø"/>
              <a:tabLst/>
              <a:defRPr sz="2400" b="0" i="0" kern="1200">
                <a:solidFill>
                  <a:schemeClr val="tx1"/>
                </a:solidFill>
                <a:latin typeface="Helvetica Neue Light" charset="0"/>
                <a:ea typeface="Helvetica Neue Light" charset="0"/>
                <a:cs typeface="Helvetica Neue Light" charset="0"/>
              </a:defRPr>
            </a:lvl2pPr>
            <a:lvl3pPr marL="1373188" indent="-311150" algn="l" defTabSz="914377" rtl="0" eaLnBrk="1" latinLnBrk="0" hangingPunct="1">
              <a:lnSpc>
                <a:spcPct val="90000"/>
              </a:lnSpc>
              <a:spcBef>
                <a:spcPts val="500"/>
              </a:spcBef>
              <a:buFont typeface="Wingdings" charset="2"/>
              <a:buChar char="Ø"/>
              <a:tabLst/>
              <a:defRPr sz="2000" b="0" i="0" kern="1200">
                <a:solidFill>
                  <a:schemeClr val="tx1"/>
                </a:solidFill>
                <a:latin typeface="Helvetica Neue Light" charset="0"/>
                <a:ea typeface="Helvetica Neue Light" charset="0"/>
                <a:cs typeface="Helvetica Neue Light" charset="0"/>
              </a:defRPr>
            </a:lvl3pPr>
            <a:lvl4pPr marL="1830388" indent="-236538" algn="l" defTabSz="914377" rtl="0" eaLnBrk="1" latinLnBrk="0" hangingPunct="1">
              <a:lnSpc>
                <a:spcPct val="90000"/>
              </a:lnSpc>
              <a:spcBef>
                <a:spcPts val="500"/>
              </a:spcBef>
              <a:buFont typeface="Wingdings" charset="2"/>
              <a:buChar char="Ø"/>
              <a:tabLst/>
              <a:defRPr sz="1800" b="0" i="0" kern="1200">
                <a:solidFill>
                  <a:schemeClr val="tx1"/>
                </a:solidFill>
                <a:latin typeface="Helvetica Neue Light" charset="0"/>
                <a:ea typeface="Helvetica Neue Light" charset="0"/>
                <a:cs typeface="Helvetica Neue Light" charset="0"/>
              </a:defRPr>
            </a:lvl4pPr>
            <a:lvl5pPr marL="2287588" indent="-234950" algn="l" defTabSz="914377" rtl="0" eaLnBrk="1" latinLnBrk="0" hangingPunct="1">
              <a:lnSpc>
                <a:spcPct val="90000"/>
              </a:lnSpc>
              <a:spcBef>
                <a:spcPts val="500"/>
              </a:spcBef>
              <a:buFont typeface="Wingdings" charset="2"/>
              <a:buChar char="Ø"/>
              <a:tabLst/>
              <a:defRPr sz="1800" b="0" i="0" kern="1200">
                <a:solidFill>
                  <a:schemeClr val="tx1"/>
                </a:solidFill>
                <a:latin typeface="Helvetica Neue Light" charset="0"/>
                <a:ea typeface="Helvetica Neue Light" charset="0"/>
                <a:cs typeface="Helvetica Neue Light" charset="0"/>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smtClean="0"/>
              <a:t>Why batching helps:</a:t>
            </a:r>
            <a:endParaRPr lang="en-US" b="1" dirty="0"/>
          </a:p>
        </p:txBody>
      </p:sp>
      <p:grpSp>
        <p:nvGrpSpPr>
          <p:cNvPr id="48" name="Group 47"/>
          <p:cNvGrpSpPr/>
          <p:nvPr/>
        </p:nvGrpSpPr>
        <p:grpSpPr>
          <a:xfrm>
            <a:off x="308420" y="4053937"/>
            <a:ext cx="4313691" cy="1111417"/>
            <a:chOff x="319948" y="4321743"/>
            <a:chExt cx="4313691" cy="1111417"/>
          </a:xfrm>
        </p:grpSpPr>
        <p:sp>
          <p:nvSpPr>
            <p:cNvPr id="45" name="Rectangle 44"/>
            <p:cNvSpPr/>
            <p:nvPr/>
          </p:nvSpPr>
          <p:spPr>
            <a:xfrm>
              <a:off x="319948" y="4432481"/>
              <a:ext cx="1833835" cy="830997"/>
            </a:xfrm>
            <a:prstGeom prst="rect">
              <a:avLst/>
            </a:prstGeom>
          </p:spPr>
          <p:txBody>
            <a:bodyPr wrap="none">
              <a:spAutoFit/>
            </a:bodyPr>
            <a:lstStyle/>
            <a:p>
              <a:pPr marL="14287" lvl="0" algn="r"/>
              <a:r>
                <a:rPr lang="en-US" sz="2400" dirty="0" smtClean="0">
                  <a:solidFill>
                    <a:srgbClr val="000000"/>
                  </a:solidFill>
                  <a:latin typeface="Helvetica Neue Light" charset="0"/>
                  <a:ea typeface="Helvetica Neue Light" charset="0"/>
                  <a:cs typeface="Helvetica Neue Light" charset="0"/>
                </a:rPr>
                <a:t>Hardware</a:t>
              </a:r>
            </a:p>
            <a:p>
              <a:pPr marL="14287" lvl="0" algn="r"/>
              <a:r>
                <a:rPr lang="en-US" sz="2400" dirty="0" smtClean="0">
                  <a:solidFill>
                    <a:srgbClr val="000000"/>
                  </a:solidFill>
                  <a:latin typeface="Helvetica Neue Light" charset="0"/>
                  <a:ea typeface="Helvetica Neue Light" charset="0"/>
                  <a:cs typeface="Helvetica Neue Light" charset="0"/>
                </a:rPr>
                <a:t>Acceleration</a:t>
              </a:r>
              <a:endParaRPr lang="en-US" sz="2400" dirty="0">
                <a:solidFill>
                  <a:srgbClr val="000000"/>
                </a:solidFill>
                <a:latin typeface="Helvetica Neue Light" charset="0"/>
                <a:ea typeface="Helvetica Neue Light" charset="0"/>
                <a:cs typeface="Helvetica Neue Light" charset="0"/>
                <a:sym typeface="Wingdings"/>
              </a:endParaRPr>
            </a:p>
          </p:txBody>
        </p:sp>
        <p:pic>
          <p:nvPicPr>
            <p:cNvPr id="47" name="Picture 46"/>
            <p:cNvPicPr>
              <a:picLocks noChangeAspect="1"/>
            </p:cNvPicPr>
            <p:nvPr/>
          </p:nvPicPr>
          <p:blipFill>
            <a:blip r:embed="rId3"/>
            <a:stretch>
              <a:fillRect/>
            </a:stretch>
          </p:blipFill>
          <p:spPr>
            <a:xfrm>
              <a:off x="2206070" y="4321743"/>
              <a:ext cx="2427569" cy="1111417"/>
            </a:xfrm>
            <a:prstGeom prst="rect">
              <a:avLst/>
            </a:prstGeom>
          </p:spPr>
        </p:pic>
      </p:grpSp>
      <p:grpSp>
        <p:nvGrpSpPr>
          <p:cNvPr id="51" name="Group 50"/>
          <p:cNvGrpSpPr/>
          <p:nvPr/>
        </p:nvGrpSpPr>
        <p:grpSpPr>
          <a:xfrm>
            <a:off x="526585" y="5386983"/>
            <a:ext cx="4163892" cy="1112190"/>
            <a:chOff x="1036903" y="5632838"/>
            <a:chExt cx="4163892" cy="1112190"/>
          </a:xfrm>
        </p:grpSpPr>
        <p:sp>
          <p:nvSpPr>
            <p:cNvPr id="49" name="Rectangle 48"/>
            <p:cNvSpPr/>
            <p:nvPr/>
          </p:nvSpPr>
          <p:spPr>
            <a:xfrm>
              <a:off x="2738582" y="5773434"/>
              <a:ext cx="2462213" cy="830997"/>
            </a:xfrm>
            <a:prstGeom prst="rect">
              <a:avLst/>
            </a:prstGeom>
          </p:spPr>
          <p:txBody>
            <a:bodyPr wrap="none">
              <a:spAutoFit/>
            </a:bodyPr>
            <a:lstStyle/>
            <a:p>
              <a:pPr marL="14287" lvl="0"/>
              <a:r>
                <a:rPr lang="en-US" sz="2400" dirty="0" smtClean="0">
                  <a:solidFill>
                    <a:srgbClr val="000000"/>
                  </a:solidFill>
                  <a:latin typeface="Helvetica Neue Light" charset="0"/>
                  <a:ea typeface="Helvetica Neue Light" charset="0"/>
                  <a:cs typeface="Helvetica Neue Light" charset="0"/>
                </a:rPr>
                <a:t>Helps amortize</a:t>
              </a:r>
            </a:p>
            <a:p>
              <a:pPr marL="14287" lvl="0"/>
              <a:r>
                <a:rPr lang="en-US" sz="2400" dirty="0" smtClean="0">
                  <a:solidFill>
                    <a:srgbClr val="000000"/>
                  </a:solidFill>
                  <a:latin typeface="Helvetica Neue Light" charset="0"/>
                  <a:ea typeface="Helvetica Neue Light" charset="0"/>
                  <a:cs typeface="Helvetica Neue Light" charset="0"/>
                </a:rPr>
                <a:t>system</a:t>
              </a:r>
              <a:r>
                <a:rPr lang="en-US" sz="2400" dirty="0">
                  <a:solidFill>
                    <a:srgbClr val="000000"/>
                  </a:solidFill>
                  <a:latin typeface="Helvetica Neue Light" charset="0"/>
                  <a:ea typeface="Helvetica Neue Light" charset="0"/>
                  <a:cs typeface="Helvetica Neue Light" charset="0"/>
                </a:rPr>
                <a:t> </a:t>
              </a:r>
              <a:r>
                <a:rPr lang="en-US" sz="2400" dirty="0" smtClean="0">
                  <a:solidFill>
                    <a:srgbClr val="000000"/>
                  </a:solidFill>
                  <a:latin typeface="Helvetica Neue Light" charset="0"/>
                  <a:ea typeface="Helvetica Neue Light" charset="0"/>
                  <a:cs typeface="Helvetica Neue Light" charset="0"/>
                </a:rPr>
                <a:t>overhead</a:t>
              </a:r>
            </a:p>
          </p:txBody>
        </p:sp>
        <p:pic>
          <p:nvPicPr>
            <p:cNvPr id="50" name="Picture 4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36903" y="5632838"/>
              <a:ext cx="1654781" cy="1112190"/>
            </a:xfrm>
            <a:prstGeom prst="rect">
              <a:avLst/>
            </a:prstGeom>
          </p:spPr>
        </p:pic>
      </p:grpSp>
      <p:cxnSp>
        <p:nvCxnSpPr>
          <p:cNvPr id="56" name="Straight Connector 55"/>
          <p:cNvCxnSpPr/>
          <p:nvPr/>
        </p:nvCxnSpPr>
        <p:spPr>
          <a:xfrm>
            <a:off x="4944792" y="1063044"/>
            <a:ext cx="0" cy="5534701"/>
          </a:xfrm>
          <a:prstGeom prst="line">
            <a:avLst/>
          </a:prstGeom>
        </p:spPr>
        <p:style>
          <a:lnRef idx="2">
            <a:schemeClr val="dk1"/>
          </a:lnRef>
          <a:fillRef idx="0">
            <a:schemeClr val="dk1"/>
          </a:fillRef>
          <a:effectRef idx="1">
            <a:schemeClr val="dk1"/>
          </a:effectRef>
          <a:fontRef idx="minor">
            <a:schemeClr val="tx1"/>
          </a:fontRef>
        </p:style>
      </p:cxnSp>
      <p:sp>
        <p:nvSpPr>
          <p:cNvPr id="4" name="Slide Number Placeholder 3"/>
          <p:cNvSpPr>
            <a:spLocks noGrp="1"/>
          </p:cNvSpPr>
          <p:nvPr>
            <p:ph type="sldNum" sz="quarter" idx="12"/>
          </p:nvPr>
        </p:nvSpPr>
        <p:spPr/>
        <p:txBody>
          <a:bodyPr/>
          <a:lstStyle/>
          <a:p>
            <a:fld id="{DC2A921A-EC74-6F4D-8465-D463C43FF014}" type="slidenum">
              <a:rPr lang="en-US" smtClean="0">
                <a:solidFill>
                  <a:prstClr val="black">
                    <a:tint val="75000"/>
                  </a:prstClr>
                </a:solidFill>
              </a:rPr>
              <a:pPr/>
              <a:t>35</a:t>
            </a:fld>
            <a:endParaRPr lang="en-US">
              <a:solidFill>
                <a:prstClr val="black">
                  <a:tint val="75000"/>
                </a:prstClr>
              </a:solidFill>
            </a:endParaRPr>
          </a:p>
        </p:txBody>
      </p:sp>
    </p:spTree>
    <p:extLst>
      <p:ext uri="{BB962C8B-B14F-4D97-AF65-F5344CB8AC3E}">
        <p14:creationId xmlns:p14="http://schemas.microsoft.com/office/powerpoint/2010/main" val="214476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wipe(down)">
                                      <p:cBhvr>
                                        <p:cTn id="11" dur="500"/>
                                        <p:tgtEl>
                                          <p:spTgt spid="4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8"/>
                                        </p:tgtEl>
                                        <p:attrNameLst>
                                          <p:attrName>style.visibility</p:attrName>
                                        </p:attrNameLst>
                                      </p:cBhvr>
                                      <p:to>
                                        <p:strVal val="visible"/>
                                      </p:to>
                                    </p:set>
                                    <p:animEffect transition="in" filter="fade">
                                      <p:cBhvr>
                                        <p:cTn id="16" dur="500"/>
                                        <p:tgtEl>
                                          <p:spTgt spid="4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1"/>
                                        </p:tgtEl>
                                        <p:attrNameLst>
                                          <p:attrName>style.visibility</p:attrName>
                                        </p:attrNameLst>
                                      </p:cBhvr>
                                      <p:to>
                                        <p:strVal val="visible"/>
                                      </p:to>
                                    </p:set>
                                    <p:animEffect transition="in" filter="fade">
                                      <p:cBhvr>
                                        <p:cTn id="21" dur="500"/>
                                        <p:tgtEl>
                                          <p:spTgt spid="5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0" end="0"/>
                                            </p:txEl>
                                          </p:spTgt>
                                        </p:tgtEl>
                                        <p:attrNameLst>
                                          <p:attrName>style.visibility</p:attrName>
                                        </p:attrNameLst>
                                      </p:cBhvr>
                                      <p:to>
                                        <p:strVal val="visible"/>
                                      </p:to>
                                    </p:set>
                                    <p:animEffect transition="in" filter="fade">
                                      <p:cBhvr>
                                        <p:cTn id="26" dur="500"/>
                                        <p:tgtEl>
                                          <p:spTgt spid="3">
                                            <p:txEl>
                                              <p:pRg st="0" end="0"/>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56"/>
                                        </p:tgtEl>
                                        <p:attrNameLst>
                                          <p:attrName>style.visibility</p:attrName>
                                        </p:attrNameLst>
                                      </p:cBhvr>
                                      <p:to>
                                        <p:strVal val="visible"/>
                                      </p:to>
                                    </p:set>
                                    <p:animEffect transition="in" filter="fade">
                                      <p:cBhvr>
                                        <p:cTn id="29" dur="500"/>
                                        <p:tgtEl>
                                          <p:spTgt spid="5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
                                            <p:txEl>
                                              <p:pRg st="1" end="1"/>
                                            </p:txEl>
                                          </p:spTgt>
                                        </p:tgtEl>
                                        <p:attrNameLst>
                                          <p:attrName>style.visibility</p:attrName>
                                        </p:attrNameLst>
                                      </p:cBhvr>
                                      <p:to>
                                        <p:strVal val="visible"/>
                                      </p:to>
                                    </p:set>
                                    <p:animEffect transition="in" filter="fade">
                                      <p:cBhvr>
                                        <p:cTn id="32" dur="500"/>
                                        <p:tgtEl>
                                          <p:spTgt spid="3">
                                            <p:txEl>
                                              <p:pRg st="1" end="1"/>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Effect transition="in" filter="fade">
                                      <p:cBhvr>
                                        <p:cTn id="35" dur="500"/>
                                        <p:tgtEl>
                                          <p:spTgt spid="3">
                                            <p:txEl>
                                              <p:pRg st="2" end="2"/>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
                                            <p:txEl>
                                              <p:pRg st="3" end="3"/>
                                            </p:txEl>
                                          </p:spTgt>
                                        </p:tgtEl>
                                        <p:attrNameLst>
                                          <p:attrName>style.visibility</p:attrName>
                                        </p:attrNameLst>
                                      </p:cBhvr>
                                      <p:to>
                                        <p:strVal val="visible"/>
                                      </p:to>
                                    </p:set>
                                    <p:animEffect transition="in" filter="fade">
                                      <p:cBhvr>
                                        <p:cTn id="3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p:cNvGrpSpPr/>
          <p:nvPr/>
        </p:nvGrpSpPr>
        <p:grpSpPr>
          <a:xfrm>
            <a:off x="726023" y="1852807"/>
            <a:ext cx="3885557" cy="1981277"/>
            <a:chOff x="374332" y="1887984"/>
            <a:chExt cx="3885557" cy="1981277"/>
          </a:xfrm>
        </p:grpSpPr>
        <p:grpSp>
          <p:nvGrpSpPr>
            <p:cNvPr id="41" name="Group 40"/>
            <p:cNvGrpSpPr/>
            <p:nvPr/>
          </p:nvGrpSpPr>
          <p:grpSpPr>
            <a:xfrm>
              <a:off x="374332" y="1887984"/>
              <a:ext cx="1836305" cy="1981277"/>
              <a:chOff x="374332" y="1887984"/>
              <a:chExt cx="1836305" cy="1981277"/>
            </a:xfrm>
          </p:grpSpPr>
          <p:sp>
            <p:nvSpPr>
              <p:cNvPr id="9" name="Rectangle 8"/>
              <p:cNvSpPr/>
              <p:nvPr/>
            </p:nvSpPr>
            <p:spPr>
              <a:xfrm>
                <a:off x="374332" y="1887984"/>
                <a:ext cx="1836305" cy="1981277"/>
              </a:xfrm>
              <a:prstGeom prst="rect">
                <a:avLst/>
              </a:prstGeom>
              <a:ln w="57150"/>
            </p:spPr>
            <p:style>
              <a:lnRef idx="2">
                <a:schemeClr val="dk1"/>
              </a:lnRef>
              <a:fillRef idx="1">
                <a:schemeClr val="lt1"/>
              </a:fillRef>
              <a:effectRef idx="0">
                <a:schemeClr val="dk1"/>
              </a:effectRef>
              <a:fontRef idx="minor">
                <a:schemeClr val="dk1"/>
              </a:fontRef>
            </p:style>
            <p:txBody>
              <a:bodyPr rtlCol="0" anchor="ctr"/>
              <a:lstStyle/>
              <a:p>
                <a:pPr algn="ctr" defTabSz="609585" fontAlgn="base">
                  <a:spcBef>
                    <a:spcPct val="0"/>
                  </a:spcBef>
                  <a:spcAft>
                    <a:spcPct val="0"/>
                  </a:spcAft>
                </a:pPr>
                <a:endParaRPr lang="en-US" sz="1600">
                  <a:solidFill>
                    <a:prstClr val="black"/>
                  </a:solidFill>
                  <a:latin typeface="Helvetica Neue" charset="0"/>
                  <a:ea typeface="Helvetica Neue" charset="0"/>
                  <a:cs typeface="Helvetica Neue" charset="0"/>
                </a:endParaRPr>
              </a:p>
            </p:txBody>
          </p:sp>
          <p:sp>
            <p:nvSpPr>
              <p:cNvPr id="10" name="Rectangle 9"/>
              <p:cNvSpPr/>
              <p:nvPr/>
            </p:nvSpPr>
            <p:spPr>
              <a:xfrm>
                <a:off x="493217" y="2023345"/>
                <a:ext cx="1596800" cy="187709"/>
              </a:xfrm>
              <a:prstGeom prst="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defTabSz="609585" fontAlgn="base">
                  <a:spcBef>
                    <a:spcPct val="0"/>
                  </a:spcBef>
                  <a:spcAft>
                    <a:spcPct val="0"/>
                  </a:spcAft>
                </a:pPr>
                <a:endParaRPr lang="en-US" sz="1600">
                  <a:solidFill>
                    <a:prstClr val="black"/>
                  </a:solidFill>
                  <a:latin typeface="Helvetica Neue" charset="0"/>
                  <a:ea typeface="Helvetica Neue" charset="0"/>
                  <a:cs typeface="Helvetica Neue" charset="0"/>
                </a:endParaRPr>
              </a:p>
            </p:txBody>
          </p:sp>
          <p:sp>
            <p:nvSpPr>
              <p:cNvPr id="11" name="Rectangle 10"/>
              <p:cNvSpPr/>
              <p:nvPr/>
            </p:nvSpPr>
            <p:spPr>
              <a:xfrm>
                <a:off x="493217" y="2325958"/>
                <a:ext cx="1596800" cy="1423727"/>
              </a:xfrm>
              <a:prstGeom prst="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defTabSz="609585" fontAlgn="base">
                  <a:spcBef>
                    <a:spcPct val="0"/>
                  </a:spcBef>
                  <a:spcAft>
                    <a:spcPct val="0"/>
                  </a:spcAft>
                </a:pPr>
                <a:endParaRPr lang="en-US" sz="1600">
                  <a:solidFill>
                    <a:prstClr val="black"/>
                  </a:solidFill>
                  <a:latin typeface="Helvetica Neue" charset="0"/>
                  <a:ea typeface="Helvetica Neue" charset="0"/>
                  <a:cs typeface="Helvetica Neue" charset="0"/>
                </a:endParaRPr>
              </a:p>
            </p:txBody>
          </p:sp>
        </p:grpSp>
        <p:sp>
          <p:nvSpPr>
            <p:cNvPr id="39" name="Rectangle 38"/>
            <p:cNvSpPr/>
            <p:nvPr/>
          </p:nvSpPr>
          <p:spPr>
            <a:xfrm>
              <a:off x="2256840" y="2093792"/>
              <a:ext cx="2003049" cy="1569660"/>
            </a:xfrm>
            <a:prstGeom prst="rect">
              <a:avLst/>
            </a:prstGeom>
          </p:spPr>
          <p:txBody>
            <a:bodyPr wrap="none">
              <a:spAutoFit/>
            </a:bodyPr>
            <a:lstStyle/>
            <a:p>
              <a:pPr marL="14287" lvl="0"/>
              <a:r>
                <a:rPr lang="en-US" sz="2400" dirty="0" smtClean="0">
                  <a:solidFill>
                    <a:srgbClr val="000000"/>
                  </a:solidFill>
                  <a:latin typeface="Helvetica Neue Light" charset="0"/>
                  <a:ea typeface="Helvetica Neue Light" charset="0"/>
                  <a:cs typeface="Helvetica Neue Light" charset="0"/>
                </a:rPr>
                <a:t>A single </a:t>
              </a:r>
            </a:p>
            <a:p>
              <a:pPr marL="14287" lvl="0"/>
              <a:r>
                <a:rPr lang="en-US" sz="2400" dirty="0" smtClean="0">
                  <a:solidFill>
                    <a:srgbClr val="000000"/>
                  </a:solidFill>
                  <a:latin typeface="Helvetica Neue Light" charset="0"/>
                  <a:ea typeface="Helvetica Neue Light" charset="0"/>
                  <a:cs typeface="Helvetica Neue Light" charset="0"/>
                </a:rPr>
                <a:t>page </a:t>
              </a:r>
              <a:r>
                <a:rPr lang="en-US" sz="2400" dirty="0">
                  <a:solidFill>
                    <a:srgbClr val="000000"/>
                  </a:solidFill>
                  <a:latin typeface="Helvetica Neue Light" charset="0"/>
                  <a:ea typeface="Helvetica Neue Light" charset="0"/>
                  <a:cs typeface="Helvetica Neue Light" charset="0"/>
                </a:rPr>
                <a:t>load </a:t>
              </a:r>
              <a:r>
                <a:rPr lang="en-US" sz="2400" dirty="0" smtClean="0">
                  <a:solidFill>
                    <a:srgbClr val="000000"/>
                  </a:solidFill>
                  <a:latin typeface="Helvetica Neue Light" charset="0"/>
                  <a:ea typeface="Helvetica Neue Light" charset="0"/>
                  <a:cs typeface="Helvetica Neue Light" charset="0"/>
                </a:rPr>
                <a:t/>
              </a:r>
              <a:br>
                <a:rPr lang="en-US" sz="2400" dirty="0" smtClean="0">
                  <a:solidFill>
                    <a:srgbClr val="000000"/>
                  </a:solidFill>
                  <a:latin typeface="Helvetica Neue Light" charset="0"/>
                  <a:ea typeface="Helvetica Neue Light" charset="0"/>
                  <a:cs typeface="Helvetica Neue Light" charset="0"/>
                </a:rPr>
              </a:br>
              <a:r>
                <a:rPr lang="en-US" sz="2400" dirty="0" smtClean="0">
                  <a:solidFill>
                    <a:srgbClr val="000000"/>
                  </a:solidFill>
                  <a:latin typeface="Helvetica Neue Light" charset="0"/>
                  <a:ea typeface="Helvetica Neue Light" charset="0"/>
                  <a:cs typeface="Helvetica Neue Light" charset="0"/>
                  <a:sym typeface="Wingdings"/>
                </a:rPr>
                <a:t>may generate</a:t>
              </a:r>
            </a:p>
            <a:p>
              <a:pPr marL="14287" lvl="0"/>
              <a:r>
                <a:rPr lang="en-US" sz="2400" dirty="0" smtClean="0">
                  <a:solidFill>
                    <a:srgbClr val="000000"/>
                  </a:solidFill>
                  <a:latin typeface="Helvetica Neue Light" charset="0"/>
                  <a:ea typeface="Helvetica Neue Light" charset="0"/>
                  <a:cs typeface="Helvetica Neue Light" charset="0"/>
                  <a:sym typeface="Wingdings"/>
                </a:rPr>
                <a:t>many </a:t>
              </a:r>
              <a:r>
                <a:rPr lang="en-US" sz="2400" dirty="0">
                  <a:solidFill>
                    <a:srgbClr val="000000"/>
                  </a:solidFill>
                  <a:latin typeface="Helvetica Neue Light" charset="0"/>
                  <a:ea typeface="Helvetica Neue Light" charset="0"/>
                  <a:cs typeface="Helvetica Neue Light" charset="0"/>
                  <a:sym typeface="Wingdings"/>
                </a:rPr>
                <a:t>queries</a:t>
              </a:r>
            </a:p>
          </p:txBody>
        </p:sp>
      </p:grpSp>
      <p:sp>
        <p:nvSpPr>
          <p:cNvPr id="3" name="Content Placeholder 2"/>
          <p:cNvSpPr>
            <a:spLocks noGrp="1"/>
          </p:cNvSpPr>
          <p:nvPr>
            <p:ph idx="1"/>
          </p:nvPr>
        </p:nvSpPr>
        <p:spPr>
          <a:xfrm>
            <a:off x="5099538" y="3557626"/>
            <a:ext cx="7092462" cy="3187830"/>
          </a:xfrm>
        </p:spPr>
        <p:txBody>
          <a:bodyPr>
            <a:normAutofit/>
          </a:bodyPr>
          <a:lstStyle/>
          <a:p>
            <a:pPr marL="14287" indent="0">
              <a:buNone/>
            </a:pPr>
            <a:r>
              <a:rPr lang="en-US" b="1" dirty="0" smtClean="0"/>
              <a:t>Clipper Solution:</a:t>
            </a:r>
            <a:endParaRPr lang="en-US" b="1" i="1" dirty="0" smtClean="0"/>
          </a:p>
          <a:p>
            <a:pPr marL="14287" indent="0" algn="ctr">
              <a:spcBef>
                <a:spcPts val="2200"/>
              </a:spcBef>
              <a:spcAft>
                <a:spcPts val="1200"/>
              </a:spcAft>
              <a:buNone/>
            </a:pPr>
            <a:r>
              <a:rPr lang="en-US" i="1" dirty="0" smtClean="0"/>
              <a:t>Adaptively tradeoff latency and throughput</a:t>
            </a:r>
            <a:r>
              <a:rPr lang="is-IS" i="1" dirty="0" smtClean="0"/>
              <a:t>…</a:t>
            </a:r>
            <a:endParaRPr lang="en-US" i="1" dirty="0"/>
          </a:p>
          <a:p>
            <a:r>
              <a:rPr lang="en-US" dirty="0" smtClean="0"/>
              <a:t>Inc. batch size </a:t>
            </a:r>
            <a:r>
              <a:rPr lang="en-US" i="1" dirty="0" smtClean="0"/>
              <a:t>until the latency objective is exceeded </a:t>
            </a:r>
            <a:r>
              <a:rPr lang="en-US" dirty="0" smtClean="0"/>
              <a:t>(</a:t>
            </a:r>
            <a:r>
              <a:rPr lang="en-US" b="1" dirty="0" smtClean="0"/>
              <a:t>Additive Increase</a:t>
            </a:r>
            <a:r>
              <a:rPr lang="en-US" dirty="0" smtClean="0"/>
              <a:t>)</a:t>
            </a:r>
          </a:p>
          <a:p>
            <a:r>
              <a:rPr lang="en-US" dirty="0" smtClean="0"/>
              <a:t>If latency exceeds SLO cut batch size by a fraction (</a:t>
            </a:r>
            <a:r>
              <a:rPr lang="en-US" b="1" dirty="0" smtClean="0"/>
              <a:t>Multiplicative Decrease</a:t>
            </a:r>
            <a:r>
              <a:rPr lang="en-US" dirty="0" smtClean="0"/>
              <a:t>)</a:t>
            </a:r>
          </a:p>
        </p:txBody>
      </p:sp>
      <p:grpSp>
        <p:nvGrpSpPr>
          <p:cNvPr id="43" name="Group 42"/>
          <p:cNvGrpSpPr/>
          <p:nvPr/>
        </p:nvGrpSpPr>
        <p:grpSpPr>
          <a:xfrm>
            <a:off x="979190" y="2447842"/>
            <a:ext cx="1343331" cy="1109784"/>
            <a:chOff x="627499" y="2483019"/>
            <a:chExt cx="1343331" cy="1109784"/>
          </a:xfrm>
        </p:grpSpPr>
        <p:grpSp>
          <p:nvGrpSpPr>
            <p:cNvPr id="40" name="Group 39"/>
            <p:cNvGrpSpPr/>
            <p:nvPr/>
          </p:nvGrpSpPr>
          <p:grpSpPr>
            <a:xfrm>
              <a:off x="627499" y="2483019"/>
              <a:ext cx="641819" cy="616629"/>
              <a:chOff x="627499" y="2483019"/>
              <a:chExt cx="641819" cy="616629"/>
            </a:xfrm>
          </p:grpSpPr>
          <p:sp>
            <p:nvSpPr>
              <p:cNvPr id="21" name="Rectangle 20"/>
              <p:cNvSpPr/>
              <p:nvPr/>
            </p:nvSpPr>
            <p:spPr>
              <a:xfrm>
                <a:off x="627499" y="2483019"/>
                <a:ext cx="641819" cy="616629"/>
              </a:xfrm>
              <a:prstGeom prst="rect">
                <a:avLst/>
              </a:prstGeom>
              <a:solidFill>
                <a:schemeClr val="tx1"/>
              </a:solidFill>
              <a:ln w="38100"/>
            </p:spPr>
            <p:style>
              <a:lnRef idx="2">
                <a:schemeClr val="dk1"/>
              </a:lnRef>
              <a:fillRef idx="1">
                <a:schemeClr val="lt1"/>
              </a:fillRef>
              <a:effectRef idx="0">
                <a:schemeClr val="dk1"/>
              </a:effectRef>
              <a:fontRef idx="minor">
                <a:schemeClr val="dk1"/>
              </a:fontRef>
            </p:style>
            <p:txBody>
              <a:bodyPr rtlCol="0" anchor="ctr"/>
              <a:lstStyle/>
              <a:p>
                <a:pPr algn="ctr" defTabSz="609585" fontAlgn="base">
                  <a:spcBef>
                    <a:spcPct val="0"/>
                  </a:spcBef>
                  <a:spcAft>
                    <a:spcPct val="0"/>
                  </a:spcAft>
                </a:pPr>
                <a:endParaRPr lang="en-US" sz="1600">
                  <a:solidFill>
                    <a:prstClr val="black"/>
                  </a:solidFill>
                  <a:latin typeface="Helvetica Neue" charset="0"/>
                  <a:ea typeface="Helvetica Neue" charset="0"/>
                  <a:cs typeface="Helvetica Neue" charset="0"/>
                </a:endParaRPr>
              </a:p>
            </p:txBody>
          </p:sp>
          <p:sp>
            <p:nvSpPr>
              <p:cNvPr id="22" name="Oval 21"/>
              <p:cNvSpPr/>
              <p:nvPr/>
            </p:nvSpPr>
            <p:spPr>
              <a:xfrm>
                <a:off x="756003" y="2582486"/>
                <a:ext cx="404875" cy="404876"/>
              </a:xfrm>
              <a:prstGeom prst="ellipse">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defTabSz="609585" fontAlgn="base">
                  <a:spcBef>
                    <a:spcPct val="0"/>
                  </a:spcBef>
                  <a:spcAft>
                    <a:spcPct val="0"/>
                  </a:spcAft>
                </a:pPr>
                <a:endParaRPr lang="en-US" sz="1600">
                  <a:solidFill>
                    <a:prstClr val="black"/>
                  </a:solidFill>
                  <a:latin typeface="Helvetica Neue" charset="0"/>
                  <a:ea typeface="Helvetica Neue" charset="0"/>
                  <a:cs typeface="Helvetica Neue" charset="0"/>
                </a:endParaRPr>
              </a:p>
            </p:txBody>
          </p:sp>
          <p:sp>
            <p:nvSpPr>
              <p:cNvPr id="23" name="Triangle 22"/>
              <p:cNvSpPr/>
              <p:nvPr/>
            </p:nvSpPr>
            <p:spPr>
              <a:xfrm rot="5400000">
                <a:off x="876020" y="2681274"/>
                <a:ext cx="240468" cy="207300"/>
              </a:xfrm>
              <a:prstGeom prst="triangle">
                <a:avLst/>
              </a:prstGeom>
              <a:solidFill>
                <a:srgbClr val="FF0000"/>
              </a:solid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585" fontAlgn="base">
                  <a:spcBef>
                    <a:spcPct val="0"/>
                  </a:spcBef>
                  <a:spcAft>
                    <a:spcPct val="0"/>
                  </a:spcAft>
                </a:pPr>
                <a:endParaRPr lang="en-US" sz="1600">
                  <a:solidFill>
                    <a:prstClr val="white"/>
                  </a:solidFill>
                  <a:latin typeface="Helvetica Neue" charset="0"/>
                  <a:ea typeface="Helvetica Neue" charset="0"/>
                  <a:cs typeface="Helvetica Neue" charset="0"/>
                </a:endParaRPr>
              </a:p>
            </p:txBody>
          </p:sp>
        </p:grpSp>
        <p:sp>
          <p:nvSpPr>
            <p:cNvPr id="24" name="Rectangle 23"/>
            <p:cNvSpPr/>
            <p:nvPr/>
          </p:nvSpPr>
          <p:spPr>
            <a:xfrm>
              <a:off x="1436141" y="2483019"/>
              <a:ext cx="534689" cy="315008"/>
            </a:xfrm>
            <a:prstGeom prst="rect">
              <a:avLst/>
            </a:prstGeom>
            <a:solidFill>
              <a:srgbClr val="7030A0"/>
            </a:solidFill>
            <a:ln w="38100"/>
          </p:spPr>
          <p:style>
            <a:lnRef idx="2">
              <a:schemeClr val="dk1"/>
            </a:lnRef>
            <a:fillRef idx="1">
              <a:schemeClr val="lt1"/>
            </a:fillRef>
            <a:effectRef idx="0">
              <a:schemeClr val="dk1"/>
            </a:effectRef>
            <a:fontRef idx="minor">
              <a:schemeClr val="dk1"/>
            </a:fontRef>
          </p:style>
          <p:txBody>
            <a:bodyPr rtlCol="0" anchor="ctr"/>
            <a:lstStyle/>
            <a:p>
              <a:pPr algn="ctr" defTabSz="609585" fontAlgn="base">
                <a:spcBef>
                  <a:spcPct val="0"/>
                </a:spcBef>
                <a:spcAft>
                  <a:spcPct val="0"/>
                </a:spcAft>
              </a:pPr>
              <a:endParaRPr lang="en-US" sz="1600">
                <a:solidFill>
                  <a:prstClr val="black"/>
                </a:solidFill>
                <a:latin typeface="Helvetica Neue" charset="0"/>
                <a:ea typeface="Helvetica Neue" charset="0"/>
                <a:cs typeface="Helvetica Neue" charset="0"/>
              </a:endParaRPr>
            </a:p>
          </p:txBody>
        </p:sp>
        <p:sp>
          <p:nvSpPr>
            <p:cNvPr id="25" name="Rectangle 24"/>
            <p:cNvSpPr/>
            <p:nvPr/>
          </p:nvSpPr>
          <p:spPr>
            <a:xfrm>
              <a:off x="1436141" y="2888193"/>
              <a:ext cx="534689" cy="315008"/>
            </a:xfrm>
            <a:prstGeom prst="rect">
              <a:avLst/>
            </a:prstGeom>
            <a:solidFill>
              <a:schemeClr val="accent4"/>
            </a:solidFill>
            <a:ln w="38100"/>
          </p:spPr>
          <p:style>
            <a:lnRef idx="2">
              <a:schemeClr val="dk1"/>
            </a:lnRef>
            <a:fillRef idx="1">
              <a:schemeClr val="lt1"/>
            </a:fillRef>
            <a:effectRef idx="0">
              <a:schemeClr val="dk1"/>
            </a:effectRef>
            <a:fontRef idx="minor">
              <a:schemeClr val="dk1"/>
            </a:fontRef>
          </p:style>
          <p:txBody>
            <a:bodyPr rtlCol="0" anchor="ctr"/>
            <a:lstStyle/>
            <a:p>
              <a:pPr algn="ctr" defTabSz="609585" fontAlgn="base">
                <a:spcBef>
                  <a:spcPct val="0"/>
                </a:spcBef>
                <a:spcAft>
                  <a:spcPct val="0"/>
                </a:spcAft>
              </a:pPr>
              <a:endParaRPr lang="en-US" sz="1600">
                <a:solidFill>
                  <a:prstClr val="black"/>
                </a:solidFill>
                <a:latin typeface="Helvetica Neue" charset="0"/>
                <a:ea typeface="Helvetica Neue" charset="0"/>
                <a:cs typeface="Helvetica Neue" charset="0"/>
              </a:endParaRPr>
            </a:p>
          </p:txBody>
        </p:sp>
        <p:cxnSp>
          <p:nvCxnSpPr>
            <p:cNvPr id="26" name="Straight Connector 25"/>
            <p:cNvCxnSpPr/>
            <p:nvPr/>
          </p:nvCxnSpPr>
          <p:spPr>
            <a:xfrm>
              <a:off x="716638" y="3219488"/>
              <a:ext cx="513985" cy="0"/>
            </a:xfrm>
            <a:prstGeom prst="line">
              <a:avLst/>
            </a:prstGeom>
          </p:spPr>
          <p:style>
            <a:lnRef idx="3">
              <a:schemeClr val="dk1"/>
            </a:lnRef>
            <a:fillRef idx="0">
              <a:schemeClr val="dk1"/>
            </a:fillRef>
            <a:effectRef idx="2">
              <a:schemeClr val="dk1"/>
            </a:effectRef>
            <a:fontRef idx="minor">
              <a:schemeClr val="tx1"/>
            </a:fontRef>
          </p:style>
        </p:cxnSp>
        <p:sp>
          <p:nvSpPr>
            <p:cNvPr id="33" name="Rectangle 32"/>
            <p:cNvSpPr/>
            <p:nvPr/>
          </p:nvSpPr>
          <p:spPr>
            <a:xfrm>
              <a:off x="642113" y="3349318"/>
              <a:ext cx="359513" cy="243485"/>
            </a:xfrm>
            <a:prstGeom prst="rect">
              <a:avLst/>
            </a:prstGeom>
            <a:solidFill>
              <a:schemeClr val="accent6">
                <a:lumMod val="75000"/>
              </a:schemeClr>
            </a:solidFill>
            <a:ln w="38100"/>
          </p:spPr>
          <p:style>
            <a:lnRef idx="2">
              <a:schemeClr val="dk1"/>
            </a:lnRef>
            <a:fillRef idx="1">
              <a:schemeClr val="lt1"/>
            </a:fillRef>
            <a:effectRef idx="0">
              <a:schemeClr val="dk1"/>
            </a:effectRef>
            <a:fontRef idx="minor">
              <a:schemeClr val="dk1"/>
            </a:fontRef>
          </p:style>
          <p:txBody>
            <a:bodyPr rtlCol="0" anchor="ctr"/>
            <a:lstStyle/>
            <a:p>
              <a:pPr algn="ctr" defTabSz="609585" fontAlgn="base">
                <a:spcBef>
                  <a:spcPct val="0"/>
                </a:spcBef>
                <a:spcAft>
                  <a:spcPct val="0"/>
                </a:spcAft>
              </a:pPr>
              <a:endParaRPr lang="en-US" sz="1600">
                <a:solidFill>
                  <a:prstClr val="black"/>
                </a:solidFill>
                <a:latin typeface="Helvetica Neue" charset="0"/>
                <a:ea typeface="Helvetica Neue" charset="0"/>
                <a:cs typeface="Helvetica Neue" charset="0"/>
              </a:endParaRPr>
            </a:p>
          </p:txBody>
        </p:sp>
        <p:sp>
          <p:nvSpPr>
            <p:cNvPr id="34" name="Rectangle 33"/>
            <p:cNvSpPr/>
            <p:nvPr/>
          </p:nvSpPr>
          <p:spPr>
            <a:xfrm>
              <a:off x="1126715" y="3349318"/>
              <a:ext cx="359513" cy="243485"/>
            </a:xfrm>
            <a:prstGeom prst="rect">
              <a:avLst/>
            </a:prstGeom>
            <a:solidFill>
              <a:srgbClr val="FFC000"/>
            </a:solidFill>
            <a:ln w="38100"/>
          </p:spPr>
          <p:style>
            <a:lnRef idx="2">
              <a:schemeClr val="dk1"/>
            </a:lnRef>
            <a:fillRef idx="1">
              <a:schemeClr val="lt1"/>
            </a:fillRef>
            <a:effectRef idx="0">
              <a:schemeClr val="dk1"/>
            </a:effectRef>
            <a:fontRef idx="minor">
              <a:schemeClr val="dk1"/>
            </a:fontRef>
          </p:style>
          <p:txBody>
            <a:bodyPr rtlCol="0" anchor="ctr"/>
            <a:lstStyle/>
            <a:p>
              <a:pPr algn="ctr" defTabSz="609585" fontAlgn="base">
                <a:spcBef>
                  <a:spcPct val="0"/>
                </a:spcBef>
                <a:spcAft>
                  <a:spcPct val="0"/>
                </a:spcAft>
              </a:pPr>
              <a:endParaRPr lang="en-US" sz="1600">
                <a:solidFill>
                  <a:prstClr val="black"/>
                </a:solidFill>
                <a:latin typeface="Helvetica Neue" charset="0"/>
                <a:ea typeface="Helvetica Neue" charset="0"/>
                <a:cs typeface="Helvetica Neue" charset="0"/>
              </a:endParaRPr>
            </a:p>
          </p:txBody>
        </p:sp>
        <p:sp>
          <p:nvSpPr>
            <p:cNvPr id="35" name="Rectangle 34"/>
            <p:cNvSpPr/>
            <p:nvPr/>
          </p:nvSpPr>
          <p:spPr>
            <a:xfrm>
              <a:off x="1611317" y="3349318"/>
              <a:ext cx="359513" cy="243485"/>
            </a:xfrm>
            <a:prstGeom prst="rect">
              <a:avLst/>
            </a:prstGeom>
            <a:solidFill>
              <a:srgbClr val="00B0F0"/>
            </a:solidFill>
            <a:ln w="38100"/>
          </p:spPr>
          <p:style>
            <a:lnRef idx="2">
              <a:schemeClr val="dk1"/>
            </a:lnRef>
            <a:fillRef idx="1">
              <a:schemeClr val="lt1"/>
            </a:fillRef>
            <a:effectRef idx="0">
              <a:schemeClr val="dk1"/>
            </a:effectRef>
            <a:fontRef idx="minor">
              <a:schemeClr val="dk1"/>
            </a:fontRef>
          </p:style>
          <p:txBody>
            <a:bodyPr rtlCol="0" anchor="ctr"/>
            <a:lstStyle/>
            <a:p>
              <a:pPr algn="ctr" defTabSz="609585" fontAlgn="base">
                <a:spcBef>
                  <a:spcPct val="0"/>
                </a:spcBef>
                <a:spcAft>
                  <a:spcPct val="0"/>
                </a:spcAft>
              </a:pPr>
              <a:endParaRPr lang="en-US" sz="1600">
                <a:solidFill>
                  <a:prstClr val="black"/>
                </a:solidFill>
                <a:latin typeface="Helvetica Neue" charset="0"/>
                <a:ea typeface="Helvetica Neue" charset="0"/>
                <a:cs typeface="Helvetica Neue" charset="0"/>
              </a:endParaRPr>
            </a:p>
          </p:txBody>
        </p:sp>
      </p:grpSp>
      <p:sp>
        <p:nvSpPr>
          <p:cNvPr id="44" name="Content Placeholder 2"/>
          <p:cNvSpPr txBox="1">
            <a:spLocks/>
          </p:cNvSpPr>
          <p:nvPr/>
        </p:nvSpPr>
        <p:spPr>
          <a:xfrm>
            <a:off x="190004" y="1142657"/>
            <a:ext cx="4421576" cy="1627227"/>
          </a:xfrm>
          <a:prstGeom prst="rect">
            <a:avLst/>
          </a:prstGeom>
        </p:spPr>
        <p:txBody>
          <a:bodyPr vert="horz" lIns="91440" tIns="45720" rIns="91440" bIns="45720" rtlCol="0">
            <a:normAutofit/>
          </a:bodyPr>
          <a:lstStyle>
            <a:lvl1pPr marL="457200" indent="-442913" algn="l" defTabSz="914377" rtl="0" eaLnBrk="1" latinLnBrk="0" hangingPunct="1">
              <a:lnSpc>
                <a:spcPct val="90000"/>
              </a:lnSpc>
              <a:spcBef>
                <a:spcPts val="1000"/>
              </a:spcBef>
              <a:buClr>
                <a:schemeClr val="tx1"/>
              </a:buClr>
              <a:buSzPct val="100000"/>
              <a:buFont typeface="Wingdings" charset="2"/>
              <a:buChar char="Ø"/>
              <a:tabLst/>
              <a:defRPr sz="2800" b="0" i="0" kern="1200">
                <a:solidFill>
                  <a:schemeClr val="tx1"/>
                </a:solidFill>
                <a:latin typeface="Helvetica Neue Light" charset="0"/>
                <a:ea typeface="Helvetica Neue Light" charset="0"/>
                <a:cs typeface="Helvetica Neue Light" charset="0"/>
              </a:defRPr>
            </a:lvl1pPr>
            <a:lvl2pPr marL="914400" indent="-457200" algn="l" defTabSz="914377" rtl="0" eaLnBrk="1" latinLnBrk="0" hangingPunct="1">
              <a:lnSpc>
                <a:spcPct val="90000"/>
              </a:lnSpc>
              <a:spcBef>
                <a:spcPts val="500"/>
              </a:spcBef>
              <a:buFont typeface="Wingdings" charset="2"/>
              <a:buChar char="Ø"/>
              <a:tabLst/>
              <a:defRPr sz="2400" b="0" i="0" kern="1200">
                <a:solidFill>
                  <a:schemeClr val="tx1"/>
                </a:solidFill>
                <a:latin typeface="Helvetica Neue Light" charset="0"/>
                <a:ea typeface="Helvetica Neue Light" charset="0"/>
                <a:cs typeface="Helvetica Neue Light" charset="0"/>
              </a:defRPr>
            </a:lvl2pPr>
            <a:lvl3pPr marL="1373188" indent="-311150" algn="l" defTabSz="914377" rtl="0" eaLnBrk="1" latinLnBrk="0" hangingPunct="1">
              <a:lnSpc>
                <a:spcPct val="90000"/>
              </a:lnSpc>
              <a:spcBef>
                <a:spcPts val="500"/>
              </a:spcBef>
              <a:buFont typeface="Wingdings" charset="2"/>
              <a:buChar char="Ø"/>
              <a:tabLst/>
              <a:defRPr sz="2000" b="0" i="0" kern="1200">
                <a:solidFill>
                  <a:schemeClr val="tx1"/>
                </a:solidFill>
                <a:latin typeface="Helvetica Neue Light" charset="0"/>
                <a:ea typeface="Helvetica Neue Light" charset="0"/>
                <a:cs typeface="Helvetica Neue Light" charset="0"/>
              </a:defRPr>
            </a:lvl3pPr>
            <a:lvl4pPr marL="1830388" indent="-236538" algn="l" defTabSz="914377" rtl="0" eaLnBrk="1" latinLnBrk="0" hangingPunct="1">
              <a:lnSpc>
                <a:spcPct val="90000"/>
              </a:lnSpc>
              <a:spcBef>
                <a:spcPts val="500"/>
              </a:spcBef>
              <a:buFont typeface="Wingdings" charset="2"/>
              <a:buChar char="Ø"/>
              <a:tabLst/>
              <a:defRPr sz="1800" b="0" i="0" kern="1200">
                <a:solidFill>
                  <a:schemeClr val="tx1"/>
                </a:solidFill>
                <a:latin typeface="Helvetica Neue Light" charset="0"/>
                <a:ea typeface="Helvetica Neue Light" charset="0"/>
                <a:cs typeface="Helvetica Neue Light" charset="0"/>
              </a:defRPr>
            </a:lvl4pPr>
            <a:lvl5pPr marL="2287588" indent="-234950" algn="l" defTabSz="914377" rtl="0" eaLnBrk="1" latinLnBrk="0" hangingPunct="1">
              <a:lnSpc>
                <a:spcPct val="90000"/>
              </a:lnSpc>
              <a:spcBef>
                <a:spcPts val="500"/>
              </a:spcBef>
              <a:buFont typeface="Wingdings" charset="2"/>
              <a:buChar char="Ø"/>
              <a:tabLst/>
              <a:defRPr sz="1800" b="0" i="0" kern="1200">
                <a:solidFill>
                  <a:schemeClr val="tx1"/>
                </a:solidFill>
                <a:latin typeface="Helvetica Neue Light" charset="0"/>
                <a:ea typeface="Helvetica Neue Light" charset="0"/>
                <a:cs typeface="Helvetica Neue Light" charset="0"/>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smtClean="0"/>
              <a:t>Why batching helps:</a:t>
            </a:r>
            <a:endParaRPr lang="en-US" b="1" dirty="0"/>
          </a:p>
        </p:txBody>
      </p:sp>
      <p:grpSp>
        <p:nvGrpSpPr>
          <p:cNvPr id="48" name="Group 47"/>
          <p:cNvGrpSpPr/>
          <p:nvPr/>
        </p:nvGrpSpPr>
        <p:grpSpPr>
          <a:xfrm>
            <a:off x="308420" y="4053937"/>
            <a:ext cx="4313691" cy="1111417"/>
            <a:chOff x="319948" y="4321743"/>
            <a:chExt cx="4313691" cy="1111417"/>
          </a:xfrm>
        </p:grpSpPr>
        <p:sp>
          <p:nvSpPr>
            <p:cNvPr id="45" name="Rectangle 44"/>
            <p:cNvSpPr/>
            <p:nvPr/>
          </p:nvSpPr>
          <p:spPr>
            <a:xfrm>
              <a:off x="319948" y="4432481"/>
              <a:ext cx="1833835" cy="830997"/>
            </a:xfrm>
            <a:prstGeom prst="rect">
              <a:avLst/>
            </a:prstGeom>
          </p:spPr>
          <p:txBody>
            <a:bodyPr wrap="none">
              <a:spAutoFit/>
            </a:bodyPr>
            <a:lstStyle/>
            <a:p>
              <a:pPr marL="14287" lvl="0" algn="r"/>
              <a:r>
                <a:rPr lang="en-US" sz="2400" dirty="0" smtClean="0">
                  <a:solidFill>
                    <a:srgbClr val="000000"/>
                  </a:solidFill>
                  <a:latin typeface="Helvetica Neue Light" charset="0"/>
                  <a:ea typeface="Helvetica Neue Light" charset="0"/>
                  <a:cs typeface="Helvetica Neue Light" charset="0"/>
                </a:rPr>
                <a:t>Hardware</a:t>
              </a:r>
            </a:p>
            <a:p>
              <a:pPr marL="14287" lvl="0" algn="r"/>
              <a:r>
                <a:rPr lang="en-US" sz="2400" dirty="0" smtClean="0">
                  <a:solidFill>
                    <a:srgbClr val="000000"/>
                  </a:solidFill>
                  <a:latin typeface="Helvetica Neue Light" charset="0"/>
                  <a:ea typeface="Helvetica Neue Light" charset="0"/>
                  <a:cs typeface="Helvetica Neue Light" charset="0"/>
                </a:rPr>
                <a:t>Acceleration</a:t>
              </a:r>
              <a:endParaRPr lang="en-US" sz="2400" dirty="0">
                <a:solidFill>
                  <a:srgbClr val="000000"/>
                </a:solidFill>
                <a:latin typeface="Helvetica Neue Light" charset="0"/>
                <a:ea typeface="Helvetica Neue Light" charset="0"/>
                <a:cs typeface="Helvetica Neue Light" charset="0"/>
                <a:sym typeface="Wingdings"/>
              </a:endParaRPr>
            </a:p>
          </p:txBody>
        </p:sp>
        <p:pic>
          <p:nvPicPr>
            <p:cNvPr id="47" name="Picture 46"/>
            <p:cNvPicPr>
              <a:picLocks noChangeAspect="1"/>
            </p:cNvPicPr>
            <p:nvPr/>
          </p:nvPicPr>
          <p:blipFill>
            <a:blip r:embed="rId3"/>
            <a:stretch>
              <a:fillRect/>
            </a:stretch>
          </p:blipFill>
          <p:spPr>
            <a:xfrm>
              <a:off x="2206070" y="4321743"/>
              <a:ext cx="2427569" cy="1111417"/>
            </a:xfrm>
            <a:prstGeom prst="rect">
              <a:avLst/>
            </a:prstGeom>
          </p:spPr>
        </p:pic>
      </p:grpSp>
      <p:grpSp>
        <p:nvGrpSpPr>
          <p:cNvPr id="51" name="Group 50"/>
          <p:cNvGrpSpPr/>
          <p:nvPr/>
        </p:nvGrpSpPr>
        <p:grpSpPr>
          <a:xfrm>
            <a:off x="526585" y="5386983"/>
            <a:ext cx="4163892" cy="1112190"/>
            <a:chOff x="1036903" y="5632838"/>
            <a:chExt cx="4163892" cy="1112190"/>
          </a:xfrm>
        </p:grpSpPr>
        <p:sp>
          <p:nvSpPr>
            <p:cNvPr id="49" name="Rectangle 48"/>
            <p:cNvSpPr/>
            <p:nvPr/>
          </p:nvSpPr>
          <p:spPr>
            <a:xfrm>
              <a:off x="2738582" y="5773434"/>
              <a:ext cx="2462213" cy="830997"/>
            </a:xfrm>
            <a:prstGeom prst="rect">
              <a:avLst/>
            </a:prstGeom>
          </p:spPr>
          <p:txBody>
            <a:bodyPr wrap="none">
              <a:spAutoFit/>
            </a:bodyPr>
            <a:lstStyle/>
            <a:p>
              <a:pPr marL="14287" lvl="0"/>
              <a:r>
                <a:rPr lang="en-US" sz="2400" dirty="0" smtClean="0">
                  <a:solidFill>
                    <a:srgbClr val="000000"/>
                  </a:solidFill>
                  <a:latin typeface="Helvetica Neue Light" charset="0"/>
                  <a:ea typeface="Helvetica Neue Light" charset="0"/>
                  <a:cs typeface="Helvetica Neue Light" charset="0"/>
                </a:rPr>
                <a:t>Helps amortize</a:t>
              </a:r>
            </a:p>
            <a:p>
              <a:pPr marL="14287" lvl="0"/>
              <a:r>
                <a:rPr lang="en-US" sz="2400" dirty="0" smtClean="0">
                  <a:solidFill>
                    <a:srgbClr val="000000"/>
                  </a:solidFill>
                  <a:latin typeface="Helvetica Neue Light" charset="0"/>
                  <a:ea typeface="Helvetica Neue Light" charset="0"/>
                  <a:cs typeface="Helvetica Neue Light" charset="0"/>
                </a:rPr>
                <a:t>system</a:t>
              </a:r>
              <a:r>
                <a:rPr lang="en-US" sz="2400" dirty="0">
                  <a:solidFill>
                    <a:srgbClr val="000000"/>
                  </a:solidFill>
                  <a:latin typeface="Helvetica Neue Light" charset="0"/>
                  <a:ea typeface="Helvetica Neue Light" charset="0"/>
                  <a:cs typeface="Helvetica Neue Light" charset="0"/>
                </a:rPr>
                <a:t> </a:t>
              </a:r>
              <a:r>
                <a:rPr lang="en-US" sz="2400" dirty="0" smtClean="0">
                  <a:solidFill>
                    <a:srgbClr val="000000"/>
                  </a:solidFill>
                  <a:latin typeface="Helvetica Neue Light" charset="0"/>
                  <a:ea typeface="Helvetica Neue Light" charset="0"/>
                  <a:cs typeface="Helvetica Neue Light" charset="0"/>
                </a:rPr>
                <a:t>overhead</a:t>
              </a:r>
            </a:p>
          </p:txBody>
        </p:sp>
        <p:pic>
          <p:nvPicPr>
            <p:cNvPr id="50" name="Picture 4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36903" y="5632838"/>
              <a:ext cx="1654781" cy="1112190"/>
            </a:xfrm>
            <a:prstGeom prst="rect">
              <a:avLst/>
            </a:prstGeom>
          </p:spPr>
        </p:pic>
      </p:grpSp>
      <p:cxnSp>
        <p:nvCxnSpPr>
          <p:cNvPr id="56" name="Straight Connector 55"/>
          <p:cNvCxnSpPr/>
          <p:nvPr/>
        </p:nvCxnSpPr>
        <p:spPr>
          <a:xfrm>
            <a:off x="4944792" y="1063044"/>
            <a:ext cx="0" cy="5534701"/>
          </a:xfrm>
          <a:prstGeom prst="line">
            <a:avLst/>
          </a:prstGeom>
        </p:spPr>
        <p:style>
          <a:lnRef idx="2">
            <a:schemeClr val="dk1"/>
          </a:lnRef>
          <a:fillRef idx="0">
            <a:schemeClr val="dk1"/>
          </a:fillRef>
          <a:effectRef idx="1">
            <a:schemeClr val="dk1"/>
          </a:effectRef>
          <a:fontRef idx="minor">
            <a:schemeClr val="tx1"/>
          </a:fontRef>
        </p:style>
      </p:cxnSp>
      <p:sp>
        <p:nvSpPr>
          <p:cNvPr id="30" name="Content Placeholder 2"/>
          <p:cNvSpPr txBox="1">
            <a:spLocks/>
          </p:cNvSpPr>
          <p:nvPr/>
        </p:nvSpPr>
        <p:spPr>
          <a:xfrm>
            <a:off x="5099538" y="1142658"/>
            <a:ext cx="6843933" cy="1809528"/>
          </a:xfrm>
          <a:prstGeom prst="rect">
            <a:avLst/>
          </a:prstGeom>
        </p:spPr>
        <p:txBody>
          <a:bodyPr vert="horz" lIns="91440" tIns="45720" rIns="91440" bIns="45720" rtlCol="0">
            <a:normAutofit/>
          </a:bodyPr>
          <a:lstStyle>
            <a:lvl1pPr marL="457200" indent="-442913" algn="l" defTabSz="914377" rtl="0" eaLnBrk="1" latinLnBrk="0" hangingPunct="1">
              <a:lnSpc>
                <a:spcPct val="90000"/>
              </a:lnSpc>
              <a:spcBef>
                <a:spcPts val="1000"/>
              </a:spcBef>
              <a:buClr>
                <a:schemeClr val="tx1"/>
              </a:buClr>
              <a:buSzPct val="100000"/>
              <a:buFont typeface="Wingdings" charset="2"/>
              <a:buChar char="Ø"/>
              <a:tabLst/>
              <a:defRPr sz="2800" b="0" i="0" kern="1200">
                <a:solidFill>
                  <a:schemeClr val="tx1"/>
                </a:solidFill>
                <a:latin typeface="Helvetica Neue Light" charset="0"/>
                <a:ea typeface="Helvetica Neue Light" charset="0"/>
                <a:cs typeface="Helvetica Neue Light" charset="0"/>
              </a:defRPr>
            </a:lvl1pPr>
            <a:lvl2pPr marL="914400" indent="-457200" algn="l" defTabSz="914377" rtl="0" eaLnBrk="1" latinLnBrk="0" hangingPunct="1">
              <a:lnSpc>
                <a:spcPct val="90000"/>
              </a:lnSpc>
              <a:spcBef>
                <a:spcPts val="500"/>
              </a:spcBef>
              <a:buFont typeface="Wingdings" charset="2"/>
              <a:buChar char="Ø"/>
              <a:tabLst/>
              <a:defRPr sz="2400" b="0" i="0" kern="1200">
                <a:solidFill>
                  <a:schemeClr val="tx1"/>
                </a:solidFill>
                <a:latin typeface="Helvetica Neue Light" charset="0"/>
                <a:ea typeface="Helvetica Neue Light" charset="0"/>
                <a:cs typeface="Helvetica Neue Light" charset="0"/>
              </a:defRPr>
            </a:lvl2pPr>
            <a:lvl3pPr marL="1373188" indent="-311150" algn="l" defTabSz="914377" rtl="0" eaLnBrk="1" latinLnBrk="0" hangingPunct="1">
              <a:lnSpc>
                <a:spcPct val="90000"/>
              </a:lnSpc>
              <a:spcBef>
                <a:spcPts val="500"/>
              </a:spcBef>
              <a:buFont typeface="Wingdings" charset="2"/>
              <a:buChar char="Ø"/>
              <a:tabLst/>
              <a:defRPr sz="2000" b="0" i="0" kern="1200">
                <a:solidFill>
                  <a:schemeClr val="tx1"/>
                </a:solidFill>
                <a:latin typeface="Helvetica Neue Light" charset="0"/>
                <a:ea typeface="Helvetica Neue Light" charset="0"/>
                <a:cs typeface="Helvetica Neue Light" charset="0"/>
              </a:defRPr>
            </a:lvl3pPr>
            <a:lvl4pPr marL="1830388" indent="-236538" algn="l" defTabSz="914377" rtl="0" eaLnBrk="1" latinLnBrk="0" hangingPunct="1">
              <a:lnSpc>
                <a:spcPct val="90000"/>
              </a:lnSpc>
              <a:spcBef>
                <a:spcPts val="500"/>
              </a:spcBef>
              <a:buFont typeface="Wingdings" charset="2"/>
              <a:buChar char="Ø"/>
              <a:tabLst/>
              <a:defRPr sz="1800" b="0" i="0" kern="1200">
                <a:solidFill>
                  <a:schemeClr val="tx1"/>
                </a:solidFill>
                <a:latin typeface="Helvetica Neue Light" charset="0"/>
                <a:ea typeface="Helvetica Neue Light" charset="0"/>
                <a:cs typeface="Helvetica Neue Light" charset="0"/>
              </a:defRPr>
            </a:lvl4pPr>
            <a:lvl5pPr marL="2287588" indent="-234950" algn="l" defTabSz="914377" rtl="0" eaLnBrk="1" latinLnBrk="0" hangingPunct="1">
              <a:lnSpc>
                <a:spcPct val="90000"/>
              </a:lnSpc>
              <a:spcBef>
                <a:spcPts val="500"/>
              </a:spcBef>
              <a:buFont typeface="Wingdings" charset="2"/>
              <a:buChar char="Ø"/>
              <a:tabLst/>
              <a:defRPr sz="1800" b="0" i="0" kern="1200">
                <a:solidFill>
                  <a:schemeClr val="tx1"/>
                </a:solidFill>
                <a:latin typeface="Helvetica Neue Light" charset="0"/>
                <a:ea typeface="Helvetica Neue Light" charset="0"/>
                <a:cs typeface="Helvetica Neue Light" charset="0"/>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smtClean="0"/>
              <a:t>Optimal batch depends on:</a:t>
            </a:r>
          </a:p>
          <a:p>
            <a:pPr lvl="1"/>
            <a:r>
              <a:rPr lang="en-US" dirty="0" smtClean="0"/>
              <a:t>hardware configuration</a:t>
            </a:r>
          </a:p>
          <a:p>
            <a:pPr lvl="1"/>
            <a:r>
              <a:rPr lang="en-US" dirty="0" smtClean="0"/>
              <a:t>model and framework</a:t>
            </a:r>
          </a:p>
          <a:p>
            <a:pPr lvl="1"/>
            <a:r>
              <a:rPr lang="en-US" dirty="0" smtClean="0"/>
              <a:t>system load</a:t>
            </a:r>
          </a:p>
        </p:txBody>
      </p:sp>
      <p:sp>
        <p:nvSpPr>
          <p:cNvPr id="36" name="Title 1"/>
          <p:cNvSpPr>
            <a:spLocks noGrp="1"/>
          </p:cNvSpPr>
          <p:nvPr>
            <p:ph type="title"/>
          </p:nvPr>
        </p:nvSpPr>
        <p:spPr>
          <a:xfrm>
            <a:off x="2717439" y="-22873"/>
            <a:ext cx="9226032" cy="1325563"/>
          </a:xfrm>
        </p:spPr>
        <p:txBody>
          <a:bodyPr>
            <a:normAutofit/>
          </a:bodyPr>
          <a:lstStyle/>
          <a:p>
            <a:r>
              <a:rPr lang="en-US" i="1" dirty="0" smtClean="0"/>
              <a:t>Batching </a:t>
            </a:r>
            <a:r>
              <a:rPr lang="en-US" dirty="0" smtClean="0"/>
              <a:t>to Improve Throughput</a:t>
            </a:r>
            <a:endParaRPr lang="en-US" i="1" dirty="0"/>
          </a:p>
        </p:txBody>
      </p:sp>
      <p:sp>
        <p:nvSpPr>
          <p:cNvPr id="37" name="Title 1"/>
          <p:cNvSpPr txBox="1">
            <a:spLocks/>
          </p:cNvSpPr>
          <p:nvPr/>
        </p:nvSpPr>
        <p:spPr>
          <a:xfrm>
            <a:off x="328771" y="-36625"/>
            <a:ext cx="3337584" cy="1325563"/>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Helvetica Neue" charset="0"/>
                <a:ea typeface="Helvetica Neue" charset="0"/>
                <a:cs typeface="Helvetica Neue" charset="0"/>
              </a:defRPr>
            </a:lvl1pPr>
          </a:lstStyle>
          <a:p>
            <a:r>
              <a:rPr lang="en-US" i="1" smtClean="0"/>
              <a:t>Adaptive</a:t>
            </a:r>
            <a:endParaRPr lang="en-US" i="1" dirty="0"/>
          </a:p>
        </p:txBody>
      </p:sp>
      <p:sp>
        <p:nvSpPr>
          <p:cNvPr id="2" name="Slide Number Placeholder 1"/>
          <p:cNvSpPr>
            <a:spLocks noGrp="1"/>
          </p:cNvSpPr>
          <p:nvPr>
            <p:ph type="sldNum" sz="quarter" idx="12"/>
          </p:nvPr>
        </p:nvSpPr>
        <p:spPr/>
        <p:txBody>
          <a:bodyPr/>
          <a:lstStyle/>
          <a:p>
            <a:fld id="{DC2A921A-EC74-6F4D-8465-D463C43FF014}" type="slidenum">
              <a:rPr lang="en-US" smtClean="0">
                <a:solidFill>
                  <a:prstClr val="black">
                    <a:tint val="75000"/>
                  </a:prstClr>
                </a:solidFill>
              </a:rPr>
              <a:pPr/>
              <a:t>36</a:t>
            </a:fld>
            <a:endParaRPr lang="en-US">
              <a:solidFill>
                <a:prstClr val="black">
                  <a:tint val="75000"/>
                </a:prstClr>
              </a:solidFill>
            </a:endParaRPr>
          </a:p>
        </p:txBody>
      </p:sp>
    </p:spTree>
    <p:extLst>
      <p:ext uri="{BB962C8B-B14F-4D97-AF65-F5344CB8AC3E}">
        <p14:creationId xmlns:p14="http://schemas.microsoft.com/office/powerpoint/2010/main" val="10527426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9007" y="2025087"/>
            <a:ext cx="4070345" cy="1077218"/>
          </a:xfrm>
          <a:prstGeom prst="rect">
            <a:avLst/>
          </a:prstGeom>
          <a:noFill/>
        </p:spPr>
        <p:txBody>
          <a:bodyPr wrap="none" rtlCol="0">
            <a:spAutoFit/>
          </a:bodyPr>
          <a:lstStyle/>
          <a:p>
            <a:pPr algn="ctr" defTabSz="914377"/>
            <a:r>
              <a:rPr lang="en-US" sz="3200" dirty="0">
                <a:solidFill>
                  <a:srgbClr val="000000"/>
                </a:solidFill>
                <a:latin typeface="Helvetica Neue" charset="0"/>
                <a:ea typeface="Helvetica Neue" charset="0"/>
                <a:cs typeface="Helvetica Neue" charset="0"/>
              </a:rPr>
              <a:t>Throughput</a:t>
            </a:r>
            <a:br>
              <a:rPr lang="en-US" sz="3200" dirty="0">
                <a:solidFill>
                  <a:srgbClr val="000000"/>
                </a:solidFill>
                <a:latin typeface="Helvetica Neue" charset="0"/>
                <a:ea typeface="Helvetica Neue" charset="0"/>
                <a:cs typeface="Helvetica Neue" charset="0"/>
              </a:rPr>
            </a:br>
            <a:r>
              <a:rPr lang="en-US" sz="3200" dirty="0">
                <a:solidFill>
                  <a:srgbClr val="000000"/>
                </a:solidFill>
                <a:latin typeface="Helvetica Neue" charset="0"/>
                <a:ea typeface="Helvetica Neue" charset="0"/>
                <a:cs typeface="Helvetica Neue" charset="0"/>
              </a:rPr>
              <a:t>(Queries Per Second)</a:t>
            </a:r>
          </a:p>
        </p:txBody>
      </p:sp>
      <p:sp>
        <p:nvSpPr>
          <p:cNvPr id="2" name="Title 1"/>
          <p:cNvSpPr>
            <a:spLocks noGrp="1"/>
          </p:cNvSpPr>
          <p:nvPr>
            <p:ph type="title"/>
          </p:nvPr>
        </p:nvSpPr>
        <p:spPr>
          <a:xfrm>
            <a:off x="361663" y="97305"/>
            <a:ext cx="10515600" cy="1325563"/>
          </a:xfrm>
        </p:spPr>
        <p:txBody>
          <a:bodyPr>
            <a:normAutofit/>
          </a:bodyPr>
          <a:lstStyle/>
          <a:p>
            <a:r>
              <a:rPr lang="en-US" sz="4800" dirty="0"/>
              <a:t>Tensor Flow Conv. Net (GPU)</a:t>
            </a:r>
          </a:p>
        </p:txBody>
      </p:sp>
      <p:pic>
        <p:nvPicPr>
          <p:cNvPr id="18" name="Picture 17"/>
          <p:cNvPicPr>
            <a:picLocks noChangeAspect="1"/>
          </p:cNvPicPr>
          <p:nvPr/>
        </p:nvPicPr>
        <p:blipFill rotWithShape="1">
          <a:blip r:embed="rId3">
            <a:extLst>
              <a:ext uri="{28A0092B-C50C-407E-A947-70E740481C1C}">
                <a14:useLocalDpi xmlns:a14="http://schemas.microsoft.com/office/drawing/2010/main" val="0"/>
              </a:ext>
            </a:extLst>
          </a:blip>
          <a:srcRect t="45911"/>
          <a:stretch/>
        </p:blipFill>
        <p:spPr>
          <a:xfrm>
            <a:off x="4406024" y="1106220"/>
            <a:ext cx="7763256" cy="2668264"/>
          </a:xfrm>
          <a:prstGeom prst="rect">
            <a:avLst/>
          </a:prstGeom>
        </p:spPr>
      </p:pic>
      <p:sp>
        <p:nvSpPr>
          <p:cNvPr id="9" name="TextBox 8"/>
          <p:cNvSpPr txBox="1"/>
          <p:nvPr/>
        </p:nvSpPr>
        <p:spPr>
          <a:xfrm>
            <a:off x="7832251" y="3704524"/>
            <a:ext cx="2149949" cy="584775"/>
          </a:xfrm>
          <a:prstGeom prst="rect">
            <a:avLst/>
          </a:prstGeom>
          <a:noFill/>
        </p:spPr>
        <p:txBody>
          <a:bodyPr wrap="none" rtlCol="0">
            <a:spAutoFit/>
          </a:bodyPr>
          <a:lstStyle/>
          <a:p>
            <a:pPr algn="ctr" defTabSz="914377"/>
            <a:r>
              <a:rPr lang="en-US" sz="3200" smtClean="0">
                <a:solidFill>
                  <a:srgbClr val="000000"/>
                </a:solidFill>
                <a:latin typeface="Helvetica Neue" charset="0"/>
                <a:ea typeface="Helvetica Neue" charset="0"/>
                <a:cs typeface="Helvetica Neue" charset="0"/>
              </a:rPr>
              <a:t>Batch Size</a:t>
            </a:r>
            <a:endParaRPr lang="en-US" sz="3200" dirty="0">
              <a:solidFill>
                <a:srgbClr val="000000"/>
              </a:solidFill>
              <a:latin typeface="Helvetica Neue" charset="0"/>
              <a:ea typeface="Helvetica Neue" charset="0"/>
              <a:cs typeface="Helvetica Neue" charset="0"/>
            </a:endParaRPr>
          </a:p>
        </p:txBody>
      </p:sp>
      <p:sp>
        <p:nvSpPr>
          <p:cNvPr id="11" name="Down Arrow 10"/>
          <p:cNvSpPr/>
          <p:nvPr/>
        </p:nvSpPr>
        <p:spPr>
          <a:xfrm rot="10800000">
            <a:off x="3992950" y="1503780"/>
            <a:ext cx="550127" cy="1234250"/>
          </a:xfrm>
          <a:prstGeom prst="down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Box 11"/>
          <p:cNvSpPr txBox="1"/>
          <p:nvPr/>
        </p:nvSpPr>
        <p:spPr>
          <a:xfrm>
            <a:off x="3712639" y="958402"/>
            <a:ext cx="1005403" cy="461665"/>
          </a:xfrm>
          <a:prstGeom prst="rect">
            <a:avLst/>
          </a:prstGeom>
          <a:noFill/>
        </p:spPr>
        <p:txBody>
          <a:bodyPr wrap="none" rtlCol="0">
            <a:spAutoFit/>
          </a:bodyPr>
          <a:lstStyle/>
          <a:p>
            <a:r>
              <a:rPr lang="en-US" sz="2400" i="1" dirty="0">
                <a:latin typeface="Helvetica" charset="0"/>
                <a:ea typeface="Helvetica" charset="0"/>
                <a:cs typeface="Helvetica" charset="0"/>
              </a:rPr>
              <a:t>Better</a:t>
            </a:r>
          </a:p>
        </p:txBody>
      </p:sp>
      <p:sp>
        <p:nvSpPr>
          <p:cNvPr id="3" name="Slide Number Placeholder 2"/>
          <p:cNvSpPr>
            <a:spLocks noGrp="1"/>
          </p:cNvSpPr>
          <p:nvPr>
            <p:ph type="sldNum" sz="quarter" idx="12"/>
          </p:nvPr>
        </p:nvSpPr>
        <p:spPr/>
        <p:txBody>
          <a:bodyPr/>
          <a:lstStyle/>
          <a:p>
            <a:fld id="{DC2A921A-EC74-6F4D-8465-D463C43FF014}" type="slidenum">
              <a:rPr lang="en-US" smtClean="0">
                <a:solidFill>
                  <a:prstClr val="black">
                    <a:tint val="75000"/>
                  </a:prstClr>
                </a:solidFill>
              </a:rPr>
              <a:pPr/>
              <a:t>37</a:t>
            </a:fld>
            <a:endParaRPr lang="en-US">
              <a:solidFill>
                <a:prstClr val="black">
                  <a:tint val="75000"/>
                </a:prstClr>
              </a:solidFill>
            </a:endParaRPr>
          </a:p>
        </p:txBody>
      </p:sp>
    </p:spTree>
    <p:extLst>
      <p:ext uri="{BB962C8B-B14F-4D97-AF65-F5344CB8AC3E}">
        <p14:creationId xmlns:p14="http://schemas.microsoft.com/office/powerpoint/2010/main" val="9306355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1663" y="97305"/>
            <a:ext cx="10515600" cy="1325563"/>
          </a:xfrm>
        </p:spPr>
        <p:txBody>
          <a:bodyPr>
            <a:normAutofit/>
          </a:bodyPr>
          <a:lstStyle/>
          <a:p>
            <a:r>
              <a:rPr lang="en-US" sz="4800" dirty="0"/>
              <a:t>Tensor Flow Conv. Net (GPU)</a:t>
            </a:r>
          </a:p>
        </p:txBody>
      </p:sp>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2008" y="1137706"/>
            <a:ext cx="7759992" cy="5069342"/>
          </a:xfrm>
          <a:prstGeom prst="rect">
            <a:avLst/>
          </a:prstGeom>
        </p:spPr>
      </p:pic>
      <p:sp>
        <p:nvSpPr>
          <p:cNvPr id="25" name="TextBox 24"/>
          <p:cNvSpPr txBox="1"/>
          <p:nvPr/>
        </p:nvSpPr>
        <p:spPr>
          <a:xfrm>
            <a:off x="7535625" y="6136701"/>
            <a:ext cx="2149949" cy="584775"/>
          </a:xfrm>
          <a:prstGeom prst="rect">
            <a:avLst/>
          </a:prstGeom>
          <a:noFill/>
        </p:spPr>
        <p:txBody>
          <a:bodyPr wrap="none" rtlCol="0">
            <a:spAutoFit/>
          </a:bodyPr>
          <a:lstStyle/>
          <a:p>
            <a:pPr algn="ctr" defTabSz="914377"/>
            <a:r>
              <a:rPr lang="en-US" sz="3200" smtClean="0">
                <a:solidFill>
                  <a:srgbClr val="000000"/>
                </a:solidFill>
                <a:latin typeface="Helvetica Neue" charset="0"/>
                <a:ea typeface="Helvetica Neue" charset="0"/>
                <a:cs typeface="Helvetica Neue" charset="0"/>
              </a:rPr>
              <a:t>Batch Size</a:t>
            </a:r>
            <a:endParaRPr lang="en-US" sz="3200" dirty="0">
              <a:solidFill>
                <a:srgbClr val="000000"/>
              </a:solidFill>
              <a:latin typeface="Helvetica Neue" charset="0"/>
              <a:ea typeface="Helvetica Neue" charset="0"/>
              <a:cs typeface="Helvetica Neue" charset="0"/>
            </a:endParaRPr>
          </a:p>
        </p:txBody>
      </p:sp>
      <p:sp>
        <p:nvSpPr>
          <p:cNvPr id="26" name="TextBox 25"/>
          <p:cNvSpPr txBox="1"/>
          <p:nvPr/>
        </p:nvSpPr>
        <p:spPr>
          <a:xfrm>
            <a:off x="1139920" y="4622482"/>
            <a:ext cx="2513829" cy="584775"/>
          </a:xfrm>
          <a:prstGeom prst="rect">
            <a:avLst/>
          </a:prstGeom>
          <a:noFill/>
        </p:spPr>
        <p:txBody>
          <a:bodyPr wrap="none" rtlCol="0">
            <a:spAutoFit/>
          </a:bodyPr>
          <a:lstStyle/>
          <a:p>
            <a:pPr algn="ctr" defTabSz="914377"/>
            <a:r>
              <a:rPr lang="en-US" sz="3200" dirty="0">
                <a:solidFill>
                  <a:srgbClr val="000000"/>
                </a:solidFill>
                <a:latin typeface="Helvetica Neue" charset="0"/>
                <a:ea typeface="Helvetica Neue" charset="0"/>
                <a:cs typeface="Helvetica Neue" charset="0"/>
              </a:rPr>
              <a:t>Latency (</a:t>
            </a:r>
            <a:r>
              <a:rPr lang="en-US" sz="3200" dirty="0" err="1">
                <a:solidFill>
                  <a:srgbClr val="000000"/>
                </a:solidFill>
                <a:latin typeface="Helvetica Neue" charset="0"/>
                <a:ea typeface="Helvetica Neue" charset="0"/>
                <a:cs typeface="Helvetica Neue" charset="0"/>
              </a:rPr>
              <a:t>ms</a:t>
            </a:r>
            <a:r>
              <a:rPr lang="en-US" sz="3200" dirty="0">
                <a:solidFill>
                  <a:srgbClr val="000000"/>
                </a:solidFill>
                <a:latin typeface="Helvetica Neue" charset="0"/>
                <a:ea typeface="Helvetica Neue" charset="0"/>
                <a:cs typeface="Helvetica Neue" charset="0"/>
              </a:rPr>
              <a:t>)</a:t>
            </a:r>
          </a:p>
        </p:txBody>
      </p:sp>
      <p:sp>
        <p:nvSpPr>
          <p:cNvPr id="31" name="TextBox 30"/>
          <p:cNvSpPr txBox="1"/>
          <p:nvPr/>
        </p:nvSpPr>
        <p:spPr>
          <a:xfrm>
            <a:off x="79007" y="2025087"/>
            <a:ext cx="4070345" cy="1077218"/>
          </a:xfrm>
          <a:prstGeom prst="rect">
            <a:avLst/>
          </a:prstGeom>
          <a:noFill/>
        </p:spPr>
        <p:txBody>
          <a:bodyPr wrap="none" rtlCol="0">
            <a:spAutoFit/>
          </a:bodyPr>
          <a:lstStyle/>
          <a:p>
            <a:pPr algn="ctr" defTabSz="914377"/>
            <a:r>
              <a:rPr lang="en-US" sz="3200" dirty="0">
                <a:solidFill>
                  <a:srgbClr val="000000"/>
                </a:solidFill>
                <a:latin typeface="Helvetica Neue" charset="0"/>
                <a:ea typeface="Helvetica Neue" charset="0"/>
                <a:cs typeface="Helvetica Neue" charset="0"/>
              </a:rPr>
              <a:t>Throughput</a:t>
            </a:r>
            <a:br>
              <a:rPr lang="en-US" sz="3200" dirty="0">
                <a:solidFill>
                  <a:srgbClr val="000000"/>
                </a:solidFill>
                <a:latin typeface="Helvetica Neue" charset="0"/>
                <a:ea typeface="Helvetica Neue" charset="0"/>
                <a:cs typeface="Helvetica Neue" charset="0"/>
              </a:rPr>
            </a:br>
            <a:r>
              <a:rPr lang="en-US" sz="3200" dirty="0">
                <a:solidFill>
                  <a:srgbClr val="000000"/>
                </a:solidFill>
                <a:latin typeface="Helvetica Neue" charset="0"/>
                <a:ea typeface="Helvetica Neue" charset="0"/>
                <a:cs typeface="Helvetica Neue" charset="0"/>
              </a:rPr>
              <a:t>(Queries Per Second)</a:t>
            </a:r>
          </a:p>
        </p:txBody>
      </p:sp>
      <p:sp>
        <p:nvSpPr>
          <p:cNvPr id="32" name="Down Arrow 31"/>
          <p:cNvSpPr/>
          <p:nvPr/>
        </p:nvSpPr>
        <p:spPr>
          <a:xfrm rot="10800000">
            <a:off x="3992950" y="1503780"/>
            <a:ext cx="550127" cy="1234250"/>
          </a:xfrm>
          <a:prstGeom prst="down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3" name="TextBox 32"/>
          <p:cNvSpPr txBox="1"/>
          <p:nvPr/>
        </p:nvSpPr>
        <p:spPr>
          <a:xfrm>
            <a:off x="3712639" y="958402"/>
            <a:ext cx="1005403" cy="461665"/>
          </a:xfrm>
          <a:prstGeom prst="rect">
            <a:avLst/>
          </a:prstGeom>
          <a:noFill/>
        </p:spPr>
        <p:txBody>
          <a:bodyPr wrap="none" rtlCol="0">
            <a:spAutoFit/>
          </a:bodyPr>
          <a:lstStyle/>
          <a:p>
            <a:r>
              <a:rPr lang="en-US" sz="2400" i="1" dirty="0">
                <a:latin typeface="Helvetica" charset="0"/>
                <a:ea typeface="Helvetica" charset="0"/>
                <a:cs typeface="Helvetica" charset="0"/>
              </a:rPr>
              <a:t>Better</a:t>
            </a:r>
          </a:p>
        </p:txBody>
      </p:sp>
      <p:sp>
        <p:nvSpPr>
          <p:cNvPr id="34" name="Down Arrow 33"/>
          <p:cNvSpPr/>
          <p:nvPr/>
        </p:nvSpPr>
        <p:spPr>
          <a:xfrm>
            <a:off x="4075624" y="3932320"/>
            <a:ext cx="550127" cy="1227062"/>
          </a:xfrm>
          <a:prstGeom prst="down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5" name="TextBox 34"/>
          <p:cNvSpPr txBox="1"/>
          <p:nvPr/>
        </p:nvSpPr>
        <p:spPr>
          <a:xfrm>
            <a:off x="3837334" y="5159382"/>
            <a:ext cx="1005403" cy="461665"/>
          </a:xfrm>
          <a:prstGeom prst="rect">
            <a:avLst/>
          </a:prstGeom>
          <a:noFill/>
        </p:spPr>
        <p:txBody>
          <a:bodyPr wrap="none" rtlCol="0">
            <a:spAutoFit/>
          </a:bodyPr>
          <a:lstStyle/>
          <a:p>
            <a:r>
              <a:rPr lang="en-US" sz="2400" i="1" dirty="0">
                <a:latin typeface="Helvetica" charset="0"/>
                <a:ea typeface="Helvetica" charset="0"/>
                <a:cs typeface="Helvetica" charset="0"/>
              </a:rPr>
              <a:t>Better</a:t>
            </a:r>
          </a:p>
        </p:txBody>
      </p:sp>
      <p:sp>
        <p:nvSpPr>
          <p:cNvPr id="3" name="Slide Number Placeholder 2"/>
          <p:cNvSpPr>
            <a:spLocks noGrp="1"/>
          </p:cNvSpPr>
          <p:nvPr>
            <p:ph type="sldNum" sz="quarter" idx="12"/>
          </p:nvPr>
        </p:nvSpPr>
        <p:spPr/>
        <p:txBody>
          <a:bodyPr/>
          <a:lstStyle/>
          <a:p>
            <a:fld id="{DC2A921A-EC74-6F4D-8465-D463C43FF014}" type="slidenum">
              <a:rPr lang="en-US" smtClean="0">
                <a:solidFill>
                  <a:prstClr val="black">
                    <a:tint val="75000"/>
                  </a:prstClr>
                </a:solidFill>
              </a:rPr>
              <a:pPr/>
              <a:t>38</a:t>
            </a:fld>
            <a:endParaRPr lang="en-US">
              <a:solidFill>
                <a:prstClr val="black">
                  <a:tint val="75000"/>
                </a:prstClr>
              </a:solidFill>
            </a:endParaRPr>
          </a:p>
        </p:txBody>
      </p:sp>
    </p:spTree>
    <p:extLst>
      <p:ext uri="{BB962C8B-B14F-4D97-AF65-F5344CB8AC3E}">
        <p14:creationId xmlns:p14="http://schemas.microsoft.com/office/powerpoint/2010/main" val="176762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1663" y="97305"/>
            <a:ext cx="10515600" cy="1325563"/>
          </a:xfrm>
        </p:spPr>
        <p:txBody>
          <a:bodyPr>
            <a:normAutofit/>
          </a:bodyPr>
          <a:lstStyle/>
          <a:p>
            <a:r>
              <a:rPr lang="en-US" sz="4800" dirty="0"/>
              <a:t>Tensor Flow Conv. Net (GPU)</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8744" y="1149801"/>
            <a:ext cx="7763256" cy="5071474"/>
          </a:xfrm>
          <a:prstGeom prst="rect">
            <a:avLst/>
          </a:prstGeom>
        </p:spPr>
      </p:pic>
      <p:sp>
        <p:nvSpPr>
          <p:cNvPr id="9" name="TextBox 8"/>
          <p:cNvSpPr txBox="1"/>
          <p:nvPr/>
        </p:nvSpPr>
        <p:spPr>
          <a:xfrm>
            <a:off x="7535625" y="6136701"/>
            <a:ext cx="2149949" cy="584775"/>
          </a:xfrm>
          <a:prstGeom prst="rect">
            <a:avLst/>
          </a:prstGeom>
          <a:noFill/>
        </p:spPr>
        <p:txBody>
          <a:bodyPr wrap="none" rtlCol="0">
            <a:spAutoFit/>
          </a:bodyPr>
          <a:lstStyle/>
          <a:p>
            <a:pPr algn="ctr" defTabSz="914377"/>
            <a:r>
              <a:rPr lang="en-US" sz="3200" smtClean="0">
                <a:solidFill>
                  <a:srgbClr val="000000"/>
                </a:solidFill>
                <a:latin typeface="Helvetica Neue" charset="0"/>
                <a:ea typeface="Helvetica Neue" charset="0"/>
                <a:cs typeface="Helvetica Neue" charset="0"/>
              </a:rPr>
              <a:t>Batch Size</a:t>
            </a:r>
            <a:endParaRPr lang="en-US" sz="3200" dirty="0">
              <a:solidFill>
                <a:srgbClr val="000000"/>
              </a:solidFill>
              <a:latin typeface="Helvetica Neue" charset="0"/>
              <a:ea typeface="Helvetica Neue" charset="0"/>
              <a:cs typeface="Helvetica Neue" charset="0"/>
            </a:endParaRPr>
          </a:p>
        </p:txBody>
      </p:sp>
      <p:grpSp>
        <p:nvGrpSpPr>
          <p:cNvPr id="16" name="Group 15"/>
          <p:cNvGrpSpPr/>
          <p:nvPr/>
        </p:nvGrpSpPr>
        <p:grpSpPr>
          <a:xfrm>
            <a:off x="6096000" y="705852"/>
            <a:ext cx="4019218" cy="5430849"/>
            <a:chOff x="2891249" y="-658358"/>
            <a:chExt cx="4019216" cy="6388198"/>
          </a:xfrm>
        </p:grpSpPr>
        <p:sp>
          <p:nvSpPr>
            <p:cNvPr id="17" name="TextBox 16"/>
            <p:cNvSpPr txBox="1"/>
            <p:nvPr/>
          </p:nvSpPr>
          <p:spPr>
            <a:xfrm>
              <a:off x="2891249" y="1604968"/>
              <a:ext cx="3483645" cy="651657"/>
            </a:xfrm>
            <a:prstGeom prst="rect">
              <a:avLst/>
            </a:prstGeom>
            <a:noFill/>
          </p:spPr>
          <p:txBody>
            <a:bodyPr wrap="none" rtlCol="0">
              <a:spAutoFit/>
            </a:bodyPr>
            <a:lstStyle/>
            <a:p>
              <a:pPr algn="r" defTabSz="914377"/>
              <a:r>
                <a:rPr lang="en-US" sz="3000" dirty="0">
                  <a:solidFill>
                    <a:srgbClr val="ED7D31"/>
                  </a:solidFill>
                  <a:latin typeface="Helvetica Neue" charset="0"/>
                  <a:ea typeface="Helvetica Neue" charset="0"/>
                  <a:cs typeface="Helvetica Neue" charset="0"/>
                </a:rPr>
                <a:t>Optimal Batch Size</a:t>
              </a:r>
            </a:p>
          </p:txBody>
        </p:sp>
        <p:grpSp>
          <p:nvGrpSpPr>
            <p:cNvPr id="18" name="Group 17"/>
            <p:cNvGrpSpPr/>
            <p:nvPr/>
          </p:nvGrpSpPr>
          <p:grpSpPr>
            <a:xfrm>
              <a:off x="5901129" y="-658358"/>
              <a:ext cx="1009336" cy="6388198"/>
              <a:chOff x="5901129" y="-688338"/>
              <a:chExt cx="1009336" cy="6388198"/>
            </a:xfrm>
          </p:grpSpPr>
          <p:cxnSp>
            <p:nvCxnSpPr>
              <p:cNvPr id="20" name="Straight Connector 19"/>
              <p:cNvCxnSpPr/>
              <p:nvPr/>
            </p:nvCxnSpPr>
            <p:spPr>
              <a:xfrm flipV="1">
                <a:off x="6405797" y="-688338"/>
                <a:ext cx="0" cy="5829966"/>
              </a:xfrm>
              <a:prstGeom prst="line">
                <a:avLst/>
              </a:prstGeom>
              <a:ln w="57150"/>
            </p:spPr>
            <p:style>
              <a:lnRef idx="3">
                <a:schemeClr val="accent2"/>
              </a:lnRef>
              <a:fillRef idx="0">
                <a:schemeClr val="accent2"/>
              </a:fillRef>
              <a:effectRef idx="2">
                <a:schemeClr val="accent2"/>
              </a:effectRef>
              <a:fontRef idx="minor">
                <a:schemeClr val="tx1"/>
              </a:fontRef>
            </p:style>
          </p:cxnSp>
          <p:sp>
            <p:nvSpPr>
              <p:cNvPr id="21" name="Rectangle 20"/>
              <p:cNvSpPr/>
              <p:nvPr/>
            </p:nvSpPr>
            <p:spPr>
              <a:xfrm>
                <a:off x="5901129" y="5141627"/>
                <a:ext cx="1009336" cy="558233"/>
              </a:xfrm>
              <a:prstGeom prst="rect">
                <a:avLst/>
              </a:prstGeom>
              <a:ln w="57150"/>
            </p:spPr>
            <p:style>
              <a:lnRef idx="3">
                <a:schemeClr val="accent2"/>
              </a:lnRef>
              <a:fillRef idx="0">
                <a:schemeClr val="accent2"/>
              </a:fillRef>
              <a:effectRef idx="2">
                <a:schemeClr val="accent2"/>
              </a:effectRef>
              <a:fontRef idx="minor">
                <a:schemeClr val="tx1"/>
              </a:fontRef>
            </p:style>
            <p:txBody>
              <a:bodyPr rtlCol="0" anchor="ctr"/>
              <a:lstStyle/>
              <a:p>
                <a:pPr algn="ctr" defTabSz="914377"/>
                <a:endParaRPr lang="en-US" sz="2400">
                  <a:solidFill>
                    <a:srgbClr val="000000"/>
                  </a:solidFill>
                </a:endParaRPr>
              </a:p>
            </p:txBody>
          </p:sp>
        </p:grpSp>
      </p:grpSp>
      <p:sp>
        <p:nvSpPr>
          <p:cNvPr id="22" name="TextBox 21"/>
          <p:cNvSpPr txBox="1"/>
          <p:nvPr/>
        </p:nvSpPr>
        <p:spPr>
          <a:xfrm>
            <a:off x="1139920" y="4622482"/>
            <a:ext cx="2513829" cy="584775"/>
          </a:xfrm>
          <a:prstGeom prst="rect">
            <a:avLst/>
          </a:prstGeom>
          <a:noFill/>
        </p:spPr>
        <p:txBody>
          <a:bodyPr wrap="none" rtlCol="0">
            <a:spAutoFit/>
          </a:bodyPr>
          <a:lstStyle/>
          <a:p>
            <a:pPr algn="ctr" defTabSz="914377"/>
            <a:r>
              <a:rPr lang="en-US" sz="3200" dirty="0">
                <a:solidFill>
                  <a:srgbClr val="000000"/>
                </a:solidFill>
                <a:latin typeface="Helvetica Neue" charset="0"/>
                <a:ea typeface="Helvetica Neue" charset="0"/>
                <a:cs typeface="Helvetica Neue" charset="0"/>
              </a:rPr>
              <a:t>Latency (</a:t>
            </a:r>
            <a:r>
              <a:rPr lang="en-US" sz="3200" dirty="0" err="1">
                <a:solidFill>
                  <a:srgbClr val="000000"/>
                </a:solidFill>
                <a:latin typeface="Helvetica Neue" charset="0"/>
                <a:ea typeface="Helvetica Neue" charset="0"/>
                <a:cs typeface="Helvetica Neue" charset="0"/>
              </a:rPr>
              <a:t>ms</a:t>
            </a:r>
            <a:r>
              <a:rPr lang="en-US" sz="3200" dirty="0">
                <a:solidFill>
                  <a:srgbClr val="000000"/>
                </a:solidFill>
                <a:latin typeface="Helvetica Neue" charset="0"/>
                <a:ea typeface="Helvetica Neue" charset="0"/>
                <a:cs typeface="Helvetica Neue" charset="0"/>
              </a:rPr>
              <a:t>)</a:t>
            </a:r>
          </a:p>
        </p:txBody>
      </p:sp>
      <p:sp>
        <p:nvSpPr>
          <p:cNvPr id="23" name="TextBox 22"/>
          <p:cNvSpPr txBox="1"/>
          <p:nvPr/>
        </p:nvSpPr>
        <p:spPr>
          <a:xfrm>
            <a:off x="79007" y="2025087"/>
            <a:ext cx="4070345" cy="1077218"/>
          </a:xfrm>
          <a:prstGeom prst="rect">
            <a:avLst/>
          </a:prstGeom>
          <a:noFill/>
        </p:spPr>
        <p:txBody>
          <a:bodyPr wrap="none" rtlCol="0">
            <a:spAutoFit/>
          </a:bodyPr>
          <a:lstStyle/>
          <a:p>
            <a:pPr algn="ctr" defTabSz="914377"/>
            <a:r>
              <a:rPr lang="en-US" sz="3200" dirty="0">
                <a:solidFill>
                  <a:srgbClr val="000000"/>
                </a:solidFill>
                <a:latin typeface="Helvetica Neue" charset="0"/>
                <a:ea typeface="Helvetica Neue" charset="0"/>
                <a:cs typeface="Helvetica Neue" charset="0"/>
              </a:rPr>
              <a:t>Throughput</a:t>
            </a:r>
            <a:br>
              <a:rPr lang="en-US" sz="3200" dirty="0">
                <a:solidFill>
                  <a:srgbClr val="000000"/>
                </a:solidFill>
                <a:latin typeface="Helvetica Neue" charset="0"/>
                <a:ea typeface="Helvetica Neue" charset="0"/>
                <a:cs typeface="Helvetica Neue" charset="0"/>
              </a:rPr>
            </a:br>
            <a:r>
              <a:rPr lang="en-US" sz="3200" dirty="0">
                <a:solidFill>
                  <a:srgbClr val="000000"/>
                </a:solidFill>
                <a:latin typeface="Helvetica Neue" charset="0"/>
                <a:ea typeface="Helvetica Neue" charset="0"/>
                <a:cs typeface="Helvetica Neue" charset="0"/>
              </a:rPr>
              <a:t>(Queries Per Second)</a:t>
            </a:r>
          </a:p>
        </p:txBody>
      </p:sp>
      <p:sp>
        <p:nvSpPr>
          <p:cNvPr id="24" name="Down Arrow 23"/>
          <p:cNvSpPr/>
          <p:nvPr/>
        </p:nvSpPr>
        <p:spPr>
          <a:xfrm rot="10800000">
            <a:off x="3992950" y="1503780"/>
            <a:ext cx="550127" cy="1234250"/>
          </a:xfrm>
          <a:prstGeom prst="down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7" name="TextBox 26"/>
          <p:cNvSpPr txBox="1"/>
          <p:nvPr/>
        </p:nvSpPr>
        <p:spPr>
          <a:xfrm>
            <a:off x="3712639" y="958402"/>
            <a:ext cx="1005403" cy="461665"/>
          </a:xfrm>
          <a:prstGeom prst="rect">
            <a:avLst/>
          </a:prstGeom>
          <a:noFill/>
        </p:spPr>
        <p:txBody>
          <a:bodyPr wrap="none" rtlCol="0">
            <a:spAutoFit/>
          </a:bodyPr>
          <a:lstStyle/>
          <a:p>
            <a:r>
              <a:rPr lang="en-US" sz="2400" i="1" dirty="0">
                <a:latin typeface="Helvetica" charset="0"/>
                <a:ea typeface="Helvetica" charset="0"/>
                <a:cs typeface="Helvetica" charset="0"/>
              </a:rPr>
              <a:t>Better</a:t>
            </a:r>
          </a:p>
        </p:txBody>
      </p:sp>
      <p:sp>
        <p:nvSpPr>
          <p:cNvPr id="28" name="Down Arrow 27"/>
          <p:cNvSpPr/>
          <p:nvPr/>
        </p:nvSpPr>
        <p:spPr>
          <a:xfrm>
            <a:off x="4075624" y="3932320"/>
            <a:ext cx="550127" cy="1227062"/>
          </a:xfrm>
          <a:prstGeom prst="down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9" name="TextBox 28"/>
          <p:cNvSpPr txBox="1"/>
          <p:nvPr/>
        </p:nvSpPr>
        <p:spPr>
          <a:xfrm>
            <a:off x="3837334" y="5159382"/>
            <a:ext cx="1005403" cy="461665"/>
          </a:xfrm>
          <a:prstGeom prst="rect">
            <a:avLst/>
          </a:prstGeom>
          <a:noFill/>
        </p:spPr>
        <p:txBody>
          <a:bodyPr wrap="none" rtlCol="0">
            <a:spAutoFit/>
          </a:bodyPr>
          <a:lstStyle/>
          <a:p>
            <a:r>
              <a:rPr lang="en-US" sz="2400" i="1" dirty="0">
                <a:latin typeface="Helvetica" charset="0"/>
                <a:ea typeface="Helvetica" charset="0"/>
                <a:cs typeface="Helvetica" charset="0"/>
              </a:rPr>
              <a:t>Better</a:t>
            </a:r>
          </a:p>
        </p:txBody>
      </p:sp>
      <p:sp>
        <p:nvSpPr>
          <p:cNvPr id="4" name="Slide Number Placeholder 3"/>
          <p:cNvSpPr>
            <a:spLocks noGrp="1"/>
          </p:cNvSpPr>
          <p:nvPr>
            <p:ph type="sldNum" sz="quarter" idx="12"/>
          </p:nvPr>
        </p:nvSpPr>
        <p:spPr/>
        <p:txBody>
          <a:bodyPr/>
          <a:lstStyle/>
          <a:p>
            <a:fld id="{DC2A921A-EC74-6F4D-8465-D463C43FF014}" type="slidenum">
              <a:rPr lang="en-US" smtClean="0">
                <a:solidFill>
                  <a:prstClr val="black">
                    <a:tint val="75000"/>
                  </a:prstClr>
                </a:solidFill>
              </a:rPr>
              <a:pPr/>
              <a:t>39</a:t>
            </a:fld>
            <a:endParaRPr lang="en-US">
              <a:solidFill>
                <a:prstClr val="black">
                  <a:tint val="75000"/>
                </a:prstClr>
              </a:solidFill>
            </a:endParaRPr>
          </a:p>
        </p:txBody>
      </p:sp>
    </p:spTree>
    <p:extLst>
      <p:ext uri="{BB962C8B-B14F-4D97-AF65-F5344CB8AC3E}">
        <p14:creationId xmlns:p14="http://schemas.microsoft.com/office/powerpoint/2010/main" val="1851824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619087" y="2562588"/>
            <a:ext cx="5177099" cy="2994897"/>
            <a:chOff x="6031930" y="1896432"/>
            <a:chExt cx="1987235" cy="1149595"/>
          </a:xfrm>
        </p:grpSpPr>
        <p:grpSp>
          <p:nvGrpSpPr>
            <p:cNvPr id="74" name="Group 73"/>
            <p:cNvGrpSpPr/>
            <p:nvPr/>
          </p:nvGrpSpPr>
          <p:grpSpPr>
            <a:xfrm>
              <a:off x="6031930" y="1896432"/>
              <a:ext cx="1987235" cy="1149595"/>
              <a:chOff x="4437802" y="2295143"/>
              <a:chExt cx="2565113" cy="1483893"/>
            </a:xfrm>
          </p:grpSpPr>
          <p:cxnSp>
            <p:nvCxnSpPr>
              <p:cNvPr id="88" name="Straight Arrow Connector 87"/>
              <p:cNvCxnSpPr/>
              <p:nvPr/>
            </p:nvCxnSpPr>
            <p:spPr>
              <a:xfrm>
                <a:off x="6221474" y="3037091"/>
                <a:ext cx="781441" cy="0"/>
              </a:xfrm>
              <a:prstGeom prst="straightConnector1">
                <a:avLst/>
              </a:prstGeom>
              <a:ln w="28575">
                <a:tailEnd type="triangle"/>
              </a:ln>
            </p:spPr>
            <p:style>
              <a:lnRef idx="2">
                <a:schemeClr val="dk1">
                  <a:shade val="50000"/>
                </a:schemeClr>
              </a:lnRef>
              <a:fillRef idx="1">
                <a:schemeClr val="dk1"/>
              </a:fillRef>
              <a:effectRef idx="0">
                <a:schemeClr val="dk1"/>
              </a:effectRef>
              <a:fontRef idx="minor">
                <a:schemeClr val="lt1"/>
              </a:fontRef>
            </p:style>
          </p:cxnSp>
          <p:cxnSp>
            <p:nvCxnSpPr>
              <p:cNvPr id="78" name="Straight Arrow Connector 77"/>
              <p:cNvCxnSpPr/>
              <p:nvPr/>
            </p:nvCxnSpPr>
            <p:spPr>
              <a:xfrm>
                <a:off x="4608575" y="2380530"/>
                <a:ext cx="1922918" cy="656560"/>
              </a:xfrm>
              <a:prstGeom prst="straightConnector1">
                <a:avLst/>
              </a:prstGeom>
              <a:ln w="28575">
                <a:tailEnd type="triangle"/>
              </a:ln>
            </p:spPr>
            <p:style>
              <a:lnRef idx="2">
                <a:schemeClr val="dk1">
                  <a:shade val="50000"/>
                </a:schemeClr>
              </a:lnRef>
              <a:fillRef idx="1">
                <a:schemeClr val="dk1"/>
              </a:fillRef>
              <a:effectRef idx="0">
                <a:schemeClr val="dk1"/>
              </a:effectRef>
              <a:fontRef idx="minor">
                <a:schemeClr val="lt1"/>
              </a:fontRef>
            </p:style>
          </p:cxnSp>
          <p:cxnSp>
            <p:nvCxnSpPr>
              <p:cNvPr id="79" name="Straight Arrow Connector 78"/>
              <p:cNvCxnSpPr/>
              <p:nvPr/>
            </p:nvCxnSpPr>
            <p:spPr>
              <a:xfrm>
                <a:off x="4608575" y="2708810"/>
                <a:ext cx="1922918" cy="328280"/>
              </a:xfrm>
              <a:prstGeom prst="straightConnector1">
                <a:avLst/>
              </a:prstGeom>
              <a:ln w="28575">
                <a:tailEnd type="triangle"/>
              </a:ln>
            </p:spPr>
            <p:style>
              <a:lnRef idx="2">
                <a:schemeClr val="dk1">
                  <a:shade val="50000"/>
                </a:schemeClr>
              </a:lnRef>
              <a:fillRef idx="1">
                <a:schemeClr val="dk1"/>
              </a:fillRef>
              <a:effectRef idx="0">
                <a:schemeClr val="dk1"/>
              </a:effectRef>
              <a:fontRef idx="minor">
                <a:schemeClr val="lt1"/>
              </a:fontRef>
            </p:style>
          </p:cxnSp>
          <p:cxnSp>
            <p:nvCxnSpPr>
              <p:cNvPr id="81" name="Straight Arrow Connector 80"/>
              <p:cNvCxnSpPr/>
              <p:nvPr/>
            </p:nvCxnSpPr>
            <p:spPr>
              <a:xfrm>
                <a:off x="4608575" y="3037089"/>
                <a:ext cx="1922918" cy="1"/>
              </a:xfrm>
              <a:prstGeom prst="straightConnector1">
                <a:avLst/>
              </a:prstGeom>
              <a:ln w="28575">
                <a:tailEnd type="triangle"/>
              </a:ln>
            </p:spPr>
            <p:style>
              <a:lnRef idx="2">
                <a:schemeClr val="dk1">
                  <a:shade val="50000"/>
                </a:schemeClr>
              </a:lnRef>
              <a:fillRef idx="1">
                <a:schemeClr val="dk1"/>
              </a:fillRef>
              <a:effectRef idx="0">
                <a:schemeClr val="dk1"/>
              </a:effectRef>
              <a:fontRef idx="minor">
                <a:schemeClr val="lt1"/>
              </a:fontRef>
            </p:style>
          </p:cxnSp>
          <p:cxnSp>
            <p:nvCxnSpPr>
              <p:cNvPr id="82" name="Straight Arrow Connector 81"/>
              <p:cNvCxnSpPr/>
              <p:nvPr/>
            </p:nvCxnSpPr>
            <p:spPr>
              <a:xfrm flipV="1">
                <a:off x="4608575" y="3037090"/>
                <a:ext cx="1922918" cy="328279"/>
              </a:xfrm>
              <a:prstGeom prst="straightConnector1">
                <a:avLst/>
              </a:prstGeom>
              <a:ln w="28575">
                <a:tailEnd type="triangle"/>
              </a:ln>
            </p:spPr>
            <p:style>
              <a:lnRef idx="2">
                <a:schemeClr val="dk1">
                  <a:shade val="50000"/>
                </a:schemeClr>
              </a:lnRef>
              <a:fillRef idx="1">
                <a:schemeClr val="dk1"/>
              </a:fillRef>
              <a:effectRef idx="0">
                <a:schemeClr val="dk1"/>
              </a:effectRef>
              <a:fontRef idx="minor">
                <a:schemeClr val="lt1"/>
              </a:fontRef>
            </p:style>
          </p:cxnSp>
          <p:cxnSp>
            <p:nvCxnSpPr>
              <p:cNvPr id="83" name="Straight Arrow Connector 82"/>
              <p:cNvCxnSpPr/>
              <p:nvPr/>
            </p:nvCxnSpPr>
            <p:spPr>
              <a:xfrm flipV="1">
                <a:off x="4608575" y="3037090"/>
                <a:ext cx="1922918" cy="656560"/>
              </a:xfrm>
              <a:prstGeom prst="straightConnector1">
                <a:avLst/>
              </a:prstGeom>
              <a:ln w="28575">
                <a:tailEnd type="triangle"/>
              </a:ln>
            </p:spPr>
            <p:style>
              <a:lnRef idx="2">
                <a:schemeClr val="dk1">
                  <a:shade val="50000"/>
                </a:schemeClr>
              </a:lnRef>
              <a:fillRef idx="1">
                <a:schemeClr val="dk1"/>
              </a:fillRef>
              <a:effectRef idx="0">
                <a:schemeClr val="dk1"/>
              </a:effectRef>
              <a:fontRef idx="minor">
                <a:schemeClr val="lt1"/>
              </a:fontRef>
            </p:style>
          </p:cxnSp>
          <p:sp>
            <p:nvSpPr>
              <p:cNvPr id="94" name="Oval 93"/>
              <p:cNvSpPr/>
              <p:nvPr/>
            </p:nvSpPr>
            <p:spPr>
              <a:xfrm>
                <a:off x="5121690" y="2390319"/>
                <a:ext cx="1293541" cy="1293541"/>
              </a:xfrm>
              <a:prstGeom prst="ellipse">
                <a:avLst/>
              </a:prstGeom>
              <a:solidFill>
                <a:schemeClr val="bg1"/>
              </a:solidFill>
              <a:ln w="28575"/>
            </p:spPr>
            <p:style>
              <a:lnRef idx="2">
                <a:schemeClr val="dk1"/>
              </a:lnRef>
              <a:fillRef idx="1">
                <a:schemeClr val="lt1"/>
              </a:fillRef>
              <a:effectRef idx="0">
                <a:schemeClr val="dk1"/>
              </a:effectRef>
              <a:fontRef idx="minor">
                <a:schemeClr val="dk1"/>
              </a:fontRef>
            </p:style>
            <p:txBody>
              <a:bodyPr rtlCol="0" anchor="ctr"/>
              <a:lstStyle/>
              <a:p>
                <a:pPr algn="ctr" defTabSz="609585" fontAlgn="base">
                  <a:spcBef>
                    <a:spcPct val="0"/>
                  </a:spcBef>
                  <a:spcAft>
                    <a:spcPct val="0"/>
                  </a:spcAft>
                </a:pPr>
                <a:endParaRPr lang="en-US" sz="1600">
                  <a:solidFill>
                    <a:prstClr val="black"/>
                  </a:solidFill>
                  <a:latin typeface="Helvetica Neue" charset="0"/>
                  <a:ea typeface="Helvetica Neue" charset="0"/>
                  <a:cs typeface="Helvetica Neue" charset="0"/>
                </a:endParaRPr>
              </a:p>
            </p:txBody>
          </p:sp>
          <p:grpSp>
            <p:nvGrpSpPr>
              <p:cNvPr id="87" name="Group 86"/>
              <p:cNvGrpSpPr/>
              <p:nvPr/>
            </p:nvGrpSpPr>
            <p:grpSpPr>
              <a:xfrm>
                <a:off x="4437802" y="2295143"/>
                <a:ext cx="170773" cy="1483893"/>
                <a:chOff x="4461603" y="726948"/>
                <a:chExt cx="228600" cy="1986366"/>
              </a:xfrm>
            </p:grpSpPr>
            <p:sp>
              <p:nvSpPr>
                <p:cNvPr id="89" name="Oval 88"/>
                <p:cNvSpPr/>
                <p:nvPr/>
              </p:nvSpPr>
              <p:spPr>
                <a:xfrm>
                  <a:off x="4461603" y="726948"/>
                  <a:ext cx="228600" cy="228600"/>
                </a:xfrm>
                <a:prstGeom prst="ellipse">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585" fontAlgn="base">
                    <a:spcBef>
                      <a:spcPct val="0"/>
                    </a:spcBef>
                    <a:spcAft>
                      <a:spcPct val="0"/>
                    </a:spcAft>
                  </a:pPr>
                  <a:endParaRPr lang="en-US" sz="1600">
                    <a:solidFill>
                      <a:prstClr val="white"/>
                    </a:solidFill>
                    <a:latin typeface="Helvetica Neue" charset="0"/>
                    <a:ea typeface="Helvetica Neue" charset="0"/>
                    <a:cs typeface="Helvetica Neue" charset="0"/>
                  </a:endParaRPr>
                </a:p>
              </p:txBody>
            </p:sp>
            <p:sp>
              <p:nvSpPr>
                <p:cNvPr id="90" name="Oval 89"/>
                <p:cNvSpPr/>
                <p:nvPr/>
              </p:nvSpPr>
              <p:spPr>
                <a:xfrm>
                  <a:off x="4461603" y="1605830"/>
                  <a:ext cx="228600" cy="228600"/>
                </a:xfrm>
                <a:prstGeom prst="ellipse">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585" fontAlgn="base">
                    <a:spcBef>
                      <a:spcPct val="0"/>
                    </a:spcBef>
                    <a:spcAft>
                      <a:spcPct val="0"/>
                    </a:spcAft>
                  </a:pPr>
                  <a:endParaRPr lang="en-US" sz="1600">
                    <a:solidFill>
                      <a:prstClr val="white"/>
                    </a:solidFill>
                    <a:latin typeface="Helvetica Neue" charset="0"/>
                    <a:ea typeface="Helvetica Neue" charset="0"/>
                    <a:cs typeface="Helvetica Neue" charset="0"/>
                  </a:endParaRPr>
                </a:p>
              </p:txBody>
            </p:sp>
            <p:sp>
              <p:nvSpPr>
                <p:cNvPr id="91" name="Oval 90"/>
                <p:cNvSpPr/>
                <p:nvPr/>
              </p:nvSpPr>
              <p:spPr>
                <a:xfrm>
                  <a:off x="4461603" y="2045271"/>
                  <a:ext cx="228600" cy="228600"/>
                </a:xfrm>
                <a:prstGeom prst="ellipse">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585" fontAlgn="base">
                    <a:spcBef>
                      <a:spcPct val="0"/>
                    </a:spcBef>
                    <a:spcAft>
                      <a:spcPct val="0"/>
                    </a:spcAft>
                  </a:pPr>
                  <a:endParaRPr lang="en-US" sz="1600">
                    <a:solidFill>
                      <a:prstClr val="white"/>
                    </a:solidFill>
                    <a:latin typeface="Helvetica Neue" charset="0"/>
                    <a:ea typeface="Helvetica Neue" charset="0"/>
                    <a:cs typeface="Helvetica Neue" charset="0"/>
                  </a:endParaRPr>
                </a:p>
              </p:txBody>
            </p:sp>
            <p:sp>
              <p:nvSpPr>
                <p:cNvPr id="92" name="Oval 91"/>
                <p:cNvSpPr/>
                <p:nvPr/>
              </p:nvSpPr>
              <p:spPr>
                <a:xfrm>
                  <a:off x="4461603" y="2484714"/>
                  <a:ext cx="228600" cy="228600"/>
                </a:xfrm>
                <a:prstGeom prst="ellipse">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585" fontAlgn="base">
                    <a:spcBef>
                      <a:spcPct val="0"/>
                    </a:spcBef>
                    <a:spcAft>
                      <a:spcPct val="0"/>
                    </a:spcAft>
                  </a:pPr>
                  <a:endParaRPr lang="en-US" sz="1600">
                    <a:solidFill>
                      <a:prstClr val="white"/>
                    </a:solidFill>
                    <a:latin typeface="Helvetica Neue" charset="0"/>
                    <a:ea typeface="Helvetica Neue" charset="0"/>
                    <a:cs typeface="Helvetica Neue" charset="0"/>
                  </a:endParaRPr>
                </a:p>
              </p:txBody>
            </p:sp>
            <p:sp>
              <p:nvSpPr>
                <p:cNvPr id="93" name="Oval 92"/>
                <p:cNvSpPr/>
                <p:nvPr/>
              </p:nvSpPr>
              <p:spPr>
                <a:xfrm>
                  <a:off x="4461603" y="1166389"/>
                  <a:ext cx="228600" cy="228600"/>
                </a:xfrm>
                <a:prstGeom prst="ellipse">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585" fontAlgn="base">
                    <a:spcBef>
                      <a:spcPct val="0"/>
                    </a:spcBef>
                    <a:spcAft>
                      <a:spcPct val="0"/>
                    </a:spcAft>
                  </a:pPr>
                  <a:endParaRPr lang="en-US" sz="1600">
                    <a:solidFill>
                      <a:prstClr val="white"/>
                    </a:solidFill>
                    <a:latin typeface="Helvetica Neue" charset="0"/>
                    <a:ea typeface="Helvetica Neue" charset="0"/>
                    <a:cs typeface="Helvetica Neue" charset="0"/>
                  </a:endParaRPr>
                </a:p>
              </p:txBody>
            </p:sp>
          </p:grpSp>
        </p:gr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76939" y="2101428"/>
              <a:ext cx="736831" cy="736831"/>
            </a:xfrm>
            <a:prstGeom prst="rect">
              <a:avLst/>
            </a:prstGeom>
          </p:spPr>
        </p:pic>
      </p:grpSp>
      <p:sp>
        <p:nvSpPr>
          <p:cNvPr id="26" name="TextBox 25"/>
          <p:cNvSpPr txBox="1"/>
          <p:nvPr/>
        </p:nvSpPr>
        <p:spPr>
          <a:xfrm>
            <a:off x="1167327" y="368289"/>
            <a:ext cx="9439765" cy="748988"/>
          </a:xfrm>
          <a:prstGeom prst="rect">
            <a:avLst/>
          </a:prstGeom>
          <a:noFill/>
        </p:spPr>
        <p:txBody>
          <a:bodyPr wrap="none" rtlCol="0">
            <a:spAutoFit/>
          </a:bodyPr>
          <a:lstStyle/>
          <a:p>
            <a:pPr algn="ctr" defTabSz="609585" fontAlgn="base">
              <a:spcBef>
                <a:spcPct val="0"/>
              </a:spcBef>
              <a:spcAft>
                <a:spcPct val="0"/>
              </a:spcAft>
            </a:pPr>
            <a:r>
              <a:rPr lang="en-US" sz="4267" b="1" dirty="0" smtClean="0">
                <a:solidFill>
                  <a:prstClr val="black"/>
                </a:solidFill>
                <a:latin typeface="Helvetica Neue" charset="0"/>
                <a:ea typeface="Helvetica Neue" charset="0"/>
                <a:cs typeface="Helvetica Neue" charset="0"/>
              </a:rPr>
              <a:t>Learning Produces </a:t>
            </a:r>
            <a:r>
              <a:rPr lang="en-US" sz="4267" b="1" smtClean="0">
                <a:solidFill>
                  <a:prstClr val="black"/>
                </a:solidFill>
                <a:latin typeface="Helvetica Neue" charset="0"/>
                <a:ea typeface="Helvetica Neue" charset="0"/>
                <a:cs typeface="Helvetica Neue" charset="0"/>
              </a:rPr>
              <a:t>a Trained Model</a:t>
            </a:r>
            <a:endParaRPr lang="en-US" sz="4267" b="1" dirty="0">
              <a:solidFill>
                <a:prstClr val="black"/>
              </a:solidFill>
              <a:latin typeface="Helvetica Neue" charset="0"/>
              <a:ea typeface="Helvetica Neue" charset="0"/>
              <a:cs typeface="Helvetica Neue" charset="0"/>
            </a:endParaRPr>
          </a:p>
        </p:txBody>
      </p:sp>
      <p:pic>
        <p:nvPicPr>
          <p:cNvPr id="12" name="Picture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7597" y="3049902"/>
            <a:ext cx="2803687" cy="2013047"/>
          </a:xfrm>
          <a:prstGeom prst="rect">
            <a:avLst/>
          </a:prstGeom>
        </p:spPr>
      </p:pic>
      <p:sp>
        <p:nvSpPr>
          <p:cNvPr id="13" name="TextBox 12"/>
          <p:cNvSpPr txBox="1"/>
          <p:nvPr/>
        </p:nvSpPr>
        <p:spPr>
          <a:xfrm>
            <a:off x="9001055" y="3625539"/>
            <a:ext cx="2206766" cy="861774"/>
          </a:xfrm>
          <a:prstGeom prst="rect">
            <a:avLst/>
          </a:prstGeom>
          <a:noFill/>
        </p:spPr>
        <p:txBody>
          <a:bodyPr wrap="square" rtlCol="0">
            <a:spAutoFit/>
          </a:bodyPr>
          <a:lstStyle/>
          <a:p>
            <a:r>
              <a:rPr lang="en-US" sz="5000" b="1" dirty="0" smtClean="0">
                <a:solidFill>
                  <a:srgbClr val="E16718"/>
                </a:solidFill>
                <a:latin typeface="Helvetica Neue Condensed" charset="0"/>
                <a:ea typeface="Helvetica Neue Condensed" charset="0"/>
                <a:cs typeface="Helvetica Neue Condensed" charset="0"/>
              </a:rPr>
              <a:t>“CAT”</a:t>
            </a:r>
            <a:endParaRPr lang="en-US" sz="5000" b="1" dirty="0">
              <a:solidFill>
                <a:srgbClr val="E16718"/>
              </a:solidFill>
              <a:latin typeface="Helvetica Neue Condensed" charset="0"/>
              <a:ea typeface="Helvetica Neue Condensed" charset="0"/>
              <a:cs typeface="Helvetica Neue Condensed" charset="0"/>
            </a:endParaRPr>
          </a:p>
        </p:txBody>
      </p:sp>
      <p:sp>
        <p:nvSpPr>
          <p:cNvPr id="35" name="TextBox 34"/>
          <p:cNvSpPr txBox="1"/>
          <p:nvPr/>
        </p:nvSpPr>
        <p:spPr>
          <a:xfrm>
            <a:off x="573265" y="1383957"/>
            <a:ext cx="2210787" cy="861774"/>
          </a:xfrm>
          <a:prstGeom prst="rect">
            <a:avLst/>
          </a:prstGeom>
          <a:noFill/>
        </p:spPr>
        <p:txBody>
          <a:bodyPr wrap="square" rtlCol="0">
            <a:spAutoFit/>
          </a:bodyPr>
          <a:lstStyle/>
          <a:p>
            <a:pPr algn="ctr"/>
            <a:r>
              <a:rPr lang="en-US" sz="5000" i="1" dirty="0" smtClean="0">
                <a:solidFill>
                  <a:schemeClr val="tx1">
                    <a:lumMod val="95000"/>
                    <a:lumOff val="5000"/>
                  </a:schemeClr>
                </a:solidFill>
                <a:latin typeface="Helvetica Neue Medium" charset="0"/>
                <a:ea typeface="Helvetica Neue Medium" charset="0"/>
                <a:cs typeface="Helvetica Neue Medium" charset="0"/>
              </a:rPr>
              <a:t>Query</a:t>
            </a:r>
            <a:endParaRPr lang="en-US" sz="5000" i="1" dirty="0">
              <a:solidFill>
                <a:schemeClr val="tx1">
                  <a:lumMod val="95000"/>
                  <a:lumOff val="5000"/>
                </a:schemeClr>
              </a:solidFill>
              <a:latin typeface="Helvetica Neue Medium" charset="0"/>
              <a:ea typeface="Helvetica Neue Medium" charset="0"/>
              <a:cs typeface="Helvetica Neue Medium" charset="0"/>
            </a:endParaRPr>
          </a:p>
        </p:txBody>
      </p:sp>
      <p:sp>
        <p:nvSpPr>
          <p:cNvPr id="36" name="TextBox 35"/>
          <p:cNvSpPr txBox="1"/>
          <p:nvPr/>
        </p:nvSpPr>
        <p:spPr>
          <a:xfrm>
            <a:off x="8232258" y="1383957"/>
            <a:ext cx="2975563" cy="861774"/>
          </a:xfrm>
          <a:prstGeom prst="rect">
            <a:avLst/>
          </a:prstGeom>
          <a:noFill/>
        </p:spPr>
        <p:txBody>
          <a:bodyPr wrap="square" rtlCol="0">
            <a:spAutoFit/>
          </a:bodyPr>
          <a:lstStyle/>
          <a:p>
            <a:pPr algn="ctr"/>
            <a:r>
              <a:rPr lang="en-US" sz="5000" i="1" dirty="0" smtClean="0">
                <a:solidFill>
                  <a:schemeClr val="bg2">
                    <a:lumMod val="10000"/>
                  </a:schemeClr>
                </a:solidFill>
                <a:latin typeface="Helvetica Neue Medium" charset="0"/>
                <a:ea typeface="Helvetica Neue Medium" charset="0"/>
                <a:cs typeface="Helvetica Neue Medium" charset="0"/>
              </a:rPr>
              <a:t>Decision</a:t>
            </a:r>
            <a:endParaRPr lang="en-US" sz="5000" i="1" dirty="0">
              <a:solidFill>
                <a:schemeClr val="bg2">
                  <a:lumMod val="10000"/>
                </a:schemeClr>
              </a:solidFill>
              <a:latin typeface="Helvetica Neue Medium" charset="0"/>
              <a:ea typeface="Helvetica Neue Medium" charset="0"/>
              <a:cs typeface="Helvetica Neue Medium" charset="0"/>
            </a:endParaRPr>
          </a:p>
        </p:txBody>
      </p:sp>
      <p:sp>
        <p:nvSpPr>
          <p:cNvPr id="24" name="TextBox 23"/>
          <p:cNvSpPr txBox="1"/>
          <p:nvPr/>
        </p:nvSpPr>
        <p:spPr>
          <a:xfrm>
            <a:off x="5299450" y="5501441"/>
            <a:ext cx="1521570" cy="666786"/>
          </a:xfrm>
          <a:prstGeom prst="rect">
            <a:avLst/>
          </a:prstGeom>
          <a:noFill/>
        </p:spPr>
        <p:txBody>
          <a:bodyPr wrap="none" rtlCol="0">
            <a:spAutoFit/>
          </a:bodyPr>
          <a:lstStyle/>
          <a:p>
            <a:pPr algn="ctr" defTabSz="609585" fontAlgn="base">
              <a:spcBef>
                <a:spcPct val="0"/>
              </a:spcBef>
              <a:spcAft>
                <a:spcPct val="0"/>
              </a:spcAft>
            </a:pPr>
            <a:r>
              <a:rPr lang="en-US" sz="3733" smtClean="0">
                <a:solidFill>
                  <a:prstClr val="black"/>
                </a:solidFill>
                <a:latin typeface="Helvetica Neue" charset="0"/>
                <a:ea typeface="Helvetica Neue" charset="0"/>
                <a:cs typeface="Helvetica Neue" charset="0"/>
              </a:rPr>
              <a:t>Model</a:t>
            </a:r>
            <a:endParaRPr lang="en-US" sz="3733" dirty="0">
              <a:solidFill>
                <a:prstClr val="black"/>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5535148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2" presetClass="exit" presetSubtype="2" fill="hold" nodeType="clickEffect">
                                  <p:stCondLst>
                                    <p:cond delay="0"/>
                                  </p:stCondLst>
                                  <p:childTnLst>
                                    <p:anim calcmode="lin" valueType="num">
                                      <p:cBhvr additive="base">
                                        <p:cTn id="18" dur="500"/>
                                        <p:tgtEl>
                                          <p:spTgt spid="12"/>
                                        </p:tgtEl>
                                        <p:attrNameLst>
                                          <p:attrName>ppt_x</p:attrName>
                                        </p:attrNameLst>
                                      </p:cBhvr>
                                      <p:tavLst>
                                        <p:tav tm="0">
                                          <p:val>
                                            <p:strVal val="#ppt_x"/>
                                          </p:val>
                                        </p:tav>
                                        <p:tav tm="100000">
                                          <p:val>
                                            <p:strVal val="#ppt_x+#ppt_w*1.125000"/>
                                          </p:val>
                                        </p:tav>
                                      </p:tavLst>
                                    </p:anim>
                                    <p:animEffect transition="out" filter="wipe(right)">
                                      <p:cBhvr>
                                        <p:cTn id="19" dur="500"/>
                                        <p:tgtEl>
                                          <p:spTgt spid="12"/>
                                        </p:tgtEl>
                                      </p:cBhvr>
                                    </p:animEffect>
                                    <p:set>
                                      <p:cBhvr>
                                        <p:cTn id="20" dur="1" fill="hold">
                                          <p:stCondLst>
                                            <p:cond delay="499"/>
                                          </p:stCondLst>
                                        </p:cTn>
                                        <p:tgtEl>
                                          <p:spTgt spid="1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800"/>
                                        <p:tgtEl>
                                          <p:spTgt spid="13"/>
                                        </p:tgtEl>
                                        <p:attrNameLst>
                                          <p:attrName>ppt_x</p:attrName>
                                        </p:attrNameLst>
                                      </p:cBhvr>
                                      <p:tavLst>
                                        <p:tav tm="0">
                                          <p:val>
                                            <p:strVal val="#ppt_x-#ppt_w*1.125000"/>
                                          </p:val>
                                        </p:tav>
                                        <p:tav tm="100000">
                                          <p:val>
                                            <p:strVal val="#ppt_x"/>
                                          </p:val>
                                        </p:tav>
                                      </p:tavLst>
                                    </p:anim>
                                    <p:animEffect transition="in" filter="wipe(right)">
                                      <p:cBhvr>
                                        <p:cTn id="26" dur="8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5" grpId="0"/>
      <p:bldP spid="3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6144" y="166324"/>
            <a:ext cx="9290304" cy="4627623"/>
          </a:xfrm>
          <a:prstGeom prst="rect">
            <a:avLst/>
          </a:prstGeom>
        </p:spPr>
      </p:pic>
      <p:sp>
        <p:nvSpPr>
          <p:cNvPr id="8" name="TextBox 7"/>
          <p:cNvSpPr txBox="1"/>
          <p:nvPr/>
        </p:nvSpPr>
        <p:spPr>
          <a:xfrm>
            <a:off x="86101" y="1233548"/>
            <a:ext cx="2278188" cy="1077218"/>
          </a:xfrm>
          <a:prstGeom prst="rect">
            <a:avLst/>
          </a:prstGeom>
          <a:noFill/>
        </p:spPr>
        <p:txBody>
          <a:bodyPr wrap="none" rtlCol="0">
            <a:spAutoFit/>
          </a:bodyPr>
          <a:lstStyle/>
          <a:p>
            <a:pPr algn="ctr"/>
            <a:r>
              <a:rPr lang="en-US" sz="3200" dirty="0">
                <a:latin typeface="Helvetica" charset="0"/>
                <a:ea typeface="Helvetica" charset="0"/>
                <a:cs typeface="Helvetica" charset="0"/>
              </a:rPr>
              <a:t>Throughput</a:t>
            </a:r>
          </a:p>
          <a:p>
            <a:pPr algn="ctr"/>
            <a:r>
              <a:rPr lang="en-US" sz="3200" dirty="0">
                <a:latin typeface="Helvetica" charset="0"/>
                <a:ea typeface="Helvetica" charset="0"/>
                <a:cs typeface="Helvetica" charset="0"/>
              </a:rPr>
              <a:t>(QPS)</a:t>
            </a:r>
          </a:p>
        </p:txBody>
      </p:sp>
      <p:sp>
        <p:nvSpPr>
          <p:cNvPr id="9" name="Down Arrow 8"/>
          <p:cNvSpPr/>
          <p:nvPr/>
        </p:nvSpPr>
        <p:spPr>
          <a:xfrm rot="10800000">
            <a:off x="2364290" y="1155032"/>
            <a:ext cx="550127" cy="1234250"/>
          </a:xfrm>
          <a:prstGeom prst="down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TextBox 9"/>
          <p:cNvSpPr txBox="1"/>
          <p:nvPr/>
        </p:nvSpPr>
        <p:spPr>
          <a:xfrm>
            <a:off x="2136651" y="654109"/>
            <a:ext cx="1005403" cy="461665"/>
          </a:xfrm>
          <a:prstGeom prst="rect">
            <a:avLst/>
          </a:prstGeom>
          <a:noFill/>
        </p:spPr>
        <p:txBody>
          <a:bodyPr wrap="none" rtlCol="0">
            <a:spAutoFit/>
          </a:bodyPr>
          <a:lstStyle/>
          <a:p>
            <a:r>
              <a:rPr lang="en-US" sz="2400" i="1" dirty="0">
                <a:latin typeface="Helvetica" charset="0"/>
                <a:ea typeface="Helvetica" charset="0"/>
                <a:cs typeface="Helvetica" charset="0"/>
              </a:rPr>
              <a:t>Better</a:t>
            </a:r>
          </a:p>
        </p:txBody>
      </p:sp>
      <p:sp>
        <p:nvSpPr>
          <p:cNvPr id="2" name="Slide Number Placeholder 1"/>
          <p:cNvSpPr>
            <a:spLocks noGrp="1"/>
          </p:cNvSpPr>
          <p:nvPr>
            <p:ph type="sldNum" sz="quarter" idx="12"/>
          </p:nvPr>
        </p:nvSpPr>
        <p:spPr/>
        <p:txBody>
          <a:bodyPr/>
          <a:lstStyle/>
          <a:p>
            <a:fld id="{DC2A921A-EC74-6F4D-8465-D463C43FF014}" type="slidenum">
              <a:rPr lang="en-US" smtClean="0">
                <a:solidFill>
                  <a:prstClr val="black">
                    <a:tint val="75000"/>
                  </a:prstClr>
                </a:solidFill>
              </a:rPr>
              <a:pPr/>
              <a:t>40</a:t>
            </a:fld>
            <a:endParaRPr lang="en-US">
              <a:solidFill>
                <a:prstClr val="black">
                  <a:tint val="75000"/>
                </a:prstClr>
              </a:solidFill>
            </a:endParaRPr>
          </a:p>
        </p:txBody>
      </p:sp>
    </p:spTree>
    <p:extLst>
      <p:ext uri="{BB962C8B-B14F-4D97-AF65-F5344CB8AC3E}">
        <p14:creationId xmlns:p14="http://schemas.microsoft.com/office/powerpoint/2010/main" val="11568822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6101" y="1233548"/>
            <a:ext cx="2278188" cy="1077218"/>
          </a:xfrm>
          <a:prstGeom prst="rect">
            <a:avLst/>
          </a:prstGeom>
          <a:noFill/>
        </p:spPr>
        <p:txBody>
          <a:bodyPr wrap="none" rtlCol="0">
            <a:spAutoFit/>
          </a:bodyPr>
          <a:lstStyle/>
          <a:p>
            <a:pPr algn="ctr"/>
            <a:r>
              <a:rPr lang="en-US" sz="3200" dirty="0">
                <a:latin typeface="Helvetica" charset="0"/>
                <a:ea typeface="Helvetica" charset="0"/>
                <a:cs typeface="Helvetica" charset="0"/>
              </a:rPr>
              <a:t>Throughput</a:t>
            </a:r>
          </a:p>
          <a:p>
            <a:pPr algn="ctr"/>
            <a:r>
              <a:rPr lang="en-US" sz="3200" dirty="0">
                <a:latin typeface="Helvetica" charset="0"/>
                <a:ea typeface="Helvetica" charset="0"/>
                <a:cs typeface="Helvetica" charset="0"/>
              </a:rPr>
              <a:t>(QPS)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8327" y="261551"/>
            <a:ext cx="9343673" cy="4195118"/>
          </a:xfrm>
          <a:prstGeom prst="rect">
            <a:avLst/>
          </a:prstGeom>
        </p:spPr>
      </p:pic>
      <p:sp>
        <p:nvSpPr>
          <p:cNvPr id="6" name="Down Arrow 5"/>
          <p:cNvSpPr/>
          <p:nvPr/>
        </p:nvSpPr>
        <p:spPr>
          <a:xfrm rot="10800000">
            <a:off x="2364290" y="1155032"/>
            <a:ext cx="550127" cy="1234250"/>
          </a:xfrm>
          <a:prstGeom prst="down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TextBox 6"/>
          <p:cNvSpPr txBox="1"/>
          <p:nvPr/>
        </p:nvSpPr>
        <p:spPr>
          <a:xfrm>
            <a:off x="2136651" y="654109"/>
            <a:ext cx="1005403" cy="461665"/>
          </a:xfrm>
          <a:prstGeom prst="rect">
            <a:avLst/>
          </a:prstGeom>
          <a:noFill/>
        </p:spPr>
        <p:txBody>
          <a:bodyPr wrap="none" rtlCol="0">
            <a:spAutoFit/>
          </a:bodyPr>
          <a:lstStyle/>
          <a:p>
            <a:r>
              <a:rPr lang="en-US" sz="2400" i="1" dirty="0">
                <a:latin typeface="Helvetica" charset="0"/>
                <a:ea typeface="Helvetica" charset="0"/>
                <a:cs typeface="Helvetica" charset="0"/>
              </a:rPr>
              <a:t>Better</a:t>
            </a:r>
          </a:p>
        </p:txBody>
      </p:sp>
      <p:sp>
        <p:nvSpPr>
          <p:cNvPr id="4" name="Slide Number Placeholder 3"/>
          <p:cNvSpPr>
            <a:spLocks noGrp="1"/>
          </p:cNvSpPr>
          <p:nvPr>
            <p:ph type="sldNum" sz="quarter" idx="12"/>
          </p:nvPr>
        </p:nvSpPr>
        <p:spPr/>
        <p:txBody>
          <a:bodyPr/>
          <a:lstStyle/>
          <a:p>
            <a:fld id="{DC2A921A-EC74-6F4D-8465-D463C43FF014}" type="slidenum">
              <a:rPr lang="en-US" smtClean="0">
                <a:solidFill>
                  <a:prstClr val="black">
                    <a:tint val="75000"/>
                  </a:prstClr>
                </a:solidFill>
              </a:rPr>
              <a:pPr/>
              <a:t>41</a:t>
            </a:fld>
            <a:endParaRPr lang="en-US">
              <a:solidFill>
                <a:prstClr val="black">
                  <a:tint val="75000"/>
                </a:prstClr>
              </a:solidFill>
            </a:endParaRPr>
          </a:p>
        </p:txBody>
      </p:sp>
    </p:spTree>
    <p:extLst>
      <p:ext uri="{BB962C8B-B14F-4D97-AF65-F5344CB8AC3E}">
        <p14:creationId xmlns:p14="http://schemas.microsoft.com/office/powerpoint/2010/main" val="17448560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69652" y="275438"/>
            <a:ext cx="8156074" cy="6109850"/>
          </a:xfrm>
          <a:prstGeom prst="rect">
            <a:avLst/>
          </a:prstGeom>
        </p:spPr>
      </p:pic>
      <p:sp>
        <p:nvSpPr>
          <p:cNvPr id="9" name="TextBox 8"/>
          <p:cNvSpPr txBox="1"/>
          <p:nvPr/>
        </p:nvSpPr>
        <p:spPr>
          <a:xfrm>
            <a:off x="163377" y="3739816"/>
            <a:ext cx="2462534" cy="1077218"/>
          </a:xfrm>
          <a:prstGeom prst="rect">
            <a:avLst/>
          </a:prstGeom>
          <a:noFill/>
        </p:spPr>
        <p:txBody>
          <a:bodyPr wrap="none" rtlCol="0">
            <a:spAutoFit/>
          </a:bodyPr>
          <a:lstStyle/>
          <a:p>
            <a:pPr algn="ctr"/>
            <a:r>
              <a:rPr lang="en-US" sz="3200" dirty="0">
                <a:latin typeface="Helvetica" charset="0"/>
                <a:ea typeface="Helvetica" charset="0"/>
                <a:cs typeface="Helvetica" charset="0"/>
              </a:rPr>
              <a:t>P99 Latency</a:t>
            </a:r>
          </a:p>
          <a:p>
            <a:pPr algn="ctr"/>
            <a:r>
              <a:rPr lang="en-US" sz="3200" dirty="0" smtClean="0">
                <a:latin typeface="Helvetica" charset="0"/>
                <a:ea typeface="Helvetica" charset="0"/>
                <a:cs typeface="Helvetica" charset="0"/>
              </a:rPr>
              <a:t>(</a:t>
            </a:r>
            <a:r>
              <a:rPr lang="en-US" sz="3200" dirty="0" err="1" smtClean="0">
                <a:latin typeface="Helvetica" charset="0"/>
                <a:ea typeface="Helvetica" charset="0"/>
                <a:cs typeface="Helvetica" charset="0"/>
              </a:rPr>
              <a:t>ms</a:t>
            </a:r>
            <a:r>
              <a:rPr lang="en-US" sz="3200" dirty="0">
                <a:latin typeface="Helvetica" charset="0"/>
                <a:ea typeface="Helvetica" charset="0"/>
                <a:cs typeface="Helvetica" charset="0"/>
              </a:rPr>
              <a:t>)</a:t>
            </a:r>
          </a:p>
        </p:txBody>
      </p:sp>
      <p:sp>
        <p:nvSpPr>
          <p:cNvPr id="10" name="Down Arrow 9"/>
          <p:cNvSpPr/>
          <p:nvPr/>
        </p:nvSpPr>
        <p:spPr>
          <a:xfrm>
            <a:off x="2625911" y="3739816"/>
            <a:ext cx="550127" cy="1227062"/>
          </a:xfrm>
          <a:prstGeom prst="down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TextBox 10"/>
          <p:cNvSpPr txBox="1"/>
          <p:nvPr/>
        </p:nvSpPr>
        <p:spPr>
          <a:xfrm>
            <a:off x="236003" y="4919271"/>
            <a:ext cx="1930337" cy="830997"/>
          </a:xfrm>
          <a:prstGeom prst="rect">
            <a:avLst/>
          </a:prstGeom>
          <a:noFill/>
        </p:spPr>
        <p:txBody>
          <a:bodyPr wrap="none" rtlCol="0">
            <a:spAutoFit/>
          </a:bodyPr>
          <a:lstStyle/>
          <a:p>
            <a:pPr algn="ctr"/>
            <a:r>
              <a:rPr lang="en-US" sz="2400" i="1" dirty="0" smtClean="0">
                <a:latin typeface="Helvetica" charset="0"/>
                <a:ea typeface="Helvetica" charset="0"/>
                <a:cs typeface="Helvetica" charset="0"/>
              </a:rPr>
              <a:t>20 </a:t>
            </a:r>
            <a:r>
              <a:rPr lang="en-US" sz="2400" i="1" dirty="0" err="1" smtClean="0">
                <a:latin typeface="Helvetica" charset="0"/>
                <a:ea typeface="Helvetica" charset="0"/>
                <a:cs typeface="Helvetica" charset="0"/>
              </a:rPr>
              <a:t>ms</a:t>
            </a:r>
            <a:r>
              <a:rPr lang="en-US" sz="2400" i="1" dirty="0" smtClean="0">
                <a:latin typeface="Helvetica" charset="0"/>
                <a:ea typeface="Helvetica" charset="0"/>
                <a:cs typeface="Helvetica" charset="0"/>
              </a:rPr>
              <a:t> </a:t>
            </a:r>
            <a:r>
              <a:rPr lang="en-US" sz="2400" i="1" dirty="0">
                <a:latin typeface="Helvetica" charset="0"/>
                <a:ea typeface="Helvetica" charset="0"/>
                <a:cs typeface="Helvetica" charset="0"/>
              </a:rPr>
              <a:t>is</a:t>
            </a:r>
          </a:p>
          <a:p>
            <a:pPr algn="ctr"/>
            <a:r>
              <a:rPr lang="en-US" sz="2400" i="1" dirty="0" smtClean="0">
                <a:latin typeface="Helvetica" charset="0"/>
                <a:ea typeface="Helvetica" charset="0"/>
                <a:cs typeface="Helvetica" charset="0"/>
              </a:rPr>
              <a:t>Fast Enough</a:t>
            </a:r>
            <a:endParaRPr lang="en-US" sz="2400" i="1" dirty="0">
              <a:latin typeface="Helvetica" charset="0"/>
              <a:ea typeface="Helvetica" charset="0"/>
              <a:cs typeface="Helvetica" charset="0"/>
            </a:endParaRPr>
          </a:p>
        </p:txBody>
      </p:sp>
      <p:sp>
        <p:nvSpPr>
          <p:cNvPr id="12" name="TextBox 11"/>
          <p:cNvSpPr txBox="1"/>
          <p:nvPr/>
        </p:nvSpPr>
        <p:spPr>
          <a:xfrm>
            <a:off x="86101" y="1233548"/>
            <a:ext cx="2278188" cy="1077218"/>
          </a:xfrm>
          <a:prstGeom prst="rect">
            <a:avLst/>
          </a:prstGeom>
          <a:noFill/>
        </p:spPr>
        <p:txBody>
          <a:bodyPr wrap="none" rtlCol="0">
            <a:spAutoFit/>
          </a:bodyPr>
          <a:lstStyle/>
          <a:p>
            <a:pPr algn="ctr"/>
            <a:r>
              <a:rPr lang="en-US" sz="3200" dirty="0">
                <a:latin typeface="Helvetica" charset="0"/>
                <a:ea typeface="Helvetica" charset="0"/>
                <a:cs typeface="Helvetica" charset="0"/>
              </a:rPr>
              <a:t>Throughput</a:t>
            </a:r>
          </a:p>
          <a:p>
            <a:pPr algn="ctr"/>
            <a:r>
              <a:rPr lang="en-US" sz="3200" dirty="0">
                <a:latin typeface="Helvetica" charset="0"/>
                <a:ea typeface="Helvetica" charset="0"/>
                <a:cs typeface="Helvetica" charset="0"/>
              </a:rPr>
              <a:t>(QPS)</a:t>
            </a:r>
          </a:p>
        </p:txBody>
      </p:sp>
      <p:sp>
        <p:nvSpPr>
          <p:cNvPr id="13" name="Down Arrow 12"/>
          <p:cNvSpPr/>
          <p:nvPr/>
        </p:nvSpPr>
        <p:spPr>
          <a:xfrm rot="10800000">
            <a:off x="2543237" y="1215024"/>
            <a:ext cx="550127" cy="1234250"/>
          </a:xfrm>
          <a:prstGeom prst="down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TextBox 13"/>
          <p:cNvSpPr txBox="1"/>
          <p:nvPr/>
        </p:nvSpPr>
        <p:spPr>
          <a:xfrm>
            <a:off x="2262926" y="669646"/>
            <a:ext cx="1005403" cy="461665"/>
          </a:xfrm>
          <a:prstGeom prst="rect">
            <a:avLst/>
          </a:prstGeom>
          <a:noFill/>
        </p:spPr>
        <p:txBody>
          <a:bodyPr wrap="none" rtlCol="0">
            <a:spAutoFit/>
          </a:bodyPr>
          <a:lstStyle/>
          <a:p>
            <a:r>
              <a:rPr lang="en-US" sz="2400" i="1" dirty="0">
                <a:latin typeface="Helvetica" charset="0"/>
                <a:ea typeface="Helvetica" charset="0"/>
                <a:cs typeface="Helvetica" charset="0"/>
              </a:rPr>
              <a:t>Better</a:t>
            </a:r>
          </a:p>
        </p:txBody>
      </p:sp>
      <p:sp>
        <p:nvSpPr>
          <p:cNvPr id="15" name="TextBox 14"/>
          <p:cNvSpPr txBox="1"/>
          <p:nvPr/>
        </p:nvSpPr>
        <p:spPr>
          <a:xfrm>
            <a:off x="2387621" y="4966878"/>
            <a:ext cx="1005403" cy="461665"/>
          </a:xfrm>
          <a:prstGeom prst="rect">
            <a:avLst/>
          </a:prstGeom>
          <a:noFill/>
        </p:spPr>
        <p:txBody>
          <a:bodyPr wrap="none" rtlCol="0">
            <a:spAutoFit/>
          </a:bodyPr>
          <a:lstStyle/>
          <a:p>
            <a:r>
              <a:rPr lang="en-US" sz="2400" i="1" dirty="0">
                <a:latin typeface="Helvetica" charset="0"/>
                <a:ea typeface="Helvetica" charset="0"/>
                <a:cs typeface="Helvetica" charset="0"/>
              </a:rPr>
              <a:t>Better</a:t>
            </a:r>
          </a:p>
        </p:txBody>
      </p:sp>
      <p:sp>
        <p:nvSpPr>
          <p:cNvPr id="2" name="Slide Number Placeholder 1"/>
          <p:cNvSpPr>
            <a:spLocks noGrp="1"/>
          </p:cNvSpPr>
          <p:nvPr>
            <p:ph type="sldNum" sz="quarter" idx="12"/>
          </p:nvPr>
        </p:nvSpPr>
        <p:spPr/>
        <p:txBody>
          <a:bodyPr/>
          <a:lstStyle/>
          <a:p>
            <a:fld id="{DC2A921A-EC74-6F4D-8465-D463C43FF014}" type="slidenum">
              <a:rPr lang="en-US" smtClean="0">
                <a:solidFill>
                  <a:prstClr val="black">
                    <a:tint val="75000"/>
                  </a:prstClr>
                </a:solidFill>
              </a:rPr>
              <a:pPr/>
              <a:t>42</a:t>
            </a:fld>
            <a:endParaRPr lang="en-US">
              <a:solidFill>
                <a:prstClr val="black">
                  <a:tint val="75000"/>
                </a:prstClr>
              </a:solidFill>
            </a:endParaRPr>
          </a:p>
        </p:txBody>
      </p:sp>
    </p:spTree>
    <p:extLst>
      <p:ext uri="{BB962C8B-B14F-4D97-AF65-F5344CB8AC3E}">
        <p14:creationId xmlns:p14="http://schemas.microsoft.com/office/powerpoint/2010/main" val="136762498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5166" y="1111800"/>
            <a:ext cx="2026516" cy="954107"/>
          </a:xfrm>
          <a:prstGeom prst="rect">
            <a:avLst/>
          </a:prstGeom>
          <a:noFill/>
        </p:spPr>
        <p:txBody>
          <a:bodyPr wrap="none" rtlCol="0">
            <a:spAutoFit/>
          </a:bodyPr>
          <a:lstStyle/>
          <a:p>
            <a:pPr algn="ctr"/>
            <a:r>
              <a:rPr lang="en-US" sz="2800" dirty="0">
                <a:latin typeface="Helvetica" charset="0"/>
                <a:ea typeface="Helvetica" charset="0"/>
                <a:cs typeface="Helvetica" charset="0"/>
              </a:rPr>
              <a:t>Throughput</a:t>
            </a:r>
          </a:p>
          <a:p>
            <a:pPr algn="ctr"/>
            <a:r>
              <a:rPr lang="en-US" sz="2800" dirty="0">
                <a:latin typeface="Helvetica" charset="0"/>
                <a:ea typeface="Helvetica" charset="0"/>
                <a:cs typeface="Helvetica" charset="0"/>
              </a:rPr>
              <a:t>(QPS)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7514" y="136356"/>
            <a:ext cx="9560543" cy="6601328"/>
          </a:xfrm>
          <a:prstGeom prst="rect">
            <a:avLst/>
          </a:prstGeom>
        </p:spPr>
      </p:pic>
      <p:sp>
        <p:nvSpPr>
          <p:cNvPr id="8" name="TextBox 7"/>
          <p:cNvSpPr txBox="1"/>
          <p:nvPr/>
        </p:nvSpPr>
        <p:spPr>
          <a:xfrm>
            <a:off x="664717" y="2711088"/>
            <a:ext cx="2183610" cy="954107"/>
          </a:xfrm>
          <a:prstGeom prst="rect">
            <a:avLst/>
          </a:prstGeom>
          <a:noFill/>
        </p:spPr>
        <p:txBody>
          <a:bodyPr wrap="none" rtlCol="0">
            <a:spAutoFit/>
          </a:bodyPr>
          <a:lstStyle/>
          <a:p>
            <a:pPr algn="ctr"/>
            <a:r>
              <a:rPr lang="en-US" sz="2800" dirty="0">
                <a:latin typeface="Helvetica" charset="0"/>
                <a:ea typeface="Helvetica" charset="0"/>
                <a:cs typeface="Helvetica" charset="0"/>
              </a:rPr>
              <a:t>P99 </a:t>
            </a:r>
            <a:r>
              <a:rPr lang="en-US" sz="2800" dirty="0" smtClean="0">
                <a:latin typeface="Helvetica" charset="0"/>
                <a:ea typeface="Helvetica" charset="0"/>
                <a:cs typeface="Helvetica" charset="0"/>
              </a:rPr>
              <a:t>Latency</a:t>
            </a:r>
          </a:p>
          <a:p>
            <a:pPr algn="ctr"/>
            <a:r>
              <a:rPr lang="en-US" sz="2800" dirty="0" smtClean="0">
                <a:latin typeface="Helvetica" charset="0"/>
                <a:ea typeface="Helvetica" charset="0"/>
                <a:cs typeface="Helvetica" charset="0"/>
              </a:rPr>
              <a:t>(</a:t>
            </a:r>
            <a:r>
              <a:rPr lang="en-US" sz="2800" dirty="0" err="1" smtClean="0">
                <a:latin typeface="Helvetica" charset="0"/>
                <a:ea typeface="Helvetica" charset="0"/>
                <a:cs typeface="Helvetica" charset="0"/>
              </a:rPr>
              <a:t>ms</a:t>
            </a:r>
            <a:r>
              <a:rPr lang="en-US" sz="2800" dirty="0" smtClean="0">
                <a:latin typeface="Helvetica" charset="0"/>
                <a:ea typeface="Helvetica" charset="0"/>
                <a:cs typeface="Helvetica" charset="0"/>
              </a:rPr>
              <a:t>)</a:t>
            </a:r>
            <a:endParaRPr lang="en-US" sz="2800" dirty="0">
              <a:latin typeface="Helvetica" charset="0"/>
              <a:ea typeface="Helvetica" charset="0"/>
              <a:cs typeface="Helvetica" charset="0"/>
            </a:endParaRPr>
          </a:p>
        </p:txBody>
      </p:sp>
      <p:sp>
        <p:nvSpPr>
          <p:cNvPr id="9" name="TextBox 8"/>
          <p:cNvSpPr txBox="1"/>
          <p:nvPr/>
        </p:nvSpPr>
        <p:spPr>
          <a:xfrm>
            <a:off x="946845" y="4310376"/>
            <a:ext cx="1901482" cy="523220"/>
          </a:xfrm>
          <a:prstGeom prst="rect">
            <a:avLst/>
          </a:prstGeom>
          <a:noFill/>
        </p:spPr>
        <p:txBody>
          <a:bodyPr wrap="none" rtlCol="0">
            <a:spAutoFit/>
          </a:bodyPr>
          <a:lstStyle/>
          <a:p>
            <a:pPr algn="r"/>
            <a:r>
              <a:rPr lang="en-US" sz="2800" dirty="0" smtClean="0">
                <a:latin typeface="Helvetica" charset="0"/>
                <a:ea typeface="Helvetica" charset="0"/>
                <a:cs typeface="Helvetica" charset="0"/>
              </a:rPr>
              <a:t>Batch Size</a:t>
            </a:r>
            <a:endParaRPr lang="en-US" sz="2800" dirty="0">
              <a:latin typeface="Helvetica" charset="0"/>
              <a:ea typeface="Helvetica" charset="0"/>
              <a:cs typeface="Helvetica" charset="0"/>
            </a:endParaRPr>
          </a:p>
        </p:txBody>
      </p:sp>
      <p:sp>
        <p:nvSpPr>
          <p:cNvPr id="5" name="Rectangle 4"/>
          <p:cNvSpPr/>
          <p:nvPr/>
        </p:nvSpPr>
        <p:spPr>
          <a:xfrm>
            <a:off x="2848327" y="3665195"/>
            <a:ext cx="8413231" cy="1580573"/>
          </a:xfrm>
          <a:prstGeom prst="rect">
            <a:avLst/>
          </a:prstGeom>
          <a:noFill/>
          <a:ln w="57150">
            <a:solidFill>
              <a:srgbClr val="E167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DC2A921A-EC74-6F4D-8465-D463C43FF014}" type="slidenum">
              <a:rPr lang="en-US" smtClean="0">
                <a:solidFill>
                  <a:prstClr val="black">
                    <a:tint val="75000"/>
                  </a:prstClr>
                </a:solidFill>
              </a:rPr>
              <a:pPr/>
              <a:t>43</a:t>
            </a:fld>
            <a:endParaRPr lang="en-US">
              <a:solidFill>
                <a:prstClr val="black">
                  <a:tint val="75000"/>
                </a:prstClr>
              </a:solidFill>
            </a:endParaRPr>
          </a:p>
        </p:txBody>
      </p:sp>
    </p:spTree>
    <p:extLst>
      <p:ext uri="{BB962C8B-B14F-4D97-AF65-F5344CB8AC3E}">
        <p14:creationId xmlns:p14="http://schemas.microsoft.com/office/powerpoint/2010/main" val="174773528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Title 1"/>
          <p:cNvSpPr txBox="1">
            <a:spLocks/>
          </p:cNvSpPr>
          <p:nvPr/>
        </p:nvSpPr>
        <p:spPr>
          <a:xfrm>
            <a:off x="643128" y="-8380"/>
            <a:ext cx="10515600" cy="1325563"/>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Helvetica Neue" charset="0"/>
                <a:ea typeface="Helvetica Neue" charset="0"/>
                <a:cs typeface="Helvetica Neue" charset="0"/>
              </a:defRPr>
            </a:lvl1pPr>
          </a:lstStyle>
          <a:p>
            <a:r>
              <a:rPr lang="en-US" dirty="0" smtClean="0"/>
              <a:t>Overhead of decoupled architecture</a:t>
            </a:r>
            <a:endParaRPr lang="en-US" dirty="0"/>
          </a:p>
        </p:txBody>
      </p:sp>
      <p:grpSp>
        <p:nvGrpSpPr>
          <p:cNvPr id="14" name="Group 13"/>
          <p:cNvGrpSpPr/>
          <p:nvPr/>
        </p:nvGrpSpPr>
        <p:grpSpPr>
          <a:xfrm>
            <a:off x="445537" y="1118351"/>
            <a:ext cx="11344153" cy="6003212"/>
            <a:chOff x="445537" y="1118351"/>
            <a:chExt cx="11344153" cy="6003212"/>
          </a:xfrm>
        </p:grpSpPr>
        <p:sp>
          <p:nvSpPr>
            <p:cNvPr id="57" name="Rectangle 56"/>
            <p:cNvSpPr/>
            <p:nvPr/>
          </p:nvSpPr>
          <p:spPr>
            <a:xfrm>
              <a:off x="445567" y="3088505"/>
              <a:ext cx="11344122" cy="1504273"/>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4400">
                <a:solidFill>
                  <a:schemeClr val="tx1"/>
                </a:solidFill>
                <a:latin typeface="Helvetica Neue" charset="0"/>
                <a:ea typeface="Helvetica Neue" charset="0"/>
                <a:cs typeface="Helvetica Neue" charset="0"/>
              </a:endParaRPr>
            </a:p>
          </p:txBody>
        </p:sp>
        <p:sp>
          <p:nvSpPr>
            <p:cNvPr id="40" name="Rectangle 39"/>
            <p:cNvSpPr/>
            <p:nvPr/>
          </p:nvSpPr>
          <p:spPr>
            <a:xfrm>
              <a:off x="4949993" y="3455921"/>
              <a:ext cx="2127505" cy="769441"/>
            </a:xfrm>
            <a:prstGeom prst="rect">
              <a:avLst/>
            </a:prstGeom>
          </p:spPr>
          <p:txBody>
            <a:bodyPr wrap="none">
              <a:spAutoFit/>
            </a:bodyPr>
            <a:lstStyle/>
            <a:p>
              <a:r>
                <a:rPr lang="en-US" sz="4400" b="1" smtClean="0">
                  <a:solidFill>
                    <a:schemeClr val="bg1"/>
                  </a:solidFill>
                  <a:latin typeface="Helvetica Neue" charset="0"/>
                  <a:ea typeface="Helvetica Neue" charset="0"/>
                  <a:cs typeface="Helvetica Neue" charset="0"/>
                </a:rPr>
                <a:t>Clipper</a:t>
              </a:r>
              <a:endParaRPr lang="en-US" sz="4400" b="1">
                <a:solidFill>
                  <a:schemeClr val="bg1"/>
                </a:solidFill>
                <a:latin typeface="Helvetica Neue" charset="0"/>
                <a:ea typeface="Helvetica Neue" charset="0"/>
                <a:cs typeface="Helvetica Neue" charset="0"/>
              </a:endParaRPr>
            </a:p>
          </p:txBody>
        </p:sp>
        <p:grpSp>
          <p:nvGrpSpPr>
            <p:cNvPr id="26" name="Group 25"/>
            <p:cNvGrpSpPr/>
            <p:nvPr/>
          </p:nvGrpSpPr>
          <p:grpSpPr>
            <a:xfrm>
              <a:off x="783991" y="2298303"/>
              <a:ext cx="1736806" cy="635052"/>
              <a:chOff x="783991" y="2298303"/>
              <a:chExt cx="1736806" cy="635052"/>
            </a:xfrm>
          </p:grpSpPr>
          <p:sp>
            <p:nvSpPr>
              <p:cNvPr id="22" name="TextBox 21"/>
              <p:cNvSpPr txBox="1"/>
              <p:nvPr/>
            </p:nvSpPr>
            <p:spPr>
              <a:xfrm>
                <a:off x="783991" y="2323442"/>
                <a:ext cx="1483740" cy="584775"/>
              </a:xfrm>
              <a:prstGeom prst="rect">
                <a:avLst/>
              </a:prstGeom>
              <a:noFill/>
            </p:spPr>
            <p:txBody>
              <a:bodyPr wrap="none" rtlCol="0">
                <a:spAutoFit/>
              </a:bodyPr>
              <a:lstStyle/>
              <a:p>
                <a:pPr algn="r"/>
                <a:r>
                  <a:rPr lang="en-US" sz="3200" dirty="0" smtClean="0">
                    <a:latin typeface="Helvetica Neue" charset="0"/>
                    <a:ea typeface="Helvetica Neue" charset="0"/>
                    <a:cs typeface="Helvetica Neue" charset="0"/>
                  </a:rPr>
                  <a:t>Predict</a:t>
                </a:r>
                <a:endParaRPr lang="en-US" sz="3200" dirty="0">
                  <a:latin typeface="Helvetica Neue" charset="0"/>
                  <a:ea typeface="Helvetica Neue" charset="0"/>
                  <a:cs typeface="Helvetica Neue" charset="0"/>
                </a:endParaRPr>
              </a:p>
            </p:txBody>
          </p:sp>
          <p:sp>
            <p:nvSpPr>
              <p:cNvPr id="23" name="Up-Down Arrow 22"/>
              <p:cNvSpPr/>
              <p:nvPr/>
            </p:nvSpPr>
            <p:spPr>
              <a:xfrm>
                <a:off x="2267731" y="2298303"/>
                <a:ext cx="253066" cy="635052"/>
              </a:xfrm>
              <a:prstGeom prst="up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25" name="Group 24"/>
            <p:cNvGrpSpPr/>
            <p:nvPr/>
          </p:nvGrpSpPr>
          <p:grpSpPr>
            <a:xfrm>
              <a:off x="9352297" y="2298303"/>
              <a:ext cx="2242656" cy="635052"/>
              <a:chOff x="9498601" y="2298303"/>
              <a:chExt cx="2242656" cy="635052"/>
            </a:xfrm>
          </p:grpSpPr>
          <p:sp>
            <p:nvSpPr>
              <p:cNvPr id="50" name="TextBox 49"/>
              <p:cNvSpPr txBox="1"/>
              <p:nvPr/>
            </p:nvSpPr>
            <p:spPr>
              <a:xfrm>
                <a:off x="9741992" y="2323442"/>
                <a:ext cx="1999265" cy="584775"/>
              </a:xfrm>
              <a:prstGeom prst="rect">
                <a:avLst/>
              </a:prstGeom>
              <a:noFill/>
            </p:spPr>
            <p:txBody>
              <a:bodyPr wrap="none" rtlCol="0">
                <a:spAutoFit/>
              </a:bodyPr>
              <a:lstStyle/>
              <a:p>
                <a:r>
                  <a:rPr lang="en-US" sz="3200" smtClean="0">
                    <a:latin typeface="Helvetica Neue" charset="0"/>
                    <a:ea typeface="Helvetica Neue" charset="0"/>
                    <a:cs typeface="Helvetica Neue" charset="0"/>
                  </a:rPr>
                  <a:t>Feedback</a:t>
                </a:r>
                <a:endParaRPr lang="en-US" sz="3200">
                  <a:latin typeface="Helvetica Neue" charset="0"/>
                  <a:ea typeface="Helvetica Neue" charset="0"/>
                  <a:cs typeface="Helvetica Neue" charset="0"/>
                </a:endParaRPr>
              </a:p>
            </p:txBody>
          </p:sp>
          <p:sp>
            <p:nvSpPr>
              <p:cNvPr id="51" name="Up-Down Arrow 50"/>
              <p:cNvSpPr/>
              <p:nvPr/>
            </p:nvSpPr>
            <p:spPr>
              <a:xfrm>
                <a:off x="9498601" y="2298303"/>
                <a:ext cx="253066" cy="635052"/>
              </a:xfrm>
              <a:prstGeom prst="up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
          <p:nvSpPr>
            <p:cNvPr id="52" name="TextBox 51"/>
            <p:cNvSpPr txBox="1"/>
            <p:nvPr/>
          </p:nvSpPr>
          <p:spPr>
            <a:xfrm>
              <a:off x="4054677" y="2323442"/>
              <a:ext cx="4153701" cy="584775"/>
            </a:xfrm>
            <a:prstGeom prst="rect">
              <a:avLst/>
            </a:prstGeom>
            <a:noFill/>
          </p:spPr>
          <p:txBody>
            <a:bodyPr wrap="none" rtlCol="0">
              <a:spAutoFit/>
            </a:bodyPr>
            <a:lstStyle/>
            <a:p>
              <a:r>
                <a:rPr lang="en-US" sz="3200" b="1" dirty="0" smtClean="0">
                  <a:latin typeface="Helvetica Neue" charset="0"/>
                  <a:ea typeface="Helvetica Neue" charset="0"/>
                  <a:cs typeface="Helvetica Neue" charset="0"/>
                </a:rPr>
                <a:t>RPC/REST Interface</a:t>
              </a:r>
              <a:endParaRPr lang="en-US" sz="3200" b="1" dirty="0">
                <a:latin typeface="Helvetica Neue" charset="0"/>
                <a:ea typeface="Helvetica Neue" charset="0"/>
                <a:cs typeface="Helvetica Neue" charset="0"/>
              </a:endParaRPr>
            </a:p>
          </p:txBody>
        </p:sp>
        <p:sp>
          <p:nvSpPr>
            <p:cNvPr id="34" name="Rectangle 33"/>
            <p:cNvSpPr/>
            <p:nvPr/>
          </p:nvSpPr>
          <p:spPr>
            <a:xfrm>
              <a:off x="6079346" y="6689666"/>
              <a:ext cx="1810909" cy="4318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4031690" y="5304390"/>
              <a:ext cx="1810909" cy="1374518"/>
              <a:chOff x="4031690" y="5304390"/>
              <a:chExt cx="1810909" cy="1374518"/>
            </a:xfrm>
          </p:grpSpPr>
          <p:sp>
            <p:nvSpPr>
              <p:cNvPr id="56" name="Rectangle 55"/>
              <p:cNvSpPr/>
              <p:nvPr/>
            </p:nvSpPr>
            <p:spPr>
              <a:xfrm>
                <a:off x="4031690" y="5687743"/>
                <a:ext cx="1810909" cy="99116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 name="Rectangle 1"/>
              <p:cNvSpPr/>
              <p:nvPr/>
            </p:nvSpPr>
            <p:spPr>
              <a:xfrm>
                <a:off x="4285691" y="5878308"/>
                <a:ext cx="1359090" cy="769441"/>
              </a:xfrm>
              <a:prstGeom prst="rect">
                <a:avLst/>
              </a:prstGeom>
            </p:spPr>
            <p:txBody>
              <a:bodyPr wrap="none">
                <a:spAutoFit/>
              </a:bodyPr>
              <a:lstStyle/>
              <a:p>
                <a:r>
                  <a:rPr lang="en-US" sz="4400" dirty="0" err="1">
                    <a:latin typeface="Beirut" charset="-78"/>
                    <a:ea typeface="Beirut" charset="-78"/>
                    <a:cs typeface="Beirut" charset="-78"/>
                  </a:rPr>
                  <a:t>Caffe</a:t>
                </a:r>
                <a:endParaRPr lang="en-US" sz="4400" dirty="0">
                  <a:latin typeface="Beirut" charset="-78"/>
                  <a:ea typeface="Beirut" charset="-78"/>
                  <a:cs typeface="Beirut" charset="-78"/>
                </a:endParaRPr>
              </a:p>
            </p:txBody>
          </p:sp>
          <p:sp>
            <p:nvSpPr>
              <p:cNvPr id="69" name="Rectangle 68"/>
              <p:cNvSpPr/>
              <p:nvPr/>
            </p:nvSpPr>
            <p:spPr>
              <a:xfrm>
                <a:off x="4031690" y="5304390"/>
                <a:ext cx="1810909" cy="406426"/>
              </a:xfrm>
              <a:prstGeom prst="rect">
                <a:avLst/>
              </a:prstGeom>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smtClean="0">
                    <a:solidFill>
                      <a:schemeClr val="bg1"/>
                    </a:solidFill>
                    <a:latin typeface="Helvetica Neue" charset="0"/>
                    <a:ea typeface="Helvetica Neue" charset="0"/>
                    <a:cs typeface="Helvetica Neue" charset="0"/>
                  </a:rPr>
                  <a:t>MC</a:t>
                </a:r>
                <a:endParaRPr lang="en-US" sz="2400">
                  <a:solidFill>
                    <a:schemeClr val="bg1"/>
                  </a:solidFill>
                  <a:latin typeface="Helvetica Neue" charset="0"/>
                  <a:ea typeface="Helvetica Neue" charset="0"/>
                  <a:cs typeface="Helvetica Neue" charset="0"/>
                </a:endParaRPr>
              </a:p>
            </p:txBody>
          </p:sp>
        </p:grpSp>
        <p:grpSp>
          <p:nvGrpSpPr>
            <p:cNvPr id="12" name="Group 11"/>
            <p:cNvGrpSpPr/>
            <p:nvPr/>
          </p:nvGrpSpPr>
          <p:grpSpPr>
            <a:xfrm>
              <a:off x="6079346" y="5304390"/>
              <a:ext cx="1810909" cy="1677323"/>
              <a:chOff x="6079346" y="5304390"/>
              <a:chExt cx="1810909" cy="1677323"/>
            </a:xfrm>
          </p:grpSpPr>
          <p:pic>
            <p:nvPicPr>
              <p:cNvPr id="49" name="Picture 4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06711" y="5666228"/>
                <a:ext cx="1764600" cy="1315485"/>
              </a:xfrm>
              <a:prstGeom prst="rect">
                <a:avLst/>
              </a:prstGeom>
            </p:spPr>
          </p:pic>
          <p:sp>
            <p:nvSpPr>
              <p:cNvPr id="58" name="Rectangle 57"/>
              <p:cNvSpPr/>
              <p:nvPr/>
            </p:nvSpPr>
            <p:spPr>
              <a:xfrm>
                <a:off x="6079346" y="5687744"/>
                <a:ext cx="1810909" cy="991164"/>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0" name="Rectangle 69"/>
              <p:cNvSpPr/>
              <p:nvPr/>
            </p:nvSpPr>
            <p:spPr>
              <a:xfrm>
                <a:off x="6079346" y="5304390"/>
                <a:ext cx="1810909" cy="406426"/>
              </a:xfrm>
              <a:prstGeom prst="rect">
                <a:avLst/>
              </a:prstGeom>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smtClean="0">
                    <a:solidFill>
                      <a:schemeClr val="bg1"/>
                    </a:solidFill>
                    <a:latin typeface="Helvetica Neue" charset="0"/>
                    <a:ea typeface="Helvetica Neue" charset="0"/>
                    <a:cs typeface="Helvetica Neue" charset="0"/>
                  </a:rPr>
                  <a:t>MC</a:t>
                </a:r>
                <a:endParaRPr lang="en-US" sz="2400">
                  <a:solidFill>
                    <a:schemeClr val="bg1"/>
                  </a:solidFill>
                  <a:latin typeface="Helvetica Neue" charset="0"/>
                  <a:ea typeface="Helvetica Neue" charset="0"/>
                  <a:cs typeface="Helvetica Neue" charset="0"/>
                </a:endParaRPr>
              </a:p>
            </p:txBody>
          </p:sp>
        </p:grpSp>
        <p:grpSp>
          <p:nvGrpSpPr>
            <p:cNvPr id="13" name="Group 12"/>
            <p:cNvGrpSpPr/>
            <p:nvPr/>
          </p:nvGrpSpPr>
          <p:grpSpPr>
            <a:xfrm>
              <a:off x="8110363" y="5304390"/>
              <a:ext cx="2418934" cy="1374518"/>
              <a:chOff x="8110363" y="5304390"/>
              <a:chExt cx="2418934" cy="1374518"/>
            </a:xfrm>
          </p:grpSpPr>
          <p:sp>
            <p:nvSpPr>
              <p:cNvPr id="60" name="Rectangle 59"/>
              <p:cNvSpPr/>
              <p:nvPr/>
            </p:nvSpPr>
            <p:spPr>
              <a:xfrm>
                <a:off x="8110363" y="5687743"/>
                <a:ext cx="2418934" cy="99116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30" name="Picture 29"/>
              <p:cNvPicPr>
                <a:picLocks noChangeAspect="1"/>
              </p:cNvPicPr>
              <p:nvPr/>
            </p:nvPicPr>
            <p:blipFill>
              <a:blip r:embed="rId4"/>
              <a:stretch>
                <a:fillRect/>
              </a:stretch>
            </p:blipFill>
            <p:spPr>
              <a:xfrm>
                <a:off x="8320058" y="5845977"/>
                <a:ext cx="2032000" cy="736600"/>
              </a:xfrm>
              <a:prstGeom prst="rect">
                <a:avLst/>
              </a:prstGeom>
            </p:spPr>
          </p:pic>
          <p:sp>
            <p:nvSpPr>
              <p:cNvPr id="71" name="Rectangle 70"/>
              <p:cNvSpPr/>
              <p:nvPr/>
            </p:nvSpPr>
            <p:spPr>
              <a:xfrm>
                <a:off x="8110363" y="5304390"/>
                <a:ext cx="2418934" cy="406426"/>
              </a:xfrm>
              <a:prstGeom prst="rect">
                <a:avLst/>
              </a:prstGeom>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smtClean="0">
                    <a:solidFill>
                      <a:schemeClr val="bg1"/>
                    </a:solidFill>
                    <a:latin typeface="Helvetica Neue" charset="0"/>
                    <a:ea typeface="Helvetica Neue" charset="0"/>
                    <a:cs typeface="Helvetica Neue" charset="0"/>
                  </a:rPr>
                  <a:t>MC</a:t>
                </a:r>
                <a:endParaRPr lang="en-US" sz="2400">
                  <a:solidFill>
                    <a:schemeClr val="bg1"/>
                  </a:solidFill>
                  <a:latin typeface="Helvetica Neue" charset="0"/>
                  <a:ea typeface="Helvetica Neue" charset="0"/>
                  <a:cs typeface="Helvetica Neue" charset="0"/>
                </a:endParaRPr>
              </a:p>
            </p:txBody>
          </p:sp>
        </p:grpSp>
        <p:grpSp>
          <p:nvGrpSpPr>
            <p:cNvPr id="35" name="Group 34"/>
            <p:cNvGrpSpPr/>
            <p:nvPr/>
          </p:nvGrpSpPr>
          <p:grpSpPr>
            <a:xfrm>
              <a:off x="1196853" y="4632203"/>
              <a:ext cx="1197411" cy="635052"/>
              <a:chOff x="1055580" y="4658605"/>
              <a:chExt cx="1197411" cy="635052"/>
            </a:xfrm>
          </p:grpSpPr>
          <p:sp>
            <p:nvSpPr>
              <p:cNvPr id="66" name="Up-Down Arrow 65"/>
              <p:cNvSpPr/>
              <p:nvPr/>
            </p:nvSpPr>
            <p:spPr>
              <a:xfrm>
                <a:off x="1999925" y="4658605"/>
                <a:ext cx="253066" cy="635052"/>
              </a:xfrm>
              <a:prstGeom prst="up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2" name="TextBox 71"/>
              <p:cNvSpPr txBox="1"/>
              <p:nvPr/>
            </p:nvSpPr>
            <p:spPr>
              <a:xfrm>
                <a:off x="1055580" y="4675478"/>
                <a:ext cx="1027846" cy="584775"/>
              </a:xfrm>
              <a:prstGeom prst="rect">
                <a:avLst/>
              </a:prstGeom>
              <a:noFill/>
            </p:spPr>
            <p:txBody>
              <a:bodyPr wrap="none" rtlCol="0">
                <a:spAutoFit/>
              </a:bodyPr>
              <a:lstStyle/>
              <a:p>
                <a:pPr algn="r"/>
                <a:r>
                  <a:rPr lang="en-US" sz="3200" dirty="0" smtClean="0">
                    <a:latin typeface="Helvetica Neue" charset="0"/>
                    <a:ea typeface="Helvetica Neue" charset="0"/>
                    <a:cs typeface="Helvetica Neue" charset="0"/>
                  </a:rPr>
                  <a:t>RPC</a:t>
                </a:r>
                <a:endParaRPr lang="en-US" sz="3200" dirty="0">
                  <a:latin typeface="Helvetica Neue" charset="0"/>
                  <a:ea typeface="Helvetica Neue" charset="0"/>
                  <a:cs typeface="Helvetica Neue" charset="0"/>
                </a:endParaRPr>
              </a:p>
            </p:txBody>
          </p:sp>
        </p:grpSp>
        <p:grpSp>
          <p:nvGrpSpPr>
            <p:cNvPr id="73" name="Group 72"/>
            <p:cNvGrpSpPr/>
            <p:nvPr/>
          </p:nvGrpSpPr>
          <p:grpSpPr>
            <a:xfrm>
              <a:off x="4256913" y="4632203"/>
              <a:ext cx="1197411" cy="635052"/>
              <a:chOff x="1055580" y="4658605"/>
              <a:chExt cx="1197411" cy="635052"/>
            </a:xfrm>
          </p:grpSpPr>
          <p:sp>
            <p:nvSpPr>
              <p:cNvPr id="74" name="Up-Down Arrow 73"/>
              <p:cNvSpPr/>
              <p:nvPr/>
            </p:nvSpPr>
            <p:spPr>
              <a:xfrm>
                <a:off x="1999925" y="4658605"/>
                <a:ext cx="253066" cy="635052"/>
              </a:xfrm>
              <a:prstGeom prst="up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5" name="TextBox 74"/>
              <p:cNvSpPr txBox="1"/>
              <p:nvPr/>
            </p:nvSpPr>
            <p:spPr>
              <a:xfrm>
                <a:off x="1055580" y="4675478"/>
                <a:ext cx="1027846" cy="584775"/>
              </a:xfrm>
              <a:prstGeom prst="rect">
                <a:avLst/>
              </a:prstGeom>
              <a:noFill/>
            </p:spPr>
            <p:txBody>
              <a:bodyPr wrap="none" rtlCol="0">
                <a:spAutoFit/>
              </a:bodyPr>
              <a:lstStyle/>
              <a:p>
                <a:pPr algn="r"/>
                <a:r>
                  <a:rPr lang="en-US" sz="3200" dirty="0" smtClean="0">
                    <a:latin typeface="Helvetica Neue" charset="0"/>
                    <a:ea typeface="Helvetica Neue" charset="0"/>
                    <a:cs typeface="Helvetica Neue" charset="0"/>
                  </a:rPr>
                  <a:t>RPC</a:t>
                </a:r>
                <a:endParaRPr lang="en-US" sz="3200" dirty="0">
                  <a:latin typeface="Helvetica Neue" charset="0"/>
                  <a:ea typeface="Helvetica Neue" charset="0"/>
                  <a:cs typeface="Helvetica Neue" charset="0"/>
                </a:endParaRPr>
              </a:p>
            </p:txBody>
          </p:sp>
        </p:grpSp>
        <p:grpSp>
          <p:nvGrpSpPr>
            <p:cNvPr id="76" name="Group 75"/>
            <p:cNvGrpSpPr/>
            <p:nvPr/>
          </p:nvGrpSpPr>
          <p:grpSpPr>
            <a:xfrm>
              <a:off x="6300548" y="4632203"/>
              <a:ext cx="1197411" cy="635052"/>
              <a:chOff x="1055580" y="4658605"/>
              <a:chExt cx="1197411" cy="635052"/>
            </a:xfrm>
          </p:grpSpPr>
          <p:sp>
            <p:nvSpPr>
              <p:cNvPr id="77" name="Up-Down Arrow 76"/>
              <p:cNvSpPr/>
              <p:nvPr/>
            </p:nvSpPr>
            <p:spPr>
              <a:xfrm>
                <a:off x="1999925" y="4658605"/>
                <a:ext cx="253066" cy="635052"/>
              </a:xfrm>
              <a:prstGeom prst="up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8" name="TextBox 77"/>
              <p:cNvSpPr txBox="1"/>
              <p:nvPr/>
            </p:nvSpPr>
            <p:spPr>
              <a:xfrm>
                <a:off x="1055580" y="4675478"/>
                <a:ext cx="1027846" cy="584775"/>
              </a:xfrm>
              <a:prstGeom prst="rect">
                <a:avLst/>
              </a:prstGeom>
              <a:noFill/>
            </p:spPr>
            <p:txBody>
              <a:bodyPr wrap="none" rtlCol="0">
                <a:spAutoFit/>
              </a:bodyPr>
              <a:lstStyle/>
              <a:p>
                <a:pPr algn="r"/>
                <a:r>
                  <a:rPr lang="en-US" sz="3200" dirty="0" smtClean="0">
                    <a:latin typeface="Helvetica Neue" charset="0"/>
                    <a:ea typeface="Helvetica Neue" charset="0"/>
                    <a:cs typeface="Helvetica Neue" charset="0"/>
                  </a:rPr>
                  <a:t>RPC</a:t>
                </a:r>
                <a:endParaRPr lang="en-US" sz="3200" dirty="0">
                  <a:latin typeface="Helvetica Neue" charset="0"/>
                  <a:ea typeface="Helvetica Neue" charset="0"/>
                  <a:cs typeface="Helvetica Neue" charset="0"/>
                </a:endParaRPr>
              </a:p>
            </p:txBody>
          </p:sp>
        </p:grpSp>
        <p:grpSp>
          <p:nvGrpSpPr>
            <p:cNvPr id="79" name="Group 78"/>
            <p:cNvGrpSpPr/>
            <p:nvPr/>
          </p:nvGrpSpPr>
          <p:grpSpPr>
            <a:xfrm>
              <a:off x="8624554" y="4632203"/>
              <a:ext cx="1197411" cy="635052"/>
              <a:chOff x="1055580" y="4658605"/>
              <a:chExt cx="1197411" cy="635052"/>
            </a:xfrm>
          </p:grpSpPr>
          <p:sp>
            <p:nvSpPr>
              <p:cNvPr id="80" name="Up-Down Arrow 79"/>
              <p:cNvSpPr/>
              <p:nvPr/>
            </p:nvSpPr>
            <p:spPr>
              <a:xfrm>
                <a:off x="1999925" y="4658605"/>
                <a:ext cx="253066" cy="635052"/>
              </a:xfrm>
              <a:prstGeom prst="up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1" name="TextBox 80"/>
              <p:cNvSpPr txBox="1"/>
              <p:nvPr/>
            </p:nvSpPr>
            <p:spPr>
              <a:xfrm>
                <a:off x="1055580" y="4675478"/>
                <a:ext cx="1027846" cy="584775"/>
              </a:xfrm>
              <a:prstGeom prst="rect">
                <a:avLst/>
              </a:prstGeom>
              <a:noFill/>
            </p:spPr>
            <p:txBody>
              <a:bodyPr wrap="none" rtlCol="0">
                <a:spAutoFit/>
              </a:bodyPr>
              <a:lstStyle/>
              <a:p>
                <a:pPr algn="r"/>
                <a:r>
                  <a:rPr lang="en-US" sz="3200" smtClean="0">
                    <a:latin typeface="Helvetica Neue" charset="0"/>
                    <a:ea typeface="Helvetica Neue" charset="0"/>
                    <a:cs typeface="Helvetica Neue" charset="0"/>
                  </a:rPr>
                  <a:t>RPC</a:t>
                </a:r>
                <a:endParaRPr lang="en-US" sz="3200">
                  <a:latin typeface="Helvetica Neue" charset="0"/>
                  <a:ea typeface="Helvetica Neue" charset="0"/>
                  <a:cs typeface="Helvetica Neue" charset="0"/>
                </a:endParaRPr>
              </a:p>
            </p:txBody>
          </p:sp>
        </p:grpSp>
        <p:sp>
          <p:nvSpPr>
            <p:cNvPr id="10" name="Rectangle 9"/>
            <p:cNvSpPr/>
            <p:nvPr/>
          </p:nvSpPr>
          <p:spPr>
            <a:xfrm>
              <a:off x="445538" y="1118351"/>
              <a:ext cx="11344152" cy="1045703"/>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408471" y="1209029"/>
              <a:ext cx="1909438" cy="867668"/>
            </a:xfrm>
            <a:prstGeom prst="rect">
              <a:avLst/>
            </a:prstGeom>
          </p:spPr>
        </p:pic>
        <p:pic>
          <p:nvPicPr>
            <p:cNvPr id="43" name="Picture 4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467685" y="1209029"/>
              <a:ext cx="1828581" cy="867668"/>
            </a:xfrm>
            <a:prstGeom prst="rect">
              <a:avLst/>
            </a:prstGeom>
          </p:spPr>
        </p:pic>
        <p:pic>
          <p:nvPicPr>
            <p:cNvPr id="59" name="Picture 5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430114" y="1209029"/>
              <a:ext cx="1194440" cy="867668"/>
            </a:xfrm>
            <a:prstGeom prst="rect">
              <a:avLst/>
            </a:prstGeom>
          </p:spPr>
        </p:pic>
        <p:pic>
          <p:nvPicPr>
            <p:cNvPr id="61" name="Picture 60"/>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8736759" y="1132711"/>
              <a:ext cx="1166301" cy="1019157"/>
            </a:xfrm>
            <a:prstGeom prst="rect">
              <a:avLst/>
            </a:prstGeom>
          </p:spPr>
        </p:pic>
        <p:pic>
          <p:nvPicPr>
            <p:cNvPr id="17" name="Picture 16"/>
            <p:cNvPicPr>
              <a:picLocks noChangeAspect="1"/>
            </p:cNvPicPr>
            <p:nvPr/>
          </p:nvPicPr>
          <p:blipFill>
            <a:blip r:embed="rId9"/>
            <a:stretch>
              <a:fillRect/>
            </a:stretch>
          </p:blipFill>
          <p:spPr>
            <a:xfrm>
              <a:off x="10015263" y="1209029"/>
              <a:ext cx="1652740" cy="867668"/>
            </a:xfrm>
            <a:prstGeom prst="rect">
              <a:avLst/>
            </a:prstGeom>
          </p:spPr>
        </p:pic>
        <p:sp>
          <p:nvSpPr>
            <p:cNvPr id="3" name="TextBox 2"/>
            <p:cNvSpPr txBox="1"/>
            <p:nvPr/>
          </p:nvSpPr>
          <p:spPr>
            <a:xfrm>
              <a:off x="445537" y="1356555"/>
              <a:ext cx="3022147" cy="584775"/>
            </a:xfrm>
            <a:prstGeom prst="rect">
              <a:avLst/>
            </a:prstGeom>
            <a:noFill/>
          </p:spPr>
          <p:txBody>
            <a:bodyPr wrap="square" rtlCol="0">
              <a:spAutoFit/>
            </a:bodyPr>
            <a:lstStyle/>
            <a:p>
              <a:pPr algn="ctr"/>
              <a:r>
                <a:rPr lang="en-US" sz="3200" dirty="0" smtClean="0">
                  <a:latin typeface="Helvetica Neue" charset="0"/>
                  <a:ea typeface="Helvetica Neue" charset="0"/>
                  <a:cs typeface="Helvetica Neue" charset="0"/>
                </a:rPr>
                <a:t>Applications</a:t>
              </a:r>
              <a:endParaRPr lang="en-US" sz="3200" dirty="0">
                <a:latin typeface="Helvetica Neue" charset="0"/>
                <a:ea typeface="Helvetica Neue" charset="0"/>
                <a:cs typeface="Helvetica Neue" charset="0"/>
              </a:endParaRPr>
            </a:p>
          </p:txBody>
        </p:sp>
        <p:grpSp>
          <p:nvGrpSpPr>
            <p:cNvPr id="29" name="Group 28"/>
            <p:cNvGrpSpPr/>
            <p:nvPr/>
          </p:nvGrpSpPr>
          <p:grpSpPr>
            <a:xfrm>
              <a:off x="10830370" y="6066011"/>
              <a:ext cx="542513" cy="147044"/>
              <a:chOff x="10658591" y="6109729"/>
              <a:chExt cx="874878" cy="237129"/>
            </a:xfrm>
          </p:grpSpPr>
          <p:sp>
            <p:nvSpPr>
              <p:cNvPr id="28" name="Oval 27"/>
              <p:cNvSpPr/>
              <p:nvPr/>
            </p:nvSpPr>
            <p:spPr>
              <a:xfrm>
                <a:off x="10658591" y="6109729"/>
                <a:ext cx="237129" cy="23712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2" name="Oval 61"/>
              <p:cNvSpPr/>
              <p:nvPr/>
            </p:nvSpPr>
            <p:spPr>
              <a:xfrm>
                <a:off x="10977466" y="6109729"/>
                <a:ext cx="237129" cy="23712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5" name="Oval 64"/>
              <p:cNvSpPr/>
              <p:nvPr/>
            </p:nvSpPr>
            <p:spPr>
              <a:xfrm>
                <a:off x="11296340" y="6109729"/>
                <a:ext cx="237129" cy="23712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63" name="Group 62"/>
            <p:cNvGrpSpPr/>
            <p:nvPr/>
          </p:nvGrpSpPr>
          <p:grpSpPr>
            <a:xfrm>
              <a:off x="445537" y="5315148"/>
              <a:ext cx="3361842" cy="1374518"/>
              <a:chOff x="445537" y="4154449"/>
              <a:chExt cx="3361842" cy="1374518"/>
            </a:xfrm>
          </p:grpSpPr>
          <p:grpSp>
            <p:nvGrpSpPr>
              <p:cNvPr id="64" name="Group 63"/>
              <p:cNvGrpSpPr/>
              <p:nvPr/>
            </p:nvGrpSpPr>
            <p:grpSpPr>
              <a:xfrm>
                <a:off x="445537" y="4154449"/>
                <a:ext cx="3361842" cy="1374518"/>
                <a:chOff x="445537" y="5304390"/>
                <a:chExt cx="3361842" cy="1374518"/>
              </a:xfrm>
            </p:grpSpPr>
            <p:sp>
              <p:nvSpPr>
                <p:cNvPr id="82" name="Rectangle 81"/>
                <p:cNvSpPr/>
                <p:nvPr/>
              </p:nvSpPr>
              <p:spPr>
                <a:xfrm>
                  <a:off x="445538" y="5687743"/>
                  <a:ext cx="3361841" cy="99116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3" name="Rectangle 82"/>
                <p:cNvSpPr/>
                <p:nvPr/>
              </p:nvSpPr>
              <p:spPr>
                <a:xfrm>
                  <a:off x="445537" y="5304390"/>
                  <a:ext cx="3361842" cy="406426"/>
                </a:xfrm>
                <a:prstGeom prst="rect">
                  <a:avLst/>
                </a:prstGeom>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smtClean="0">
                      <a:solidFill>
                        <a:schemeClr val="bg1"/>
                      </a:solidFill>
                      <a:latin typeface="Helvetica Neue" charset="0"/>
                      <a:ea typeface="Helvetica Neue" charset="0"/>
                      <a:cs typeface="Helvetica Neue" charset="0"/>
                    </a:rPr>
                    <a:t>MC</a:t>
                  </a:r>
                  <a:endParaRPr lang="en-US" sz="2400" dirty="0">
                    <a:solidFill>
                      <a:schemeClr val="bg1"/>
                    </a:solidFill>
                    <a:latin typeface="Helvetica Neue" charset="0"/>
                    <a:ea typeface="Helvetica Neue" charset="0"/>
                    <a:cs typeface="Helvetica Neue" charset="0"/>
                  </a:endParaRPr>
                </a:p>
              </p:txBody>
            </p:sp>
          </p:grpSp>
          <p:pic>
            <p:nvPicPr>
              <p:cNvPr id="68" name="Picture 67"/>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272031" y="4579360"/>
                <a:ext cx="1707129" cy="908047"/>
              </a:xfrm>
              <a:prstGeom prst="rect">
                <a:avLst/>
              </a:prstGeom>
            </p:spPr>
          </p:pic>
        </p:grpSp>
        <p:sp>
          <p:nvSpPr>
            <p:cNvPr id="84" name="Rectangle 83"/>
            <p:cNvSpPr/>
            <p:nvPr/>
          </p:nvSpPr>
          <p:spPr>
            <a:xfrm>
              <a:off x="6117614" y="6703168"/>
              <a:ext cx="1753697" cy="3590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Slide Number Placeholder 3"/>
          <p:cNvSpPr>
            <a:spLocks noGrp="1"/>
          </p:cNvSpPr>
          <p:nvPr>
            <p:ph type="sldNum" sz="quarter" idx="12"/>
          </p:nvPr>
        </p:nvSpPr>
        <p:spPr/>
        <p:txBody>
          <a:bodyPr/>
          <a:lstStyle/>
          <a:p>
            <a:fld id="{DC2A921A-EC74-6F4D-8465-D463C43FF014}" type="slidenum">
              <a:rPr lang="en-US" smtClean="0">
                <a:solidFill>
                  <a:prstClr val="black">
                    <a:tint val="75000"/>
                  </a:prstClr>
                </a:solidFill>
              </a:rPr>
              <a:pPr/>
              <a:t>44</a:t>
            </a:fld>
            <a:endParaRPr lang="en-US">
              <a:solidFill>
                <a:prstClr val="black">
                  <a:tint val="75000"/>
                </a:prstClr>
              </a:solidFill>
            </a:endParaRPr>
          </a:p>
        </p:txBody>
      </p:sp>
    </p:spTree>
    <p:extLst>
      <p:ext uri="{BB962C8B-B14F-4D97-AF65-F5344CB8AC3E}">
        <p14:creationId xmlns:p14="http://schemas.microsoft.com/office/powerpoint/2010/main" val="20400900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Rectangle 83"/>
          <p:cNvSpPr/>
          <p:nvPr/>
        </p:nvSpPr>
        <p:spPr>
          <a:xfrm>
            <a:off x="8407255" y="3326934"/>
            <a:ext cx="3542216" cy="2974817"/>
          </a:xfrm>
          <a:prstGeom prst="rect">
            <a:avLst/>
          </a:prstGeom>
          <a:solidFill>
            <a:srgbClr val="4C72B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4400">
              <a:solidFill>
                <a:schemeClr val="tx1"/>
              </a:solidFill>
              <a:latin typeface="Helvetica Neue" charset="0"/>
              <a:ea typeface="Helvetica Neue" charset="0"/>
              <a:cs typeface="Helvetica Neue" charset="0"/>
            </a:endParaRPr>
          </a:p>
        </p:txBody>
      </p:sp>
      <p:sp>
        <p:nvSpPr>
          <p:cNvPr id="85" name="Rectangle 84"/>
          <p:cNvSpPr/>
          <p:nvPr/>
        </p:nvSpPr>
        <p:spPr>
          <a:xfrm>
            <a:off x="8569813" y="3446808"/>
            <a:ext cx="3230535" cy="1261884"/>
          </a:xfrm>
          <a:prstGeom prst="rect">
            <a:avLst/>
          </a:prstGeom>
        </p:spPr>
        <p:txBody>
          <a:bodyPr wrap="square">
            <a:spAutoFit/>
          </a:bodyPr>
          <a:lstStyle/>
          <a:p>
            <a:pPr algn="ctr"/>
            <a:r>
              <a:rPr lang="en-US" sz="3800" b="1" dirty="0" err="1" smtClean="0">
                <a:solidFill>
                  <a:schemeClr val="bg1"/>
                </a:solidFill>
                <a:latin typeface="Helvetica Neue" charset="0"/>
                <a:ea typeface="Helvetica Neue" charset="0"/>
                <a:cs typeface="Helvetica Neue" charset="0"/>
              </a:rPr>
              <a:t>TensorFlow</a:t>
            </a:r>
            <a:r>
              <a:rPr lang="en-US" sz="3800" b="1" dirty="0" smtClean="0">
                <a:solidFill>
                  <a:schemeClr val="bg1"/>
                </a:solidFill>
                <a:latin typeface="Helvetica Neue" charset="0"/>
                <a:ea typeface="Helvetica Neue" charset="0"/>
                <a:cs typeface="Helvetica Neue" charset="0"/>
              </a:rPr>
              <a:t>-Serving</a:t>
            </a:r>
            <a:endParaRPr lang="en-US" sz="3800" b="1" dirty="0">
              <a:solidFill>
                <a:schemeClr val="bg1"/>
              </a:solidFill>
              <a:latin typeface="Helvetica Neue" charset="0"/>
              <a:ea typeface="Helvetica Neue" charset="0"/>
              <a:cs typeface="Helvetica Neue" charset="0"/>
            </a:endParaRPr>
          </a:p>
        </p:txBody>
      </p:sp>
      <p:grpSp>
        <p:nvGrpSpPr>
          <p:cNvPr id="86" name="Group 85"/>
          <p:cNvGrpSpPr/>
          <p:nvPr/>
        </p:nvGrpSpPr>
        <p:grpSpPr>
          <a:xfrm>
            <a:off x="8300632" y="2854175"/>
            <a:ext cx="1250060" cy="428787"/>
            <a:chOff x="3195697" y="2216314"/>
            <a:chExt cx="2029397" cy="733939"/>
          </a:xfrm>
        </p:grpSpPr>
        <p:sp>
          <p:nvSpPr>
            <p:cNvPr id="128" name="TextBox 127"/>
            <p:cNvSpPr txBox="1"/>
            <p:nvPr/>
          </p:nvSpPr>
          <p:spPr>
            <a:xfrm>
              <a:off x="3195697" y="2240818"/>
              <a:ext cx="1776331" cy="709435"/>
            </a:xfrm>
            <a:prstGeom prst="rect">
              <a:avLst/>
            </a:prstGeom>
            <a:noFill/>
          </p:spPr>
          <p:txBody>
            <a:bodyPr wrap="none" rtlCol="0">
              <a:spAutoFit/>
            </a:bodyPr>
            <a:lstStyle/>
            <a:p>
              <a:pPr algn="r"/>
              <a:r>
                <a:rPr lang="en-US" sz="2200" dirty="0" smtClean="0">
                  <a:latin typeface="Helvetica Neue" charset="0"/>
                  <a:ea typeface="Helvetica Neue" charset="0"/>
                  <a:cs typeface="Helvetica Neue" charset="0"/>
                </a:rPr>
                <a:t>Predict</a:t>
              </a:r>
              <a:endParaRPr lang="en-US" sz="2200" dirty="0">
                <a:latin typeface="Helvetica Neue" charset="0"/>
                <a:ea typeface="Helvetica Neue" charset="0"/>
                <a:cs typeface="Helvetica Neue" charset="0"/>
              </a:endParaRPr>
            </a:p>
          </p:txBody>
        </p:sp>
        <p:sp>
          <p:nvSpPr>
            <p:cNvPr id="129" name="Up-Down Arrow 128"/>
            <p:cNvSpPr/>
            <p:nvPr/>
          </p:nvSpPr>
          <p:spPr>
            <a:xfrm>
              <a:off x="4972028" y="2216314"/>
              <a:ext cx="253066" cy="635052"/>
            </a:xfrm>
            <a:prstGeom prst="up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
        <p:nvSpPr>
          <p:cNvPr id="88" name="TextBox 87"/>
          <p:cNvSpPr txBox="1"/>
          <p:nvPr/>
        </p:nvSpPr>
        <p:spPr>
          <a:xfrm>
            <a:off x="9768401" y="2821668"/>
            <a:ext cx="2236510" cy="461665"/>
          </a:xfrm>
          <a:prstGeom prst="rect">
            <a:avLst/>
          </a:prstGeom>
          <a:noFill/>
        </p:spPr>
        <p:txBody>
          <a:bodyPr wrap="none" rtlCol="0">
            <a:spAutoFit/>
          </a:bodyPr>
          <a:lstStyle/>
          <a:p>
            <a:r>
              <a:rPr lang="en-US" sz="2400" b="1" smtClean="0">
                <a:latin typeface="Helvetica Neue" charset="0"/>
                <a:ea typeface="Helvetica Neue" charset="0"/>
                <a:cs typeface="Helvetica Neue" charset="0"/>
              </a:rPr>
              <a:t>RPC </a:t>
            </a:r>
            <a:r>
              <a:rPr lang="en-US" sz="2400" b="1" dirty="0" smtClean="0">
                <a:latin typeface="Helvetica Neue" charset="0"/>
                <a:ea typeface="Helvetica Neue" charset="0"/>
                <a:cs typeface="Helvetica Neue" charset="0"/>
              </a:rPr>
              <a:t>Interface</a:t>
            </a:r>
            <a:endParaRPr lang="en-US" sz="2400" b="1" dirty="0">
              <a:latin typeface="Helvetica Neue" charset="0"/>
              <a:ea typeface="Helvetica Neue" charset="0"/>
              <a:cs typeface="Helvetica Neue" charset="0"/>
            </a:endParaRPr>
          </a:p>
        </p:txBody>
      </p:sp>
      <p:sp>
        <p:nvSpPr>
          <p:cNvPr id="89" name="Rectangle 88"/>
          <p:cNvSpPr/>
          <p:nvPr/>
        </p:nvSpPr>
        <p:spPr>
          <a:xfrm>
            <a:off x="3810361" y="5535413"/>
            <a:ext cx="1115477" cy="2523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3" name="Picture 9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29135" y="4748242"/>
            <a:ext cx="2021290" cy="1429177"/>
          </a:xfrm>
          <a:prstGeom prst="rect">
            <a:avLst/>
          </a:prstGeom>
        </p:spPr>
      </p:pic>
      <p:sp>
        <p:nvSpPr>
          <p:cNvPr id="103" name="Rectangle 102"/>
          <p:cNvSpPr/>
          <p:nvPr/>
        </p:nvSpPr>
        <p:spPr>
          <a:xfrm>
            <a:off x="8405061" y="2141504"/>
            <a:ext cx="3560038" cy="61092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09" name="TextBox 108"/>
          <p:cNvSpPr txBox="1"/>
          <p:nvPr/>
        </p:nvSpPr>
        <p:spPr>
          <a:xfrm>
            <a:off x="9144015" y="2200121"/>
            <a:ext cx="1861570" cy="414470"/>
          </a:xfrm>
          <a:prstGeom prst="rect">
            <a:avLst/>
          </a:prstGeom>
          <a:noFill/>
        </p:spPr>
        <p:txBody>
          <a:bodyPr wrap="square" rtlCol="0">
            <a:spAutoFit/>
          </a:bodyPr>
          <a:lstStyle/>
          <a:p>
            <a:pPr algn="ctr"/>
            <a:r>
              <a:rPr lang="en-US" sz="2200" dirty="0" smtClean="0">
                <a:latin typeface="Helvetica Neue" charset="0"/>
                <a:ea typeface="Helvetica Neue" charset="0"/>
                <a:cs typeface="Helvetica Neue" charset="0"/>
              </a:rPr>
              <a:t>Applications</a:t>
            </a:r>
            <a:endParaRPr lang="en-US" sz="2200" dirty="0">
              <a:latin typeface="Helvetica Neue" charset="0"/>
              <a:ea typeface="Helvetica Neue" charset="0"/>
              <a:cs typeface="Helvetica Neue" charset="0"/>
            </a:endParaRPr>
          </a:p>
        </p:txBody>
      </p:sp>
      <p:sp>
        <p:nvSpPr>
          <p:cNvPr id="130" name="Title 1"/>
          <p:cNvSpPr txBox="1">
            <a:spLocks/>
          </p:cNvSpPr>
          <p:nvPr/>
        </p:nvSpPr>
        <p:spPr>
          <a:xfrm>
            <a:off x="643128" y="-8380"/>
            <a:ext cx="10515600" cy="1325563"/>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Helvetica Neue" charset="0"/>
                <a:ea typeface="Helvetica Neue" charset="0"/>
                <a:cs typeface="Helvetica Neue" charset="0"/>
              </a:defRPr>
            </a:lvl1pPr>
          </a:lstStyle>
          <a:p>
            <a:r>
              <a:rPr lang="en-US" smtClean="0"/>
              <a:t>Overhead of decoupled architecture</a:t>
            </a:r>
            <a:endParaRPr lang="en-US" dirty="0"/>
          </a:p>
        </p:txBody>
      </p:sp>
      <p:grpSp>
        <p:nvGrpSpPr>
          <p:cNvPr id="206" name="Group 205"/>
          <p:cNvGrpSpPr/>
          <p:nvPr/>
        </p:nvGrpSpPr>
        <p:grpSpPr>
          <a:xfrm>
            <a:off x="572112" y="2334527"/>
            <a:ext cx="7233357" cy="3804169"/>
            <a:chOff x="445537" y="1118351"/>
            <a:chExt cx="11414682" cy="6003212"/>
          </a:xfrm>
        </p:grpSpPr>
        <p:sp>
          <p:nvSpPr>
            <p:cNvPr id="207" name="Rectangle 206"/>
            <p:cNvSpPr/>
            <p:nvPr/>
          </p:nvSpPr>
          <p:spPr>
            <a:xfrm>
              <a:off x="445567" y="3088505"/>
              <a:ext cx="11344122" cy="1504273"/>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4400">
                <a:solidFill>
                  <a:schemeClr val="tx1"/>
                </a:solidFill>
                <a:latin typeface="Helvetica Neue" charset="0"/>
                <a:ea typeface="Helvetica Neue" charset="0"/>
                <a:cs typeface="Helvetica Neue" charset="0"/>
              </a:endParaRPr>
            </a:p>
          </p:txBody>
        </p:sp>
        <p:sp>
          <p:nvSpPr>
            <p:cNvPr id="208" name="Rectangle 207"/>
            <p:cNvSpPr/>
            <p:nvPr/>
          </p:nvSpPr>
          <p:spPr>
            <a:xfrm>
              <a:off x="4949993" y="3455921"/>
              <a:ext cx="2127505" cy="769441"/>
            </a:xfrm>
            <a:prstGeom prst="rect">
              <a:avLst/>
            </a:prstGeom>
          </p:spPr>
          <p:txBody>
            <a:bodyPr wrap="none">
              <a:spAutoFit/>
            </a:bodyPr>
            <a:lstStyle/>
            <a:p>
              <a:r>
                <a:rPr lang="en-US" sz="4400" b="1" smtClean="0">
                  <a:solidFill>
                    <a:schemeClr val="bg1"/>
                  </a:solidFill>
                  <a:latin typeface="Helvetica Neue" charset="0"/>
                  <a:ea typeface="Helvetica Neue" charset="0"/>
                  <a:cs typeface="Helvetica Neue" charset="0"/>
                </a:rPr>
                <a:t>Clipper</a:t>
              </a:r>
              <a:endParaRPr lang="en-US" sz="4400" b="1">
                <a:solidFill>
                  <a:schemeClr val="bg1"/>
                </a:solidFill>
                <a:latin typeface="Helvetica Neue" charset="0"/>
                <a:ea typeface="Helvetica Neue" charset="0"/>
                <a:cs typeface="Helvetica Neue" charset="0"/>
              </a:endParaRPr>
            </a:p>
          </p:txBody>
        </p:sp>
        <p:grpSp>
          <p:nvGrpSpPr>
            <p:cNvPr id="209" name="Group 208"/>
            <p:cNvGrpSpPr/>
            <p:nvPr/>
          </p:nvGrpSpPr>
          <p:grpSpPr>
            <a:xfrm>
              <a:off x="565183" y="2298303"/>
              <a:ext cx="1955614" cy="705106"/>
              <a:chOff x="565183" y="2298303"/>
              <a:chExt cx="1955614" cy="705106"/>
            </a:xfrm>
          </p:grpSpPr>
          <p:sp>
            <p:nvSpPr>
              <p:cNvPr id="256" name="TextBox 255"/>
              <p:cNvSpPr txBox="1"/>
              <p:nvPr/>
            </p:nvSpPr>
            <p:spPr>
              <a:xfrm>
                <a:off x="565183" y="2323442"/>
                <a:ext cx="1702548" cy="679967"/>
              </a:xfrm>
              <a:prstGeom prst="rect">
                <a:avLst/>
              </a:prstGeom>
              <a:noFill/>
            </p:spPr>
            <p:txBody>
              <a:bodyPr wrap="none" rtlCol="0">
                <a:spAutoFit/>
              </a:bodyPr>
              <a:lstStyle/>
              <a:p>
                <a:pPr algn="r"/>
                <a:r>
                  <a:rPr lang="en-US" sz="2200" dirty="0" smtClean="0">
                    <a:latin typeface="Helvetica Neue" charset="0"/>
                    <a:ea typeface="Helvetica Neue" charset="0"/>
                    <a:cs typeface="Helvetica Neue" charset="0"/>
                  </a:rPr>
                  <a:t>Predict</a:t>
                </a:r>
                <a:endParaRPr lang="en-US" sz="2200" dirty="0">
                  <a:latin typeface="Helvetica Neue" charset="0"/>
                  <a:ea typeface="Helvetica Neue" charset="0"/>
                  <a:cs typeface="Helvetica Neue" charset="0"/>
                </a:endParaRPr>
              </a:p>
            </p:txBody>
          </p:sp>
          <p:sp>
            <p:nvSpPr>
              <p:cNvPr id="257" name="Up-Down Arrow 256"/>
              <p:cNvSpPr/>
              <p:nvPr/>
            </p:nvSpPr>
            <p:spPr>
              <a:xfrm>
                <a:off x="2267731" y="2298303"/>
                <a:ext cx="253066" cy="635052"/>
              </a:xfrm>
              <a:prstGeom prst="up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210" name="Group 209"/>
            <p:cNvGrpSpPr/>
            <p:nvPr/>
          </p:nvGrpSpPr>
          <p:grpSpPr>
            <a:xfrm>
              <a:off x="9352297" y="2298303"/>
              <a:ext cx="2507922" cy="705106"/>
              <a:chOff x="9498601" y="2298303"/>
              <a:chExt cx="2507922" cy="705106"/>
            </a:xfrm>
          </p:grpSpPr>
          <p:sp>
            <p:nvSpPr>
              <p:cNvPr id="254" name="TextBox 253"/>
              <p:cNvSpPr txBox="1"/>
              <p:nvPr/>
            </p:nvSpPr>
            <p:spPr>
              <a:xfrm>
                <a:off x="9741992" y="2323442"/>
                <a:ext cx="2264531" cy="679967"/>
              </a:xfrm>
              <a:prstGeom prst="rect">
                <a:avLst/>
              </a:prstGeom>
              <a:noFill/>
            </p:spPr>
            <p:txBody>
              <a:bodyPr wrap="none" rtlCol="0">
                <a:spAutoFit/>
              </a:bodyPr>
              <a:lstStyle/>
              <a:p>
                <a:r>
                  <a:rPr lang="en-US" sz="2200" smtClean="0">
                    <a:latin typeface="Helvetica Neue" charset="0"/>
                    <a:ea typeface="Helvetica Neue" charset="0"/>
                    <a:cs typeface="Helvetica Neue" charset="0"/>
                  </a:rPr>
                  <a:t>Feedback</a:t>
                </a:r>
                <a:endParaRPr lang="en-US" sz="2200">
                  <a:latin typeface="Helvetica Neue" charset="0"/>
                  <a:ea typeface="Helvetica Neue" charset="0"/>
                  <a:cs typeface="Helvetica Neue" charset="0"/>
                </a:endParaRPr>
              </a:p>
            </p:txBody>
          </p:sp>
          <p:sp>
            <p:nvSpPr>
              <p:cNvPr id="255" name="Up-Down Arrow 254"/>
              <p:cNvSpPr/>
              <p:nvPr/>
            </p:nvSpPr>
            <p:spPr>
              <a:xfrm>
                <a:off x="9498601" y="2298303"/>
                <a:ext cx="253066" cy="635052"/>
              </a:xfrm>
              <a:prstGeom prst="up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
          <p:nvSpPr>
            <p:cNvPr id="211" name="TextBox 210"/>
            <p:cNvSpPr txBox="1"/>
            <p:nvPr/>
          </p:nvSpPr>
          <p:spPr>
            <a:xfrm>
              <a:off x="4054677" y="2323442"/>
              <a:ext cx="4591797" cy="679966"/>
            </a:xfrm>
            <a:prstGeom prst="rect">
              <a:avLst/>
            </a:prstGeom>
            <a:noFill/>
          </p:spPr>
          <p:txBody>
            <a:bodyPr wrap="none" rtlCol="0">
              <a:spAutoFit/>
            </a:bodyPr>
            <a:lstStyle/>
            <a:p>
              <a:r>
                <a:rPr lang="en-US" sz="2200" b="1" dirty="0" smtClean="0">
                  <a:latin typeface="Helvetica Neue" charset="0"/>
                  <a:ea typeface="Helvetica Neue" charset="0"/>
                  <a:cs typeface="Helvetica Neue" charset="0"/>
                </a:rPr>
                <a:t>RPC/REST Interface</a:t>
              </a:r>
              <a:endParaRPr lang="en-US" sz="2200" b="1" dirty="0">
                <a:latin typeface="Helvetica Neue" charset="0"/>
                <a:ea typeface="Helvetica Neue" charset="0"/>
                <a:cs typeface="Helvetica Neue" charset="0"/>
              </a:endParaRPr>
            </a:p>
          </p:txBody>
        </p:sp>
        <p:sp>
          <p:nvSpPr>
            <p:cNvPr id="212" name="Rectangle 211"/>
            <p:cNvSpPr/>
            <p:nvPr/>
          </p:nvSpPr>
          <p:spPr>
            <a:xfrm>
              <a:off x="6079346" y="6689666"/>
              <a:ext cx="1810909" cy="4318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3" name="Group 212"/>
            <p:cNvGrpSpPr/>
            <p:nvPr/>
          </p:nvGrpSpPr>
          <p:grpSpPr>
            <a:xfrm>
              <a:off x="4031690" y="5304390"/>
              <a:ext cx="1810909" cy="1448162"/>
              <a:chOff x="4031690" y="5304390"/>
              <a:chExt cx="1810909" cy="1448162"/>
            </a:xfrm>
          </p:grpSpPr>
          <p:sp>
            <p:nvSpPr>
              <p:cNvPr id="251" name="Rectangle 250"/>
              <p:cNvSpPr/>
              <p:nvPr/>
            </p:nvSpPr>
            <p:spPr>
              <a:xfrm>
                <a:off x="4031690" y="5687743"/>
                <a:ext cx="1810909" cy="99116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52" name="Rectangle 251"/>
              <p:cNvSpPr/>
              <p:nvPr/>
            </p:nvSpPr>
            <p:spPr>
              <a:xfrm>
                <a:off x="4285692" y="5878309"/>
                <a:ext cx="1553399" cy="874243"/>
              </a:xfrm>
              <a:prstGeom prst="rect">
                <a:avLst/>
              </a:prstGeom>
            </p:spPr>
            <p:txBody>
              <a:bodyPr wrap="none">
                <a:spAutoFit/>
              </a:bodyPr>
              <a:lstStyle/>
              <a:p>
                <a:r>
                  <a:rPr lang="en-US" sz="3000" dirty="0" err="1">
                    <a:latin typeface="Beirut" charset="-78"/>
                    <a:ea typeface="Beirut" charset="-78"/>
                    <a:cs typeface="Beirut" charset="-78"/>
                  </a:rPr>
                  <a:t>Caffe</a:t>
                </a:r>
                <a:endParaRPr lang="en-US" sz="3000" dirty="0">
                  <a:latin typeface="Beirut" charset="-78"/>
                  <a:ea typeface="Beirut" charset="-78"/>
                  <a:cs typeface="Beirut" charset="-78"/>
                </a:endParaRPr>
              </a:p>
            </p:txBody>
          </p:sp>
          <p:sp>
            <p:nvSpPr>
              <p:cNvPr id="253" name="Rectangle 252"/>
              <p:cNvSpPr/>
              <p:nvPr/>
            </p:nvSpPr>
            <p:spPr>
              <a:xfrm>
                <a:off x="4031690" y="5304390"/>
                <a:ext cx="1810909" cy="406426"/>
              </a:xfrm>
              <a:prstGeom prst="rect">
                <a:avLst/>
              </a:prstGeom>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mtClean="0">
                    <a:solidFill>
                      <a:schemeClr val="bg1"/>
                    </a:solidFill>
                    <a:latin typeface="Helvetica Neue" charset="0"/>
                    <a:ea typeface="Helvetica Neue" charset="0"/>
                    <a:cs typeface="Helvetica Neue" charset="0"/>
                  </a:rPr>
                  <a:t>MC</a:t>
                </a:r>
                <a:endParaRPr lang="en-US">
                  <a:solidFill>
                    <a:schemeClr val="bg1"/>
                  </a:solidFill>
                  <a:latin typeface="Helvetica Neue" charset="0"/>
                  <a:ea typeface="Helvetica Neue" charset="0"/>
                  <a:cs typeface="Helvetica Neue" charset="0"/>
                </a:endParaRPr>
              </a:p>
            </p:txBody>
          </p:sp>
        </p:grpSp>
        <p:grpSp>
          <p:nvGrpSpPr>
            <p:cNvPr id="214" name="Group 213"/>
            <p:cNvGrpSpPr/>
            <p:nvPr/>
          </p:nvGrpSpPr>
          <p:grpSpPr>
            <a:xfrm>
              <a:off x="6079346" y="5304390"/>
              <a:ext cx="1810909" cy="1677323"/>
              <a:chOff x="6079346" y="5304390"/>
              <a:chExt cx="1810909" cy="1677323"/>
            </a:xfrm>
          </p:grpSpPr>
          <p:pic>
            <p:nvPicPr>
              <p:cNvPr id="248" name="Picture 24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06711" y="5666228"/>
                <a:ext cx="1764600" cy="1315485"/>
              </a:xfrm>
              <a:prstGeom prst="rect">
                <a:avLst/>
              </a:prstGeom>
            </p:spPr>
          </p:pic>
          <p:sp>
            <p:nvSpPr>
              <p:cNvPr id="249" name="Rectangle 248"/>
              <p:cNvSpPr/>
              <p:nvPr/>
            </p:nvSpPr>
            <p:spPr>
              <a:xfrm>
                <a:off x="6079346" y="5687744"/>
                <a:ext cx="1810909" cy="991164"/>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50" name="Rectangle 249"/>
              <p:cNvSpPr/>
              <p:nvPr/>
            </p:nvSpPr>
            <p:spPr>
              <a:xfrm>
                <a:off x="6079346" y="5304390"/>
                <a:ext cx="1810909" cy="406426"/>
              </a:xfrm>
              <a:prstGeom prst="rect">
                <a:avLst/>
              </a:prstGeom>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mtClean="0">
                    <a:solidFill>
                      <a:schemeClr val="bg1"/>
                    </a:solidFill>
                    <a:latin typeface="Helvetica Neue" charset="0"/>
                    <a:ea typeface="Helvetica Neue" charset="0"/>
                    <a:cs typeface="Helvetica Neue" charset="0"/>
                  </a:rPr>
                  <a:t>MC</a:t>
                </a:r>
                <a:endParaRPr lang="en-US">
                  <a:solidFill>
                    <a:schemeClr val="bg1"/>
                  </a:solidFill>
                  <a:latin typeface="Helvetica Neue" charset="0"/>
                  <a:ea typeface="Helvetica Neue" charset="0"/>
                  <a:cs typeface="Helvetica Neue" charset="0"/>
                </a:endParaRPr>
              </a:p>
            </p:txBody>
          </p:sp>
        </p:grpSp>
        <p:grpSp>
          <p:nvGrpSpPr>
            <p:cNvPr id="215" name="Group 214"/>
            <p:cNvGrpSpPr/>
            <p:nvPr/>
          </p:nvGrpSpPr>
          <p:grpSpPr>
            <a:xfrm>
              <a:off x="8110363" y="5304390"/>
              <a:ext cx="2418934" cy="1374518"/>
              <a:chOff x="8110363" y="5304390"/>
              <a:chExt cx="2418934" cy="1374518"/>
            </a:xfrm>
          </p:grpSpPr>
          <p:sp>
            <p:nvSpPr>
              <p:cNvPr id="245" name="Rectangle 244"/>
              <p:cNvSpPr/>
              <p:nvPr/>
            </p:nvSpPr>
            <p:spPr>
              <a:xfrm>
                <a:off x="8110363" y="5687743"/>
                <a:ext cx="2418934" cy="99116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246" name="Picture 245"/>
              <p:cNvPicPr>
                <a:picLocks noChangeAspect="1"/>
              </p:cNvPicPr>
              <p:nvPr/>
            </p:nvPicPr>
            <p:blipFill>
              <a:blip r:embed="rId4"/>
              <a:stretch>
                <a:fillRect/>
              </a:stretch>
            </p:blipFill>
            <p:spPr>
              <a:xfrm>
                <a:off x="8320058" y="5845977"/>
                <a:ext cx="2032000" cy="736600"/>
              </a:xfrm>
              <a:prstGeom prst="rect">
                <a:avLst/>
              </a:prstGeom>
            </p:spPr>
          </p:pic>
          <p:sp>
            <p:nvSpPr>
              <p:cNvPr id="247" name="Rectangle 246"/>
              <p:cNvSpPr/>
              <p:nvPr/>
            </p:nvSpPr>
            <p:spPr>
              <a:xfrm>
                <a:off x="8110363" y="5304390"/>
                <a:ext cx="2418934" cy="406426"/>
              </a:xfrm>
              <a:prstGeom prst="rect">
                <a:avLst/>
              </a:prstGeom>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mtClean="0">
                    <a:solidFill>
                      <a:schemeClr val="bg1"/>
                    </a:solidFill>
                    <a:latin typeface="Helvetica Neue" charset="0"/>
                    <a:ea typeface="Helvetica Neue" charset="0"/>
                    <a:cs typeface="Helvetica Neue" charset="0"/>
                  </a:rPr>
                  <a:t>MC</a:t>
                </a:r>
                <a:endParaRPr lang="en-US">
                  <a:solidFill>
                    <a:schemeClr val="bg1"/>
                  </a:solidFill>
                  <a:latin typeface="Helvetica Neue" charset="0"/>
                  <a:ea typeface="Helvetica Neue" charset="0"/>
                  <a:cs typeface="Helvetica Neue" charset="0"/>
                </a:endParaRPr>
              </a:p>
            </p:txBody>
          </p:sp>
        </p:grpSp>
        <p:grpSp>
          <p:nvGrpSpPr>
            <p:cNvPr id="216" name="Group 215"/>
            <p:cNvGrpSpPr/>
            <p:nvPr/>
          </p:nvGrpSpPr>
          <p:grpSpPr>
            <a:xfrm>
              <a:off x="1017555" y="4632203"/>
              <a:ext cx="1376709" cy="696840"/>
              <a:chOff x="876282" y="4658605"/>
              <a:chExt cx="1376709" cy="696840"/>
            </a:xfrm>
          </p:grpSpPr>
          <p:sp>
            <p:nvSpPr>
              <p:cNvPr id="243" name="Up-Down Arrow 242"/>
              <p:cNvSpPr/>
              <p:nvPr/>
            </p:nvSpPr>
            <p:spPr>
              <a:xfrm>
                <a:off x="1999925" y="4658605"/>
                <a:ext cx="253066" cy="635052"/>
              </a:xfrm>
              <a:prstGeom prst="up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44" name="TextBox 243"/>
              <p:cNvSpPr txBox="1"/>
              <p:nvPr/>
            </p:nvSpPr>
            <p:spPr>
              <a:xfrm>
                <a:off x="876282" y="4675478"/>
                <a:ext cx="1207144" cy="679967"/>
              </a:xfrm>
              <a:prstGeom prst="rect">
                <a:avLst/>
              </a:prstGeom>
              <a:noFill/>
            </p:spPr>
            <p:txBody>
              <a:bodyPr wrap="none" rtlCol="0">
                <a:spAutoFit/>
              </a:bodyPr>
              <a:lstStyle/>
              <a:p>
                <a:pPr algn="r"/>
                <a:r>
                  <a:rPr lang="en-US" sz="2200" dirty="0" smtClean="0">
                    <a:latin typeface="Helvetica Neue" charset="0"/>
                    <a:ea typeface="Helvetica Neue" charset="0"/>
                    <a:cs typeface="Helvetica Neue" charset="0"/>
                  </a:rPr>
                  <a:t>RPC</a:t>
                </a:r>
                <a:endParaRPr lang="en-US" sz="2200" dirty="0">
                  <a:latin typeface="Helvetica Neue" charset="0"/>
                  <a:ea typeface="Helvetica Neue" charset="0"/>
                  <a:cs typeface="Helvetica Neue" charset="0"/>
                </a:endParaRPr>
              </a:p>
            </p:txBody>
          </p:sp>
        </p:grpSp>
        <p:grpSp>
          <p:nvGrpSpPr>
            <p:cNvPr id="217" name="Group 216"/>
            <p:cNvGrpSpPr/>
            <p:nvPr/>
          </p:nvGrpSpPr>
          <p:grpSpPr>
            <a:xfrm>
              <a:off x="4077615" y="4632203"/>
              <a:ext cx="1376709" cy="696840"/>
              <a:chOff x="876282" y="4658605"/>
              <a:chExt cx="1376709" cy="696840"/>
            </a:xfrm>
          </p:grpSpPr>
          <p:sp>
            <p:nvSpPr>
              <p:cNvPr id="241" name="Up-Down Arrow 240"/>
              <p:cNvSpPr/>
              <p:nvPr/>
            </p:nvSpPr>
            <p:spPr>
              <a:xfrm>
                <a:off x="1999925" y="4658605"/>
                <a:ext cx="253066" cy="635052"/>
              </a:xfrm>
              <a:prstGeom prst="up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42" name="TextBox 241"/>
              <p:cNvSpPr txBox="1"/>
              <p:nvPr/>
            </p:nvSpPr>
            <p:spPr>
              <a:xfrm>
                <a:off x="876282" y="4675478"/>
                <a:ext cx="1207144" cy="679967"/>
              </a:xfrm>
              <a:prstGeom prst="rect">
                <a:avLst/>
              </a:prstGeom>
              <a:noFill/>
            </p:spPr>
            <p:txBody>
              <a:bodyPr wrap="none" rtlCol="0">
                <a:spAutoFit/>
              </a:bodyPr>
              <a:lstStyle/>
              <a:p>
                <a:pPr algn="r"/>
                <a:r>
                  <a:rPr lang="en-US" sz="2200" dirty="0" smtClean="0">
                    <a:latin typeface="Helvetica Neue" charset="0"/>
                    <a:ea typeface="Helvetica Neue" charset="0"/>
                    <a:cs typeface="Helvetica Neue" charset="0"/>
                  </a:rPr>
                  <a:t>RPC</a:t>
                </a:r>
                <a:endParaRPr lang="en-US" sz="2200" dirty="0">
                  <a:latin typeface="Helvetica Neue" charset="0"/>
                  <a:ea typeface="Helvetica Neue" charset="0"/>
                  <a:cs typeface="Helvetica Neue" charset="0"/>
                </a:endParaRPr>
              </a:p>
            </p:txBody>
          </p:sp>
        </p:grpSp>
        <p:grpSp>
          <p:nvGrpSpPr>
            <p:cNvPr id="218" name="Group 217"/>
            <p:cNvGrpSpPr/>
            <p:nvPr/>
          </p:nvGrpSpPr>
          <p:grpSpPr>
            <a:xfrm>
              <a:off x="6121250" y="4632203"/>
              <a:ext cx="1376709" cy="696840"/>
              <a:chOff x="876282" y="4658605"/>
              <a:chExt cx="1376709" cy="696840"/>
            </a:xfrm>
          </p:grpSpPr>
          <p:sp>
            <p:nvSpPr>
              <p:cNvPr id="239" name="Up-Down Arrow 238"/>
              <p:cNvSpPr/>
              <p:nvPr/>
            </p:nvSpPr>
            <p:spPr>
              <a:xfrm>
                <a:off x="1999925" y="4658605"/>
                <a:ext cx="253066" cy="635052"/>
              </a:xfrm>
              <a:prstGeom prst="up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40" name="TextBox 239"/>
              <p:cNvSpPr txBox="1"/>
              <p:nvPr/>
            </p:nvSpPr>
            <p:spPr>
              <a:xfrm>
                <a:off x="876282" y="4675478"/>
                <a:ext cx="1207144" cy="679967"/>
              </a:xfrm>
              <a:prstGeom prst="rect">
                <a:avLst/>
              </a:prstGeom>
              <a:noFill/>
            </p:spPr>
            <p:txBody>
              <a:bodyPr wrap="none" rtlCol="0">
                <a:spAutoFit/>
              </a:bodyPr>
              <a:lstStyle/>
              <a:p>
                <a:pPr algn="r"/>
                <a:r>
                  <a:rPr lang="en-US" sz="2200" dirty="0" smtClean="0">
                    <a:latin typeface="Helvetica Neue" charset="0"/>
                    <a:ea typeface="Helvetica Neue" charset="0"/>
                    <a:cs typeface="Helvetica Neue" charset="0"/>
                  </a:rPr>
                  <a:t>RPC</a:t>
                </a:r>
                <a:endParaRPr lang="en-US" sz="2200" dirty="0">
                  <a:latin typeface="Helvetica Neue" charset="0"/>
                  <a:ea typeface="Helvetica Neue" charset="0"/>
                  <a:cs typeface="Helvetica Neue" charset="0"/>
                </a:endParaRPr>
              </a:p>
            </p:txBody>
          </p:sp>
        </p:grpSp>
        <p:grpSp>
          <p:nvGrpSpPr>
            <p:cNvPr id="219" name="Group 218"/>
            <p:cNvGrpSpPr/>
            <p:nvPr/>
          </p:nvGrpSpPr>
          <p:grpSpPr>
            <a:xfrm>
              <a:off x="8445256" y="4632203"/>
              <a:ext cx="1376709" cy="696840"/>
              <a:chOff x="876282" y="4658605"/>
              <a:chExt cx="1376709" cy="696840"/>
            </a:xfrm>
          </p:grpSpPr>
          <p:sp>
            <p:nvSpPr>
              <p:cNvPr id="237" name="Up-Down Arrow 236"/>
              <p:cNvSpPr/>
              <p:nvPr/>
            </p:nvSpPr>
            <p:spPr>
              <a:xfrm>
                <a:off x="1999925" y="4658605"/>
                <a:ext cx="253066" cy="635052"/>
              </a:xfrm>
              <a:prstGeom prst="up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8" name="TextBox 237"/>
              <p:cNvSpPr txBox="1"/>
              <p:nvPr/>
            </p:nvSpPr>
            <p:spPr>
              <a:xfrm>
                <a:off x="876282" y="4675478"/>
                <a:ext cx="1207144" cy="679967"/>
              </a:xfrm>
              <a:prstGeom prst="rect">
                <a:avLst/>
              </a:prstGeom>
              <a:noFill/>
            </p:spPr>
            <p:txBody>
              <a:bodyPr wrap="none" rtlCol="0">
                <a:spAutoFit/>
              </a:bodyPr>
              <a:lstStyle/>
              <a:p>
                <a:pPr algn="r"/>
                <a:r>
                  <a:rPr lang="en-US" sz="2200" smtClean="0">
                    <a:latin typeface="Helvetica Neue" charset="0"/>
                    <a:ea typeface="Helvetica Neue" charset="0"/>
                    <a:cs typeface="Helvetica Neue" charset="0"/>
                  </a:rPr>
                  <a:t>RPC</a:t>
                </a:r>
                <a:endParaRPr lang="en-US" sz="2200">
                  <a:latin typeface="Helvetica Neue" charset="0"/>
                  <a:ea typeface="Helvetica Neue" charset="0"/>
                  <a:cs typeface="Helvetica Neue" charset="0"/>
                </a:endParaRPr>
              </a:p>
            </p:txBody>
          </p:sp>
        </p:grpSp>
        <p:sp>
          <p:nvSpPr>
            <p:cNvPr id="220" name="Rectangle 219"/>
            <p:cNvSpPr/>
            <p:nvPr/>
          </p:nvSpPr>
          <p:spPr>
            <a:xfrm>
              <a:off x="445538" y="1118351"/>
              <a:ext cx="11344152" cy="1045703"/>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221" name="Picture 220"/>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408471" y="1209029"/>
              <a:ext cx="1909438" cy="867668"/>
            </a:xfrm>
            <a:prstGeom prst="rect">
              <a:avLst/>
            </a:prstGeom>
          </p:spPr>
        </p:pic>
        <p:pic>
          <p:nvPicPr>
            <p:cNvPr id="222" name="Picture 22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467685" y="1209029"/>
              <a:ext cx="1828581" cy="867668"/>
            </a:xfrm>
            <a:prstGeom prst="rect">
              <a:avLst/>
            </a:prstGeom>
          </p:spPr>
        </p:pic>
        <p:pic>
          <p:nvPicPr>
            <p:cNvPr id="223" name="Picture 22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430114" y="1209029"/>
              <a:ext cx="1194440" cy="867668"/>
            </a:xfrm>
            <a:prstGeom prst="rect">
              <a:avLst/>
            </a:prstGeom>
          </p:spPr>
        </p:pic>
        <p:pic>
          <p:nvPicPr>
            <p:cNvPr id="224" name="Picture 223"/>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8736759" y="1132711"/>
              <a:ext cx="1166301" cy="1019157"/>
            </a:xfrm>
            <a:prstGeom prst="rect">
              <a:avLst/>
            </a:prstGeom>
          </p:spPr>
        </p:pic>
        <p:pic>
          <p:nvPicPr>
            <p:cNvPr id="225" name="Picture 224"/>
            <p:cNvPicPr>
              <a:picLocks noChangeAspect="1"/>
            </p:cNvPicPr>
            <p:nvPr/>
          </p:nvPicPr>
          <p:blipFill>
            <a:blip r:embed="rId9"/>
            <a:stretch>
              <a:fillRect/>
            </a:stretch>
          </p:blipFill>
          <p:spPr>
            <a:xfrm>
              <a:off x="10015263" y="1209029"/>
              <a:ext cx="1652740" cy="867668"/>
            </a:xfrm>
            <a:prstGeom prst="rect">
              <a:avLst/>
            </a:prstGeom>
          </p:spPr>
        </p:pic>
        <p:sp>
          <p:nvSpPr>
            <p:cNvPr id="226" name="TextBox 225"/>
            <p:cNvSpPr txBox="1"/>
            <p:nvPr/>
          </p:nvSpPr>
          <p:spPr>
            <a:xfrm>
              <a:off x="445537" y="1356555"/>
              <a:ext cx="3022147" cy="679966"/>
            </a:xfrm>
            <a:prstGeom prst="rect">
              <a:avLst/>
            </a:prstGeom>
            <a:noFill/>
          </p:spPr>
          <p:txBody>
            <a:bodyPr wrap="square" rtlCol="0">
              <a:spAutoFit/>
            </a:bodyPr>
            <a:lstStyle/>
            <a:p>
              <a:pPr algn="ctr"/>
              <a:r>
                <a:rPr lang="en-US" sz="2200" dirty="0" smtClean="0">
                  <a:latin typeface="Helvetica Neue" charset="0"/>
                  <a:ea typeface="Helvetica Neue" charset="0"/>
                  <a:cs typeface="Helvetica Neue" charset="0"/>
                </a:rPr>
                <a:t>Applications</a:t>
              </a:r>
              <a:endParaRPr lang="en-US" sz="2200" dirty="0">
                <a:latin typeface="Helvetica Neue" charset="0"/>
                <a:ea typeface="Helvetica Neue" charset="0"/>
                <a:cs typeface="Helvetica Neue" charset="0"/>
              </a:endParaRPr>
            </a:p>
          </p:txBody>
        </p:sp>
        <p:grpSp>
          <p:nvGrpSpPr>
            <p:cNvPr id="227" name="Group 226"/>
            <p:cNvGrpSpPr/>
            <p:nvPr/>
          </p:nvGrpSpPr>
          <p:grpSpPr>
            <a:xfrm>
              <a:off x="10830370" y="6066011"/>
              <a:ext cx="542513" cy="147044"/>
              <a:chOff x="10658591" y="6109729"/>
              <a:chExt cx="874878" cy="237129"/>
            </a:xfrm>
          </p:grpSpPr>
          <p:sp>
            <p:nvSpPr>
              <p:cNvPr id="234" name="Oval 233"/>
              <p:cNvSpPr/>
              <p:nvPr/>
            </p:nvSpPr>
            <p:spPr>
              <a:xfrm>
                <a:off x="10658591" y="6109729"/>
                <a:ext cx="237129" cy="23712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5" name="Oval 234"/>
              <p:cNvSpPr/>
              <p:nvPr/>
            </p:nvSpPr>
            <p:spPr>
              <a:xfrm>
                <a:off x="10977466" y="6109729"/>
                <a:ext cx="237129" cy="23712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6" name="Oval 235"/>
              <p:cNvSpPr/>
              <p:nvPr/>
            </p:nvSpPr>
            <p:spPr>
              <a:xfrm>
                <a:off x="11296340" y="6109729"/>
                <a:ext cx="237129" cy="23712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228" name="Group 227"/>
            <p:cNvGrpSpPr/>
            <p:nvPr/>
          </p:nvGrpSpPr>
          <p:grpSpPr>
            <a:xfrm>
              <a:off x="445537" y="5315148"/>
              <a:ext cx="3361842" cy="1374518"/>
              <a:chOff x="445537" y="4154449"/>
              <a:chExt cx="3361842" cy="1374518"/>
            </a:xfrm>
          </p:grpSpPr>
          <p:grpSp>
            <p:nvGrpSpPr>
              <p:cNvPr id="230" name="Group 229"/>
              <p:cNvGrpSpPr/>
              <p:nvPr/>
            </p:nvGrpSpPr>
            <p:grpSpPr>
              <a:xfrm>
                <a:off x="445537" y="4154449"/>
                <a:ext cx="3361842" cy="1374518"/>
                <a:chOff x="445537" y="5304390"/>
                <a:chExt cx="3361842" cy="1374518"/>
              </a:xfrm>
            </p:grpSpPr>
            <p:sp>
              <p:nvSpPr>
                <p:cNvPr id="232" name="Rectangle 231"/>
                <p:cNvSpPr/>
                <p:nvPr/>
              </p:nvSpPr>
              <p:spPr>
                <a:xfrm>
                  <a:off x="445538" y="5687743"/>
                  <a:ext cx="3361841" cy="99116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33" name="Rectangle 232"/>
                <p:cNvSpPr/>
                <p:nvPr/>
              </p:nvSpPr>
              <p:spPr>
                <a:xfrm>
                  <a:off x="445537" y="5304390"/>
                  <a:ext cx="3361842" cy="406426"/>
                </a:xfrm>
                <a:prstGeom prst="rect">
                  <a:avLst/>
                </a:prstGeom>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smtClean="0">
                      <a:solidFill>
                        <a:schemeClr val="bg1"/>
                      </a:solidFill>
                      <a:latin typeface="Helvetica Neue" charset="0"/>
                      <a:ea typeface="Helvetica Neue" charset="0"/>
                      <a:cs typeface="Helvetica Neue" charset="0"/>
                    </a:rPr>
                    <a:t>MC</a:t>
                  </a:r>
                  <a:endParaRPr lang="en-US" dirty="0">
                    <a:solidFill>
                      <a:schemeClr val="bg1"/>
                    </a:solidFill>
                    <a:latin typeface="Helvetica Neue" charset="0"/>
                    <a:ea typeface="Helvetica Neue" charset="0"/>
                    <a:cs typeface="Helvetica Neue" charset="0"/>
                  </a:endParaRPr>
                </a:p>
              </p:txBody>
            </p:sp>
          </p:grpSp>
          <p:pic>
            <p:nvPicPr>
              <p:cNvPr id="231" name="Picture 230"/>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272031" y="4579360"/>
                <a:ext cx="1707129" cy="908047"/>
              </a:xfrm>
              <a:prstGeom prst="rect">
                <a:avLst/>
              </a:prstGeom>
            </p:spPr>
          </p:pic>
        </p:grpSp>
        <p:sp>
          <p:nvSpPr>
            <p:cNvPr id="229" name="Rectangle 228"/>
            <p:cNvSpPr/>
            <p:nvPr/>
          </p:nvSpPr>
          <p:spPr>
            <a:xfrm>
              <a:off x="6117614" y="6703168"/>
              <a:ext cx="1753697" cy="3590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Slide Number Placeholder 1"/>
          <p:cNvSpPr>
            <a:spLocks noGrp="1"/>
          </p:cNvSpPr>
          <p:nvPr>
            <p:ph type="sldNum" sz="quarter" idx="12"/>
          </p:nvPr>
        </p:nvSpPr>
        <p:spPr/>
        <p:txBody>
          <a:bodyPr/>
          <a:lstStyle/>
          <a:p>
            <a:fld id="{DC2A921A-EC74-6F4D-8465-D463C43FF014}" type="slidenum">
              <a:rPr lang="en-US" smtClean="0">
                <a:solidFill>
                  <a:prstClr val="black">
                    <a:tint val="75000"/>
                  </a:prstClr>
                </a:solidFill>
              </a:rPr>
              <a:pPr/>
              <a:t>45</a:t>
            </a:fld>
            <a:endParaRPr lang="en-US">
              <a:solidFill>
                <a:prstClr val="black">
                  <a:tint val="75000"/>
                </a:prstClr>
              </a:solidFill>
            </a:endParaRPr>
          </a:p>
        </p:txBody>
      </p:sp>
    </p:spTree>
    <p:extLst>
      <p:ext uri="{BB962C8B-B14F-4D97-AF65-F5344CB8AC3E}">
        <p14:creationId xmlns:p14="http://schemas.microsoft.com/office/powerpoint/2010/main" val="2876263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6" name="Group 5"/>
          <p:cNvGrpSpPr/>
          <p:nvPr/>
        </p:nvGrpSpPr>
        <p:grpSpPr>
          <a:xfrm>
            <a:off x="365327" y="2145046"/>
            <a:ext cx="6992509" cy="3646154"/>
            <a:chOff x="445537" y="1118351"/>
            <a:chExt cx="11512820" cy="6003212"/>
          </a:xfrm>
        </p:grpSpPr>
        <p:sp>
          <p:nvSpPr>
            <p:cNvPr id="57" name="Rectangle 56"/>
            <p:cNvSpPr/>
            <p:nvPr/>
          </p:nvSpPr>
          <p:spPr>
            <a:xfrm>
              <a:off x="445567" y="3088505"/>
              <a:ext cx="11344122" cy="1504273"/>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4400">
                <a:solidFill>
                  <a:schemeClr val="tx1"/>
                </a:solidFill>
                <a:latin typeface="Helvetica Neue" charset="0"/>
                <a:ea typeface="Helvetica Neue" charset="0"/>
                <a:cs typeface="Helvetica Neue" charset="0"/>
              </a:endParaRPr>
            </a:p>
          </p:txBody>
        </p:sp>
        <p:sp>
          <p:nvSpPr>
            <p:cNvPr id="40" name="Rectangle 39"/>
            <p:cNvSpPr/>
            <p:nvPr/>
          </p:nvSpPr>
          <p:spPr>
            <a:xfrm>
              <a:off x="4054677" y="3191614"/>
              <a:ext cx="3786765" cy="1266847"/>
            </a:xfrm>
            <a:prstGeom prst="rect">
              <a:avLst/>
            </a:prstGeom>
          </p:spPr>
          <p:txBody>
            <a:bodyPr wrap="square">
              <a:spAutoFit/>
            </a:bodyPr>
            <a:lstStyle/>
            <a:p>
              <a:r>
                <a:rPr lang="en-US" sz="4400" b="1" smtClean="0">
                  <a:solidFill>
                    <a:schemeClr val="bg1"/>
                  </a:solidFill>
                  <a:latin typeface="Helvetica Neue" charset="0"/>
                  <a:ea typeface="Helvetica Neue" charset="0"/>
                  <a:cs typeface="Helvetica Neue" charset="0"/>
                </a:rPr>
                <a:t>Clipper</a:t>
              </a:r>
              <a:endParaRPr lang="en-US" sz="4400" b="1">
                <a:solidFill>
                  <a:schemeClr val="bg1"/>
                </a:solidFill>
                <a:latin typeface="Helvetica Neue" charset="0"/>
                <a:ea typeface="Helvetica Neue" charset="0"/>
                <a:cs typeface="Helvetica Neue" charset="0"/>
              </a:endParaRPr>
            </a:p>
          </p:txBody>
        </p:sp>
        <p:grpSp>
          <p:nvGrpSpPr>
            <p:cNvPr id="26" name="Group 25"/>
            <p:cNvGrpSpPr/>
            <p:nvPr/>
          </p:nvGrpSpPr>
          <p:grpSpPr>
            <a:xfrm>
              <a:off x="491400" y="2298303"/>
              <a:ext cx="2029397" cy="734574"/>
              <a:chOff x="491400" y="2298303"/>
              <a:chExt cx="2029397" cy="734574"/>
            </a:xfrm>
          </p:grpSpPr>
          <p:sp>
            <p:nvSpPr>
              <p:cNvPr id="22" name="TextBox 21"/>
              <p:cNvSpPr txBox="1"/>
              <p:nvPr/>
            </p:nvSpPr>
            <p:spPr>
              <a:xfrm>
                <a:off x="491400" y="2323443"/>
                <a:ext cx="1776331" cy="709434"/>
              </a:xfrm>
              <a:prstGeom prst="rect">
                <a:avLst/>
              </a:prstGeom>
              <a:noFill/>
            </p:spPr>
            <p:txBody>
              <a:bodyPr wrap="none" rtlCol="0">
                <a:spAutoFit/>
              </a:bodyPr>
              <a:lstStyle/>
              <a:p>
                <a:pPr algn="r"/>
                <a:r>
                  <a:rPr lang="en-US" sz="2200" dirty="0" smtClean="0">
                    <a:latin typeface="Helvetica Neue" charset="0"/>
                    <a:ea typeface="Helvetica Neue" charset="0"/>
                    <a:cs typeface="Helvetica Neue" charset="0"/>
                  </a:rPr>
                  <a:t>Predict</a:t>
                </a:r>
                <a:endParaRPr lang="en-US" sz="2200" dirty="0">
                  <a:latin typeface="Helvetica Neue" charset="0"/>
                  <a:ea typeface="Helvetica Neue" charset="0"/>
                  <a:cs typeface="Helvetica Neue" charset="0"/>
                </a:endParaRPr>
              </a:p>
            </p:txBody>
          </p:sp>
          <p:sp>
            <p:nvSpPr>
              <p:cNvPr id="23" name="Up-Down Arrow 22"/>
              <p:cNvSpPr/>
              <p:nvPr/>
            </p:nvSpPr>
            <p:spPr>
              <a:xfrm>
                <a:off x="2267731" y="2298303"/>
                <a:ext cx="253066" cy="635052"/>
              </a:xfrm>
              <a:prstGeom prst="up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25" name="Group 24"/>
            <p:cNvGrpSpPr/>
            <p:nvPr/>
          </p:nvGrpSpPr>
          <p:grpSpPr>
            <a:xfrm>
              <a:off x="9352297" y="2298303"/>
              <a:ext cx="2606060" cy="734574"/>
              <a:chOff x="9498601" y="2298303"/>
              <a:chExt cx="2606060" cy="734574"/>
            </a:xfrm>
          </p:grpSpPr>
          <p:sp>
            <p:nvSpPr>
              <p:cNvPr id="50" name="TextBox 49"/>
              <p:cNvSpPr txBox="1"/>
              <p:nvPr/>
            </p:nvSpPr>
            <p:spPr>
              <a:xfrm>
                <a:off x="9741992" y="2323443"/>
                <a:ext cx="2362669" cy="709434"/>
              </a:xfrm>
              <a:prstGeom prst="rect">
                <a:avLst/>
              </a:prstGeom>
              <a:noFill/>
            </p:spPr>
            <p:txBody>
              <a:bodyPr wrap="none" rtlCol="0">
                <a:spAutoFit/>
              </a:bodyPr>
              <a:lstStyle/>
              <a:p>
                <a:r>
                  <a:rPr lang="en-US" sz="2200" dirty="0" smtClean="0">
                    <a:latin typeface="Helvetica Neue" charset="0"/>
                    <a:ea typeface="Helvetica Neue" charset="0"/>
                    <a:cs typeface="Helvetica Neue" charset="0"/>
                  </a:rPr>
                  <a:t>Feedback</a:t>
                </a:r>
                <a:endParaRPr lang="en-US" sz="2200" dirty="0">
                  <a:latin typeface="Helvetica Neue" charset="0"/>
                  <a:ea typeface="Helvetica Neue" charset="0"/>
                  <a:cs typeface="Helvetica Neue" charset="0"/>
                </a:endParaRPr>
              </a:p>
            </p:txBody>
          </p:sp>
          <p:sp>
            <p:nvSpPr>
              <p:cNvPr id="51" name="Up-Down Arrow 50"/>
              <p:cNvSpPr/>
              <p:nvPr/>
            </p:nvSpPr>
            <p:spPr>
              <a:xfrm>
                <a:off x="9498601" y="2298303"/>
                <a:ext cx="253066" cy="635052"/>
              </a:xfrm>
              <a:prstGeom prst="up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
          <p:nvSpPr>
            <p:cNvPr id="52" name="TextBox 51"/>
            <p:cNvSpPr txBox="1"/>
            <p:nvPr/>
          </p:nvSpPr>
          <p:spPr>
            <a:xfrm>
              <a:off x="4054677" y="2323442"/>
              <a:ext cx="5202519" cy="760109"/>
            </a:xfrm>
            <a:prstGeom prst="rect">
              <a:avLst/>
            </a:prstGeom>
            <a:noFill/>
          </p:spPr>
          <p:txBody>
            <a:bodyPr wrap="none" rtlCol="0">
              <a:spAutoFit/>
            </a:bodyPr>
            <a:lstStyle/>
            <a:p>
              <a:r>
                <a:rPr lang="en-US" sz="2400" b="1" dirty="0" smtClean="0">
                  <a:latin typeface="Helvetica Neue" charset="0"/>
                  <a:ea typeface="Helvetica Neue" charset="0"/>
                  <a:cs typeface="Helvetica Neue" charset="0"/>
                </a:rPr>
                <a:t>RPC/REST Interface</a:t>
              </a:r>
              <a:endParaRPr lang="en-US" sz="2400" b="1" dirty="0">
                <a:latin typeface="Helvetica Neue" charset="0"/>
                <a:ea typeface="Helvetica Neue" charset="0"/>
                <a:cs typeface="Helvetica Neue" charset="0"/>
              </a:endParaRPr>
            </a:p>
          </p:txBody>
        </p:sp>
        <p:sp>
          <p:nvSpPr>
            <p:cNvPr id="34" name="Rectangle 33"/>
            <p:cNvSpPr/>
            <p:nvPr/>
          </p:nvSpPr>
          <p:spPr>
            <a:xfrm>
              <a:off x="6079346" y="6689666"/>
              <a:ext cx="1810909" cy="4318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4031690" y="5687743"/>
              <a:ext cx="1810909" cy="99116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 name="Rectangle 1"/>
            <p:cNvSpPr/>
            <p:nvPr/>
          </p:nvSpPr>
          <p:spPr>
            <a:xfrm>
              <a:off x="4285690" y="5878308"/>
              <a:ext cx="1530035" cy="861456"/>
            </a:xfrm>
            <a:prstGeom prst="rect">
              <a:avLst/>
            </a:prstGeom>
          </p:spPr>
          <p:txBody>
            <a:bodyPr wrap="none">
              <a:spAutoFit/>
            </a:bodyPr>
            <a:lstStyle/>
            <a:p>
              <a:r>
                <a:rPr lang="en-US" sz="2800" dirty="0" err="1">
                  <a:latin typeface="Beirut" charset="-78"/>
                  <a:ea typeface="Beirut" charset="-78"/>
                  <a:cs typeface="Beirut" charset="-78"/>
                </a:rPr>
                <a:t>Caffe</a:t>
              </a:r>
              <a:endParaRPr lang="en-US" sz="2800" dirty="0">
                <a:latin typeface="Beirut" charset="-78"/>
                <a:ea typeface="Beirut" charset="-78"/>
                <a:cs typeface="Beirut" charset="-78"/>
              </a:endParaRPr>
            </a:p>
          </p:txBody>
        </p:sp>
        <p:sp>
          <p:nvSpPr>
            <p:cNvPr id="69" name="Rectangle 68"/>
            <p:cNvSpPr/>
            <p:nvPr/>
          </p:nvSpPr>
          <p:spPr>
            <a:xfrm>
              <a:off x="4031690" y="5304390"/>
              <a:ext cx="1810909" cy="406426"/>
            </a:xfrm>
            <a:prstGeom prst="rect">
              <a:avLst/>
            </a:prstGeom>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smtClean="0">
                  <a:solidFill>
                    <a:schemeClr val="bg1"/>
                  </a:solidFill>
                  <a:latin typeface="Helvetica Neue" charset="0"/>
                  <a:ea typeface="Helvetica Neue" charset="0"/>
                  <a:cs typeface="Helvetica Neue" charset="0"/>
                </a:rPr>
                <a:t>MC</a:t>
              </a:r>
              <a:endParaRPr lang="en-US" dirty="0">
                <a:solidFill>
                  <a:schemeClr val="bg1"/>
                </a:solidFill>
                <a:latin typeface="Helvetica Neue" charset="0"/>
                <a:ea typeface="Helvetica Neue" charset="0"/>
                <a:cs typeface="Helvetica Neue" charset="0"/>
              </a:endParaRPr>
            </a:p>
          </p:txBody>
        </p:sp>
        <p:pic>
          <p:nvPicPr>
            <p:cNvPr id="49" name="Picture 4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06711" y="5666228"/>
              <a:ext cx="1764600" cy="1315485"/>
            </a:xfrm>
            <a:prstGeom prst="rect">
              <a:avLst/>
            </a:prstGeom>
          </p:spPr>
        </p:pic>
        <p:sp>
          <p:nvSpPr>
            <p:cNvPr id="58" name="Rectangle 57"/>
            <p:cNvSpPr/>
            <p:nvPr/>
          </p:nvSpPr>
          <p:spPr>
            <a:xfrm>
              <a:off x="6079346" y="5687744"/>
              <a:ext cx="1810909" cy="991164"/>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0" name="Rectangle 69"/>
            <p:cNvSpPr/>
            <p:nvPr/>
          </p:nvSpPr>
          <p:spPr>
            <a:xfrm>
              <a:off x="6079346" y="5304390"/>
              <a:ext cx="1810909" cy="406426"/>
            </a:xfrm>
            <a:prstGeom prst="rect">
              <a:avLst/>
            </a:prstGeom>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smtClean="0">
                  <a:solidFill>
                    <a:schemeClr val="bg1"/>
                  </a:solidFill>
                  <a:latin typeface="Helvetica Neue" charset="0"/>
                  <a:ea typeface="Helvetica Neue" charset="0"/>
                  <a:cs typeface="Helvetica Neue" charset="0"/>
                </a:rPr>
                <a:t>MC</a:t>
              </a:r>
              <a:endParaRPr lang="en-US" dirty="0">
                <a:solidFill>
                  <a:schemeClr val="bg1"/>
                </a:solidFill>
                <a:latin typeface="Helvetica Neue" charset="0"/>
                <a:ea typeface="Helvetica Neue" charset="0"/>
                <a:cs typeface="Helvetica Neue" charset="0"/>
              </a:endParaRPr>
            </a:p>
          </p:txBody>
        </p:sp>
        <p:sp>
          <p:nvSpPr>
            <p:cNvPr id="60" name="Rectangle 59"/>
            <p:cNvSpPr/>
            <p:nvPr/>
          </p:nvSpPr>
          <p:spPr>
            <a:xfrm>
              <a:off x="8110363" y="5687743"/>
              <a:ext cx="2418934" cy="99116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30" name="Picture 29"/>
            <p:cNvPicPr>
              <a:picLocks noChangeAspect="1"/>
            </p:cNvPicPr>
            <p:nvPr/>
          </p:nvPicPr>
          <p:blipFill>
            <a:blip r:embed="rId4"/>
            <a:stretch>
              <a:fillRect/>
            </a:stretch>
          </p:blipFill>
          <p:spPr>
            <a:xfrm>
              <a:off x="8320058" y="5845977"/>
              <a:ext cx="2032000" cy="736600"/>
            </a:xfrm>
            <a:prstGeom prst="rect">
              <a:avLst/>
            </a:prstGeom>
          </p:spPr>
        </p:pic>
        <p:sp>
          <p:nvSpPr>
            <p:cNvPr id="71" name="Rectangle 70"/>
            <p:cNvSpPr/>
            <p:nvPr/>
          </p:nvSpPr>
          <p:spPr>
            <a:xfrm>
              <a:off x="8110363" y="5304390"/>
              <a:ext cx="2418934" cy="406426"/>
            </a:xfrm>
            <a:prstGeom prst="rect">
              <a:avLst/>
            </a:prstGeom>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smtClean="0">
                  <a:solidFill>
                    <a:schemeClr val="bg1"/>
                  </a:solidFill>
                  <a:latin typeface="Helvetica Neue" charset="0"/>
                  <a:ea typeface="Helvetica Neue" charset="0"/>
                  <a:cs typeface="Helvetica Neue" charset="0"/>
                </a:rPr>
                <a:t>MC</a:t>
              </a:r>
              <a:endParaRPr lang="en-US" dirty="0">
                <a:solidFill>
                  <a:schemeClr val="bg1"/>
                </a:solidFill>
                <a:latin typeface="Helvetica Neue" charset="0"/>
                <a:ea typeface="Helvetica Neue" charset="0"/>
                <a:cs typeface="Helvetica Neue" charset="0"/>
              </a:endParaRPr>
            </a:p>
          </p:txBody>
        </p:sp>
        <p:grpSp>
          <p:nvGrpSpPr>
            <p:cNvPr id="35" name="Group 34"/>
            <p:cNvGrpSpPr/>
            <p:nvPr/>
          </p:nvGrpSpPr>
          <p:grpSpPr>
            <a:xfrm>
              <a:off x="965242" y="4632203"/>
              <a:ext cx="1429022" cy="726307"/>
              <a:chOff x="823969" y="4658605"/>
              <a:chExt cx="1429022" cy="726307"/>
            </a:xfrm>
          </p:grpSpPr>
          <p:sp>
            <p:nvSpPr>
              <p:cNvPr id="66" name="Up-Down Arrow 65"/>
              <p:cNvSpPr/>
              <p:nvPr/>
            </p:nvSpPr>
            <p:spPr>
              <a:xfrm>
                <a:off x="1999925" y="4658605"/>
                <a:ext cx="253066" cy="635052"/>
              </a:xfrm>
              <a:prstGeom prst="up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2" name="TextBox 71"/>
              <p:cNvSpPr txBox="1"/>
              <p:nvPr/>
            </p:nvSpPr>
            <p:spPr>
              <a:xfrm>
                <a:off x="823969" y="4675478"/>
                <a:ext cx="1259457" cy="709434"/>
              </a:xfrm>
              <a:prstGeom prst="rect">
                <a:avLst/>
              </a:prstGeom>
              <a:noFill/>
            </p:spPr>
            <p:txBody>
              <a:bodyPr wrap="none" rtlCol="0">
                <a:spAutoFit/>
              </a:bodyPr>
              <a:lstStyle/>
              <a:p>
                <a:pPr algn="r"/>
                <a:r>
                  <a:rPr lang="en-US" sz="2200" dirty="0" smtClean="0">
                    <a:latin typeface="Helvetica Neue" charset="0"/>
                    <a:ea typeface="Helvetica Neue" charset="0"/>
                    <a:cs typeface="Helvetica Neue" charset="0"/>
                  </a:rPr>
                  <a:t>RPC</a:t>
                </a:r>
                <a:endParaRPr lang="en-US" sz="2200" dirty="0">
                  <a:latin typeface="Helvetica Neue" charset="0"/>
                  <a:ea typeface="Helvetica Neue" charset="0"/>
                  <a:cs typeface="Helvetica Neue" charset="0"/>
                </a:endParaRPr>
              </a:p>
            </p:txBody>
          </p:sp>
        </p:grpSp>
        <p:grpSp>
          <p:nvGrpSpPr>
            <p:cNvPr id="73" name="Group 72"/>
            <p:cNvGrpSpPr/>
            <p:nvPr/>
          </p:nvGrpSpPr>
          <p:grpSpPr>
            <a:xfrm>
              <a:off x="4025302" y="4632203"/>
              <a:ext cx="1429022" cy="726307"/>
              <a:chOff x="823969" y="4658605"/>
              <a:chExt cx="1429022" cy="726307"/>
            </a:xfrm>
          </p:grpSpPr>
          <p:sp>
            <p:nvSpPr>
              <p:cNvPr id="74" name="Up-Down Arrow 73"/>
              <p:cNvSpPr/>
              <p:nvPr/>
            </p:nvSpPr>
            <p:spPr>
              <a:xfrm>
                <a:off x="1999925" y="4658605"/>
                <a:ext cx="253066" cy="635052"/>
              </a:xfrm>
              <a:prstGeom prst="up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5" name="TextBox 74"/>
              <p:cNvSpPr txBox="1"/>
              <p:nvPr/>
            </p:nvSpPr>
            <p:spPr>
              <a:xfrm>
                <a:off x="823969" y="4675478"/>
                <a:ext cx="1259457" cy="709434"/>
              </a:xfrm>
              <a:prstGeom prst="rect">
                <a:avLst/>
              </a:prstGeom>
              <a:noFill/>
            </p:spPr>
            <p:txBody>
              <a:bodyPr wrap="none" rtlCol="0">
                <a:spAutoFit/>
              </a:bodyPr>
              <a:lstStyle/>
              <a:p>
                <a:pPr algn="r"/>
                <a:r>
                  <a:rPr lang="en-US" sz="2200" dirty="0" smtClean="0">
                    <a:latin typeface="Helvetica Neue" charset="0"/>
                    <a:ea typeface="Helvetica Neue" charset="0"/>
                    <a:cs typeface="Helvetica Neue" charset="0"/>
                  </a:rPr>
                  <a:t>RPC</a:t>
                </a:r>
                <a:endParaRPr lang="en-US" sz="2200" dirty="0">
                  <a:latin typeface="Helvetica Neue" charset="0"/>
                  <a:ea typeface="Helvetica Neue" charset="0"/>
                  <a:cs typeface="Helvetica Neue" charset="0"/>
                </a:endParaRPr>
              </a:p>
            </p:txBody>
          </p:sp>
        </p:grpSp>
        <p:grpSp>
          <p:nvGrpSpPr>
            <p:cNvPr id="76" name="Group 75"/>
            <p:cNvGrpSpPr/>
            <p:nvPr/>
          </p:nvGrpSpPr>
          <p:grpSpPr>
            <a:xfrm>
              <a:off x="6068937" y="4632203"/>
              <a:ext cx="1429022" cy="726307"/>
              <a:chOff x="823969" y="4658605"/>
              <a:chExt cx="1429022" cy="726307"/>
            </a:xfrm>
          </p:grpSpPr>
          <p:sp>
            <p:nvSpPr>
              <p:cNvPr id="77" name="Up-Down Arrow 76"/>
              <p:cNvSpPr/>
              <p:nvPr/>
            </p:nvSpPr>
            <p:spPr>
              <a:xfrm>
                <a:off x="1999925" y="4658605"/>
                <a:ext cx="253066" cy="635052"/>
              </a:xfrm>
              <a:prstGeom prst="up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8" name="TextBox 77"/>
              <p:cNvSpPr txBox="1"/>
              <p:nvPr/>
            </p:nvSpPr>
            <p:spPr>
              <a:xfrm>
                <a:off x="823969" y="4675478"/>
                <a:ext cx="1259457" cy="709434"/>
              </a:xfrm>
              <a:prstGeom prst="rect">
                <a:avLst/>
              </a:prstGeom>
              <a:noFill/>
            </p:spPr>
            <p:txBody>
              <a:bodyPr wrap="none" rtlCol="0">
                <a:spAutoFit/>
              </a:bodyPr>
              <a:lstStyle/>
              <a:p>
                <a:pPr algn="r"/>
                <a:r>
                  <a:rPr lang="en-US" sz="2200" dirty="0" smtClean="0">
                    <a:latin typeface="Helvetica Neue" charset="0"/>
                    <a:ea typeface="Helvetica Neue" charset="0"/>
                    <a:cs typeface="Helvetica Neue" charset="0"/>
                  </a:rPr>
                  <a:t>RPC</a:t>
                </a:r>
                <a:endParaRPr lang="en-US" sz="2200" dirty="0">
                  <a:latin typeface="Helvetica Neue" charset="0"/>
                  <a:ea typeface="Helvetica Neue" charset="0"/>
                  <a:cs typeface="Helvetica Neue" charset="0"/>
                </a:endParaRPr>
              </a:p>
            </p:txBody>
          </p:sp>
        </p:grpSp>
        <p:grpSp>
          <p:nvGrpSpPr>
            <p:cNvPr id="79" name="Group 78"/>
            <p:cNvGrpSpPr/>
            <p:nvPr/>
          </p:nvGrpSpPr>
          <p:grpSpPr>
            <a:xfrm>
              <a:off x="8392943" y="4632203"/>
              <a:ext cx="1429022" cy="726307"/>
              <a:chOff x="823969" y="4658605"/>
              <a:chExt cx="1429022" cy="726307"/>
            </a:xfrm>
          </p:grpSpPr>
          <p:sp>
            <p:nvSpPr>
              <p:cNvPr id="80" name="Up-Down Arrow 79"/>
              <p:cNvSpPr/>
              <p:nvPr/>
            </p:nvSpPr>
            <p:spPr>
              <a:xfrm>
                <a:off x="1999925" y="4658605"/>
                <a:ext cx="253066" cy="635052"/>
              </a:xfrm>
              <a:prstGeom prst="up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1" name="TextBox 80"/>
              <p:cNvSpPr txBox="1"/>
              <p:nvPr/>
            </p:nvSpPr>
            <p:spPr>
              <a:xfrm>
                <a:off x="823969" y="4675478"/>
                <a:ext cx="1259457" cy="709434"/>
              </a:xfrm>
              <a:prstGeom prst="rect">
                <a:avLst/>
              </a:prstGeom>
              <a:noFill/>
            </p:spPr>
            <p:txBody>
              <a:bodyPr wrap="none" rtlCol="0">
                <a:spAutoFit/>
              </a:bodyPr>
              <a:lstStyle/>
              <a:p>
                <a:pPr algn="r"/>
                <a:r>
                  <a:rPr lang="en-US" sz="2200" smtClean="0">
                    <a:latin typeface="Helvetica Neue" charset="0"/>
                    <a:ea typeface="Helvetica Neue" charset="0"/>
                    <a:cs typeface="Helvetica Neue" charset="0"/>
                  </a:rPr>
                  <a:t>RPC</a:t>
                </a:r>
                <a:endParaRPr lang="en-US" sz="2200">
                  <a:latin typeface="Helvetica Neue" charset="0"/>
                  <a:ea typeface="Helvetica Neue" charset="0"/>
                  <a:cs typeface="Helvetica Neue" charset="0"/>
                </a:endParaRPr>
              </a:p>
            </p:txBody>
          </p:sp>
        </p:grpSp>
        <p:sp>
          <p:nvSpPr>
            <p:cNvPr id="10" name="Rectangle 9"/>
            <p:cNvSpPr/>
            <p:nvPr/>
          </p:nvSpPr>
          <p:spPr>
            <a:xfrm>
              <a:off x="445538" y="1118351"/>
              <a:ext cx="11344152" cy="1045703"/>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408471" y="1209029"/>
              <a:ext cx="1909438" cy="867668"/>
            </a:xfrm>
            <a:prstGeom prst="rect">
              <a:avLst/>
            </a:prstGeom>
          </p:spPr>
        </p:pic>
        <p:pic>
          <p:nvPicPr>
            <p:cNvPr id="43" name="Picture 4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467685" y="1209029"/>
              <a:ext cx="1828581" cy="867668"/>
            </a:xfrm>
            <a:prstGeom prst="rect">
              <a:avLst/>
            </a:prstGeom>
          </p:spPr>
        </p:pic>
        <p:pic>
          <p:nvPicPr>
            <p:cNvPr id="59" name="Picture 5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430114" y="1209029"/>
              <a:ext cx="1194440" cy="867668"/>
            </a:xfrm>
            <a:prstGeom prst="rect">
              <a:avLst/>
            </a:prstGeom>
          </p:spPr>
        </p:pic>
        <p:pic>
          <p:nvPicPr>
            <p:cNvPr id="61" name="Picture 60"/>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8736759" y="1132711"/>
              <a:ext cx="1166301" cy="1019157"/>
            </a:xfrm>
            <a:prstGeom prst="rect">
              <a:avLst/>
            </a:prstGeom>
          </p:spPr>
        </p:pic>
        <p:pic>
          <p:nvPicPr>
            <p:cNvPr id="17" name="Picture 16"/>
            <p:cNvPicPr>
              <a:picLocks noChangeAspect="1"/>
            </p:cNvPicPr>
            <p:nvPr/>
          </p:nvPicPr>
          <p:blipFill>
            <a:blip r:embed="rId9"/>
            <a:stretch>
              <a:fillRect/>
            </a:stretch>
          </p:blipFill>
          <p:spPr>
            <a:xfrm>
              <a:off x="10015263" y="1209029"/>
              <a:ext cx="1652740" cy="867668"/>
            </a:xfrm>
            <a:prstGeom prst="rect">
              <a:avLst/>
            </a:prstGeom>
          </p:spPr>
        </p:pic>
        <p:sp>
          <p:nvSpPr>
            <p:cNvPr id="3" name="TextBox 2"/>
            <p:cNvSpPr txBox="1"/>
            <p:nvPr/>
          </p:nvSpPr>
          <p:spPr>
            <a:xfrm>
              <a:off x="445537" y="1356555"/>
              <a:ext cx="3022147" cy="709434"/>
            </a:xfrm>
            <a:prstGeom prst="rect">
              <a:avLst/>
            </a:prstGeom>
            <a:noFill/>
          </p:spPr>
          <p:txBody>
            <a:bodyPr wrap="square" rtlCol="0">
              <a:spAutoFit/>
            </a:bodyPr>
            <a:lstStyle/>
            <a:p>
              <a:pPr algn="ctr"/>
              <a:r>
                <a:rPr lang="en-US" sz="2200" dirty="0" smtClean="0">
                  <a:latin typeface="Helvetica Neue" charset="0"/>
                  <a:ea typeface="Helvetica Neue" charset="0"/>
                  <a:cs typeface="Helvetica Neue" charset="0"/>
                </a:rPr>
                <a:t>Applications</a:t>
              </a:r>
              <a:endParaRPr lang="en-US" sz="2200" dirty="0">
                <a:latin typeface="Helvetica Neue" charset="0"/>
                <a:ea typeface="Helvetica Neue" charset="0"/>
                <a:cs typeface="Helvetica Neue" charset="0"/>
              </a:endParaRPr>
            </a:p>
          </p:txBody>
        </p:sp>
        <p:grpSp>
          <p:nvGrpSpPr>
            <p:cNvPr id="29" name="Group 28"/>
            <p:cNvGrpSpPr/>
            <p:nvPr/>
          </p:nvGrpSpPr>
          <p:grpSpPr>
            <a:xfrm>
              <a:off x="10830370" y="6066011"/>
              <a:ext cx="542513" cy="147044"/>
              <a:chOff x="10658591" y="6109729"/>
              <a:chExt cx="874878" cy="237129"/>
            </a:xfrm>
          </p:grpSpPr>
          <p:sp>
            <p:nvSpPr>
              <p:cNvPr id="28" name="Oval 27"/>
              <p:cNvSpPr/>
              <p:nvPr/>
            </p:nvSpPr>
            <p:spPr>
              <a:xfrm>
                <a:off x="10658591" y="6109729"/>
                <a:ext cx="237129" cy="23712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2" name="Oval 61"/>
              <p:cNvSpPr/>
              <p:nvPr/>
            </p:nvSpPr>
            <p:spPr>
              <a:xfrm>
                <a:off x="10977466" y="6109729"/>
                <a:ext cx="237129" cy="23712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5" name="Oval 64"/>
              <p:cNvSpPr/>
              <p:nvPr/>
            </p:nvSpPr>
            <p:spPr>
              <a:xfrm>
                <a:off x="11296340" y="6109729"/>
                <a:ext cx="237129" cy="23712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64" name="Group 63"/>
            <p:cNvGrpSpPr/>
            <p:nvPr/>
          </p:nvGrpSpPr>
          <p:grpSpPr>
            <a:xfrm>
              <a:off x="445537" y="5315148"/>
              <a:ext cx="3361842" cy="1374518"/>
              <a:chOff x="445537" y="5304390"/>
              <a:chExt cx="3361842" cy="1374518"/>
            </a:xfrm>
          </p:grpSpPr>
          <p:sp>
            <p:nvSpPr>
              <p:cNvPr id="82" name="Rectangle 81"/>
              <p:cNvSpPr/>
              <p:nvPr/>
            </p:nvSpPr>
            <p:spPr>
              <a:xfrm>
                <a:off x="445538" y="5687743"/>
                <a:ext cx="3361841" cy="99116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3" name="Rectangle 82"/>
              <p:cNvSpPr/>
              <p:nvPr/>
            </p:nvSpPr>
            <p:spPr>
              <a:xfrm>
                <a:off x="445537" y="5304390"/>
                <a:ext cx="3361842" cy="406426"/>
              </a:xfrm>
              <a:prstGeom prst="rect">
                <a:avLst/>
              </a:prstGeom>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smtClean="0">
                    <a:solidFill>
                      <a:schemeClr val="bg1"/>
                    </a:solidFill>
                    <a:latin typeface="Helvetica Neue" charset="0"/>
                    <a:ea typeface="Helvetica Neue" charset="0"/>
                    <a:cs typeface="Helvetica Neue" charset="0"/>
                  </a:rPr>
                  <a:t>Model Container</a:t>
                </a:r>
                <a:endParaRPr lang="en-US" dirty="0">
                  <a:solidFill>
                    <a:schemeClr val="bg1"/>
                  </a:solidFill>
                  <a:latin typeface="Helvetica Neue" charset="0"/>
                  <a:ea typeface="Helvetica Neue" charset="0"/>
                  <a:cs typeface="Helvetica Neue" charset="0"/>
                </a:endParaRPr>
              </a:p>
            </p:txBody>
          </p:sp>
        </p:grpSp>
        <p:pic>
          <p:nvPicPr>
            <p:cNvPr id="68" name="Picture 67"/>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272031" y="5740059"/>
              <a:ext cx="1707129" cy="908047"/>
            </a:xfrm>
            <a:prstGeom prst="rect">
              <a:avLst/>
            </a:prstGeom>
          </p:spPr>
        </p:pic>
      </p:grpSp>
      <p:sp>
        <p:nvSpPr>
          <p:cNvPr id="84" name="Rectangle 83"/>
          <p:cNvSpPr/>
          <p:nvPr/>
        </p:nvSpPr>
        <p:spPr>
          <a:xfrm>
            <a:off x="8407255" y="3326934"/>
            <a:ext cx="3542216" cy="2974817"/>
          </a:xfrm>
          <a:prstGeom prst="rect">
            <a:avLst/>
          </a:prstGeom>
          <a:solidFill>
            <a:srgbClr val="4C72B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4400">
              <a:solidFill>
                <a:schemeClr val="tx1"/>
              </a:solidFill>
              <a:latin typeface="Helvetica Neue" charset="0"/>
              <a:ea typeface="Helvetica Neue" charset="0"/>
              <a:cs typeface="Helvetica Neue" charset="0"/>
            </a:endParaRPr>
          </a:p>
        </p:txBody>
      </p:sp>
      <p:sp>
        <p:nvSpPr>
          <p:cNvPr id="85" name="Rectangle 84"/>
          <p:cNvSpPr/>
          <p:nvPr/>
        </p:nvSpPr>
        <p:spPr>
          <a:xfrm>
            <a:off x="8569813" y="3446808"/>
            <a:ext cx="3230535" cy="1261884"/>
          </a:xfrm>
          <a:prstGeom prst="rect">
            <a:avLst/>
          </a:prstGeom>
        </p:spPr>
        <p:txBody>
          <a:bodyPr wrap="square">
            <a:spAutoFit/>
          </a:bodyPr>
          <a:lstStyle/>
          <a:p>
            <a:pPr algn="ctr"/>
            <a:r>
              <a:rPr lang="en-US" sz="3800" b="1" dirty="0" err="1" smtClean="0">
                <a:solidFill>
                  <a:schemeClr val="bg1"/>
                </a:solidFill>
                <a:latin typeface="Helvetica Neue" charset="0"/>
                <a:ea typeface="Helvetica Neue" charset="0"/>
                <a:cs typeface="Helvetica Neue" charset="0"/>
              </a:rPr>
              <a:t>TensorFlow</a:t>
            </a:r>
            <a:r>
              <a:rPr lang="en-US" sz="3800" b="1" dirty="0" smtClean="0">
                <a:solidFill>
                  <a:schemeClr val="bg1"/>
                </a:solidFill>
                <a:latin typeface="Helvetica Neue" charset="0"/>
                <a:ea typeface="Helvetica Neue" charset="0"/>
                <a:cs typeface="Helvetica Neue" charset="0"/>
              </a:rPr>
              <a:t>-Serving</a:t>
            </a:r>
            <a:endParaRPr lang="en-US" sz="3800" b="1" dirty="0">
              <a:solidFill>
                <a:schemeClr val="bg1"/>
              </a:solidFill>
              <a:latin typeface="Helvetica Neue" charset="0"/>
              <a:ea typeface="Helvetica Neue" charset="0"/>
              <a:cs typeface="Helvetica Neue" charset="0"/>
            </a:endParaRPr>
          </a:p>
        </p:txBody>
      </p:sp>
      <p:grpSp>
        <p:nvGrpSpPr>
          <p:cNvPr id="86" name="Group 85"/>
          <p:cNvGrpSpPr/>
          <p:nvPr/>
        </p:nvGrpSpPr>
        <p:grpSpPr>
          <a:xfrm>
            <a:off x="8300632" y="2854175"/>
            <a:ext cx="1250060" cy="428787"/>
            <a:chOff x="3195697" y="2216314"/>
            <a:chExt cx="2029397" cy="733939"/>
          </a:xfrm>
        </p:grpSpPr>
        <p:sp>
          <p:nvSpPr>
            <p:cNvPr id="128" name="TextBox 127"/>
            <p:cNvSpPr txBox="1"/>
            <p:nvPr/>
          </p:nvSpPr>
          <p:spPr>
            <a:xfrm>
              <a:off x="3195697" y="2240818"/>
              <a:ext cx="1776331" cy="709435"/>
            </a:xfrm>
            <a:prstGeom prst="rect">
              <a:avLst/>
            </a:prstGeom>
            <a:noFill/>
          </p:spPr>
          <p:txBody>
            <a:bodyPr wrap="none" rtlCol="0">
              <a:spAutoFit/>
            </a:bodyPr>
            <a:lstStyle/>
            <a:p>
              <a:pPr algn="r"/>
              <a:r>
                <a:rPr lang="en-US" sz="2200" dirty="0" smtClean="0">
                  <a:latin typeface="Helvetica Neue" charset="0"/>
                  <a:ea typeface="Helvetica Neue" charset="0"/>
                  <a:cs typeface="Helvetica Neue" charset="0"/>
                </a:rPr>
                <a:t>Predict</a:t>
              </a:r>
              <a:endParaRPr lang="en-US" sz="2200" dirty="0">
                <a:latin typeface="Helvetica Neue" charset="0"/>
                <a:ea typeface="Helvetica Neue" charset="0"/>
                <a:cs typeface="Helvetica Neue" charset="0"/>
              </a:endParaRPr>
            </a:p>
          </p:txBody>
        </p:sp>
        <p:sp>
          <p:nvSpPr>
            <p:cNvPr id="129" name="Up-Down Arrow 128"/>
            <p:cNvSpPr/>
            <p:nvPr/>
          </p:nvSpPr>
          <p:spPr>
            <a:xfrm>
              <a:off x="4972028" y="2216314"/>
              <a:ext cx="253066" cy="635052"/>
            </a:xfrm>
            <a:prstGeom prst="up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
        <p:nvSpPr>
          <p:cNvPr id="88" name="TextBox 87"/>
          <p:cNvSpPr txBox="1"/>
          <p:nvPr/>
        </p:nvSpPr>
        <p:spPr>
          <a:xfrm>
            <a:off x="9768401" y="2821668"/>
            <a:ext cx="2236510" cy="461665"/>
          </a:xfrm>
          <a:prstGeom prst="rect">
            <a:avLst/>
          </a:prstGeom>
          <a:noFill/>
        </p:spPr>
        <p:txBody>
          <a:bodyPr wrap="none" rtlCol="0">
            <a:spAutoFit/>
          </a:bodyPr>
          <a:lstStyle/>
          <a:p>
            <a:r>
              <a:rPr lang="en-US" sz="2400" b="1" smtClean="0">
                <a:latin typeface="Helvetica Neue" charset="0"/>
                <a:ea typeface="Helvetica Neue" charset="0"/>
                <a:cs typeface="Helvetica Neue" charset="0"/>
              </a:rPr>
              <a:t>RPC </a:t>
            </a:r>
            <a:r>
              <a:rPr lang="en-US" sz="2400" b="1" dirty="0" smtClean="0">
                <a:latin typeface="Helvetica Neue" charset="0"/>
                <a:ea typeface="Helvetica Neue" charset="0"/>
                <a:cs typeface="Helvetica Neue" charset="0"/>
              </a:rPr>
              <a:t>Interface</a:t>
            </a:r>
            <a:endParaRPr lang="en-US" sz="2400" b="1" dirty="0">
              <a:latin typeface="Helvetica Neue" charset="0"/>
              <a:ea typeface="Helvetica Neue" charset="0"/>
              <a:cs typeface="Helvetica Neue" charset="0"/>
            </a:endParaRPr>
          </a:p>
        </p:txBody>
      </p:sp>
      <p:sp>
        <p:nvSpPr>
          <p:cNvPr id="89" name="Rectangle 88"/>
          <p:cNvSpPr/>
          <p:nvPr/>
        </p:nvSpPr>
        <p:spPr>
          <a:xfrm>
            <a:off x="3810361" y="5535413"/>
            <a:ext cx="1115477" cy="2523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3" name="Picture 9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29135" y="4748242"/>
            <a:ext cx="2021290" cy="1429177"/>
          </a:xfrm>
          <a:prstGeom prst="rect">
            <a:avLst/>
          </a:prstGeom>
        </p:spPr>
      </p:pic>
      <p:sp>
        <p:nvSpPr>
          <p:cNvPr id="103" name="Rectangle 102"/>
          <p:cNvSpPr/>
          <p:nvPr/>
        </p:nvSpPr>
        <p:spPr>
          <a:xfrm>
            <a:off x="8405061" y="2141504"/>
            <a:ext cx="3560038" cy="61092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09" name="TextBox 108"/>
          <p:cNvSpPr txBox="1"/>
          <p:nvPr/>
        </p:nvSpPr>
        <p:spPr>
          <a:xfrm>
            <a:off x="9144015" y="2200121"/>
            <a:ext cx="1861570" cy="414470"/>
          </a:xfrm>
          <a:prstGeom prst="rect">
            <a:avLst/>
          </a:prstGeom>
          <a:noFill/>
        </p:spPr>
        <p:txBody>
          <a:bodyPr wrap="square" rtlCol="0">
            <a:spAutoFit/>
          </a:bodyPr>
          <a:lstStyle/>
          <a:p>
            <a:pPr algn="ctr"/>
            <a:r>
              <a:rPr lang="en-US" sz="2200" dirty="0" smtClean="0">
                <a:latin typeface="Helvetica Neue" charset="0"/>
                <a:ea typeface="Helvetica Neue" charset="0"/>
                <a:cs typeface="Helvetica Neue" charset="0"/>
              </a:rPr>
              <a:t>Applications</a:t>
            </a:r>
            <a:endParaRPr lang="en-US" sz="2200" dirty="0">
              <a:latin typeface="Helvetica Neue" charset="0"/>
              <a:ea typeface="Helvetica Neue" charset="0"/>
              <a:cs typeface="Helvetica Neue" charset="0"/>
            </a:endParaRPr>
          </a:p>
        </p:txBody>
      </p:sp>
      <p:sp>
        <p:nvSpPr>
          <p:cNvPr id="130" name="Title 1"/>
          <p:cNvSpPr txBox="1">
            <a:spLocks/>
          </p:cNvSpPr>
          <p:nvPr/>
        </p:nvSpPr>
        <p:spPr>
          <a:xfrm>
            <a:off x="643128" y="-8380"/>
            <a:ext cx="10515600" cy="1325563"/>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Helvetica Neue" charset="0"/>
                <a:ea typeface="Helvetica Neue" charset="0"/>
                <a:cs typeface="Helvetica Neue" charset="0"/>
              </a:defRPr>
            </a:lvl1pPr>
          </a:lstStyle>
          <a:p>
            <a:r>
              <a:rPr lang="en-US" smtClean="0"/>
              <a:t>Overhead of decoupled architecture</a:t>
            </a:r>
            <a:endParaRPr lang="en-US" dirty="0"/>
          </a:p>
        </p:txBody>
      </p:sp>
      <p:sp>
        <p:nvSpPr>
          <p:cNvPr id="4" name="Slide Number Placeholder 3"/>
          <p:cNvSpPr>
            <a:spLocks noGrp="1"/>
          </p:cNvSpPr>
          <p:nvPr>
            <p:ph type="sldNum" sz="quarter" idx="12"/>
          </p:nvPr>
        </p:nvSpPr>
        <p:spPr/>
        <p:txBody>
          <a:bodyPr/>
          <a:lstStyle/>
          <a:p>
            <a:fld id="{DC2A921A-EC74-6F4D-8465-D463C43FF014}" type="slidenum">
              <a:rPr lang="en-US" smtClean="0">
                <a:solidFill>
                  <a:prstClr val="black">
                    <a:tint val="75000"/>
                  </a:prstClr>
                </a:solidFill>
              </a:rPr>
              <a:pPr/>
              <a:t>46</a:t>
            </a:fld>
            <a:endParaRPr lang="en-US">
              <a:solidFill>
                <a:prstClr val="black">
                  <a:tint val="75000"/>
                </a:prstClr>
              </a:solidFill>
            </a:endParaRPr>
          </a:p>
        </p:txBody>
      </p:sp>
    </p:spTree>
    <p:extLst>
      <p:ext uri="{BB962C8B-B14F-4D97-AF65-F5344CB8AC3E}">
        <p14:creationId xmlns:p14="http://schemas.microsoft.com/office/powerpoint/2010/main" val="600367384"/>
      </p:ext>
    </p:extLst>
  </p:cSld>
  <p:clrMapOvr>
    <a:masterClrMapping/>
  </p:clrMapOvr>
  <p:transition spd="slow">
    <p:push/>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3128" y="-130300"/>
            <a:ext cx="10515600" cy="1325563"/>
          </a:xfrm>
        </p:spPr>
        <p:txBody>
          <a:bodyPr/>
          <a:lstStyle/>
          <a:p>
            <a:r>
              <a:rPr lang="en-US" dirty="0" smtClean="0"/>
              <a:t>Overhead of decoupled architecture</a:t>
            </a:r>
            <a:endParaRPr lang="en-US" dirty="0"/>
          </a:p>
        </p:txBody>
      </p:sp>
      <p:grpSp>
        <p:nvGrpSpPr>
          <p:cNvPr id="32" name="Group 31"/>
          <p:cNvGrpSpPr/>
          <p:nvPr/>
        </p:nvGrpSpPr>
        <p:grpSpPr>
          <a:xfrm>
            <a:off x="148595" y="1972296"/>
            <a:ext cx="5786430" cy="4660463"/>
            <a:chOff x="148595" y="1972296"/>
            <a:chExt cx="5786430" cy="4660463"/>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1181" y="1972296"/>
              <a:ext cx="4157390" cy="3701418"/>
            </a:xfrm>
            <a:prstGeom prst="rect">
              <a:avLst/>
            </a:prstGeom>
          </p:spPr>
        </p:pic>
        <p:sp>
          <p:nvSpPr>
            <p:cNvPr id="19" name="TextBox 18"/>
            <p:cNvSpPr txBox="1"/>
            <p:nvPr/>
          </p:nvSpPr>
          <p:spPr>
            <a:xfrm>
              <a:off x="148595" y="4561982"/>
              <a:ext cx="1775743" cy="830997"/>
            </a:xfrm>
            <a:prstGeom prst="rect">
              <a:avLst/>
            </a:prstGeom>
            <a:noFill/>
          </p:spPr>
          <p:txBody>
            <a:bodyPr wrap="none" rtlCol="0">
              <a:spAutoFit/>
            </a:bodyPr>
            <a:lstStyle/>
            <a:p>
              <a:pPr algn="ctr"/>
              <a:r>
                <a:rPr lang="en-US" sz="2400" dirty="0">
                  <a:latin typeface="Helvetica Neue" charset="0"/>
                  <a:ea typeface="Helvetica Neue" charset="0"/>
                  <a:cs typeface="Helvetica Neue" charset="0"/>
                </a:rPr>
                <a:t>Throughput</a:t>
              </a:r>
            </a:p>
            <a:p>
              <a:pPr algn="ctr"/>
              <a:r>
                <a:rPr lang="en-US" sz="2400" dirty="0">
                  <a:latin typeface="Helvetica Neue" charset="0"/>
                  <a:ea typeface="Helvetica Neue" charset="0"/>
                  <a:cs typeface="Helvetica Neue" charset="0"/>
                </a:rPr>
                <a:t>(QPS)</a:t>
              </a:r>
            </a:p>
          </p:txBody>
        </p:sp>
        <p:sp>
          <p:nvSpPr>
            <p:cNvPr id="20" name="Down Arrow 19"/>
            <p:cNvSpPr/>
            <p:nvPr/>
          </p:nvSpPr>
          <p:spPr>
            <a:xfrm rot="10800000">
              <a:off x="778050" y="3261394"/>
              <a:ext cx="550127" cy="1234250"/>
            </a:xfrm>
            <a:prstGeom prst="down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1" name="TextBox 20"/>
            <p:cNvSpPr txBox="1"/>
            <p:nvPr/>
          </p:nvSpPr>
          <p:spPr>
            <a:xfrm>
              <a:off x="497739" y="2716016"/>
              <a:ext cx="1005403" cy="461665"/>
            </a:xfrm>
            <a:prstGeom prst="rect">
              <a:avLst/>
            </a:prstGeom>
            <a:noFill/>
          </p:spPr>
          <p:txBody>
            <a:bodyPr wrap="none" rtlCol="0">
              <a:spAutoFit/>
            </a:bodyPr>
            <a:lstStyle/>
            <a:p>
              <a:r>
                <a:rPr lang="en-US" sz="2400" i="1" dirty="0">
                  <a:latin typeface="Helvetica" charset="0"/>
                  <a:ea typeface="Helvetica" charset="0"/>
                  <a:cs typeface="Helvetica" charset="0"/>
                </a:rPr>
                <a:t>Better</a:t>
              </a:r>
            </a:p>
          </p:txBody>
        </p:sp>
        <p:sp>
          <p:nvSpPr>
            <p:cNvPr id="26" name="TextBox 25"/>
            <p:cNvSpPr txBox="1"/>
            <p:nvPr/>
          </p:nvSpPr>
          <p:spPr>
            <a:xfrm rot="1639793">
              <a:off x="4311928" y="5624021"/>
              <a:ext cx="1623097" cy="523220"/>
            </a:xfrm>
            <a:prstGeom prst="rect">
              <a:avLst/>
            </a:prstGeom>
            <a:noFill/>
          </p:spPr>
          <p:txBody>
            <a:bodyPr wrap="square" rtlCol="0">
              <a:spAutoFit/>
            </a:bodyPr>
            <a:lstStyle/>
            <a:p>
              <a:r>
                <a:rPr lang="en-US" sz="2800" dirty="0" smtClean="0">
                  <a:solidFill>
                    <a:srgbClr val="C44D51"/>
                  </a:solidFill>
                  <a:latin typeface="Helvetica Neue Medium" charset="0"/>
                  <a:ea typeface="Helvetica Neue Medium" charset="0"/>
                  <a:cs typeface="Helvetica Neue Medium" charset="0"/>
                </a:rPr>
                <a:t>Clipper</a:t>
              </a:r>
              <a:endParaRPr lang="en-US" sz="2800" dirty="0">
                <a:solidFill>
                  <a:srgbClr val="C44D51"/>
                </a:solidFill>
                <a:latin typeface="Helvetica Neue Medium" charset="0"/>
                <a:ea typeface="Helvetica Neue Medium" charset="0"/>
                <a:cs typeface="Helvetica Neue Medium" charset="0"/>
              </a:endParaRPr>
            </a:p>
          </p:txBody>
        </p:sp>
        <p:sp>
          <p:nvSpPr>
            <p:cNvPr id="27" name="TextBox 26"/>
            <p:cNvSpPr txBox="1"/>
            <p:nvPr/>
          </p:nvSpPr>
          <p:spPr>
            <a:xfrm rot="1639793">
              <a:off x="2436577" y="5678652"/>
              <a:ext cx="2278970" cy="954107"/>
            </a:xfrm>
            <a:prstGeom prst="rect">
              <a:avLst/>
            </a:prstGeom>
            <a:noFill/>
          </p:spPr>
          <p:txBody>
            <a:bodyPr wrap="square" rtlCol="0">
              <a:spAutoFit/>
            </a:bodyPr>
            <a:lstStyle/>
            <a:p>
              <a:pPr algn="ctr"/>
              <a:r>
                <a:rPr lang="en-US" sz="2800" dirty="0" err="1" smtClean="0">
                  <a:solidFill>
                    <a:srgbClr val="4C72B0"/>
                  </a:solidFill>
                  <a:latin typeface="Helvetica Neue Medium" charset="0"/>
                  <a:ea typeface="Helvetica Neue Medium" charset="0"/>
                  <a:cs typeface="Helvetica Neue Medium" charset="0"/>
                </a:rPr>
                <a:t>TensorFlow</a:t>
              </a:r>
              <a:r>
                <a:rPr lang="en-US" sz="2800" dirty="0" smtClean="0">
                  <a:solidFill>
                    <a:srgbClr val="4C72B0"/>
                  </a:solidFill>
                  <a:latin typeface="Helvetica Neue Medium" charset="0"/>
                  <a:ea typeface="Helvetica Neue Medium" charset="0"/>
                  <a:cs typeface="Helvetica Neue Medium" charset="0"/>
                </a:rPr>
                <a:t/>
              </a:r>
              <a:br>
                <a:rPr lang="en-US" sz="2800" dirty="0" smtClean="0">
                  <a:solidFill>
                    <a:srgbClr val="4C72B0"/>
                  </a:solidFill>
                  <a:latin typeface="Helvetica Neue Medium" charset="0"/>
                  <a:ea typeface="Helvetica Neue Medium" charset="0"/>
                  <a:cs typeface="Helvetica Neue Medium" charset="0"/>
                </a:rPr>
              </a:br>
              <a:r>
                <a:rPr lang="en-US" sz="2800" dirty="0" smtClean="0">
                  <a:solidFill>
                    <a:srgbClr val="4C72B0"/>
                  </a:solidFill>
                  <a:latin typeface="Helvetica Neue Medium" charset="0"/>
                  <a:ea typeface="Helvetica Neue Medium" charset="0"/>
                  <a:cs typeface="Helvetica Neue Medium" charset="0"/>
                </a:rPr>
                <a:t>Serving</a:t>
              </a:r>
            </a:p>
          </p:txBody>
        </p:sp>
      </p:grpSp>
      <p:grpSp>
        <p:nvGrpSpPr>
          <p:cNvPr id="33" name="Group 32"/>
          <p:cNvGrpSpPr/>
          <p:nvPr/>
        </p:nvGrpSpPr>
        <p:grpSpPr>
          <a:xfrm>
            <a:off x="5655601" y="1760379"/>
            <a:ext cx="6285882" cy="4872380"/>
            <a:chOff x="5655601" y="1760379"/>
            <a:chExt cx="6285882" cy="4872380"/>
          </a:xfrm>
        </p:grpSpPr>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5601" y="1760379"/>
              <a:ext cx="4174224" cy="3913335"/>
            </a:xfrm>
            <a:prstGeom prst="rect">
              <a:avLst/>
            </a:prstGeom>
          </p:spPr>
        </p:pic>
        <p:sp>
          <p:nvSpPr>
            <p:cNvPr id="22" name="TextBox 21"/>
            <p:cNvSpPr txBox="1"/>
            <p:nvPr/>
          </p:nvSpPr>
          <p:spPr>
            <a:xfrm>
              <a:off x="10044810" y="2716016"/>
              <a:ext cx="1896673" cy="830997"/>
            </a:xfrm>
            <a:prstGeom prst="rect">
              <a:avLst/>
            </a:prstGeom>
            <a:noFill/>
          </p:spPr>
          <p:txBody>
            <a:bodyPr wrap="none" rtlCol="0">
              <a:spAutoFit/>
            </a:bodyPr>
            <a:lstStyle/>
            <a:p>
              <a:pPr algn="ctr"/>
              <a:r>
                <a:rPr lang="en-US" sz="2400" dirty="0">
                  <a:latin typeface="Helvetica" charset="0"/>
                  <a:ea typeface="Helvetica" charset="0"/>
                  <a:cs typeface="Helvetica" charset="0"/>
                </a:rPr>
                <a:t>P99 Latency</a:t>
              </a:r>
            </a:p>
            <a:p>
              <a:pPr algn="ctr"/>
              <a:r>
                <a:rPr lang="en-US" sz="2400" dirty="0" smtClean="0">
                  <a:latin typeface="Helvetica" charset="0"/>
                  <a:ea typeface="Helvetica" charset="0"/>
                  <a:cs typeface="Helvetica" charset="0"/>
                </a:rPr>
                <a:t>(</a:t>
              </a:r>
              <a:r>
                <a:rPr lang="en-US" sz="2400" dirty="0" err="1" smtClean="0">
                  <a:latin typeface="Helvetica" charset="0"/>
                  <a:ea typeface="Helvetica" charset="0"/>
                  <a:cs typeface="Helvetica" charset="0"/>
                </a:rPr>
                <a:t>ms</a:t>
              </a:r>
              <a:r>
                <a:rPr lang="en-US" sz="2400" dirty="0">
                  <a:latin typeface="Helvetica" charset="0"/>
                  <a:ea typeface="Helvetica" charset="0"/>
                  <a:cs typeface="Helvetica" charset="0"/>
                </a:rPr>
                <a:t>)</a:t>
              </a:r>
            </a:p>
          </p:txBody>
        </p:sp>
        <p:sp>
          <p:nvSpPr>
            <p:cNvPr id="23" name="Down Arrow 22"/>
            <p:cNvSpPr/>
            <p:nvPr/>
          </p:nvSpPr>
          <p:spPr>
            <a:xfrm>
              <a:off x="10633148" y="3756859"/>
              <a:ext cx="550127" cy="1227062"/>
            </a:xfrm>
            <a:prstGeom prst="down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4" name="TextBox 23"/>
            <p:cNvSpPr txBox="1"/>
            <p:nvPr/>
          </p:nvSpPr>
          <p:spPr>
            <a:xfrm>
              <a:off x="10394858" y="4983921"/>
              <a:ext cx="1005403" cy="461665"/>
            </a:xfrm>
            <a:prstGeom prst="rect">
              <a:avLst/>
            </a:prstGeom>
            <a:noFill/>
          </p:spPr>
          <p:txBody>
            <a:bodyPr wrap="none" rtlCol="0">
              <a:spAutoFit/>
            </a:bodyPr>
            <a:lstStyle/>
            <a:p>
              <a:r>
                <a:rPr lang="en-US" sz="2400" i="1" dirty="0">
                  <a:latin typeface="Helvetica" charset="0"/>
                  <a:ea typeface="Helvetica" charset="0"/>
                  <a:cs typeface="Helvetica" charset="0"/>
                </a:rPr>
                <a:t>Better</a:t>
              </a:r>
            </a:p>
          </p:txBody>
        </p:sp>
        <p:sp>
          <p:nvSpPr>
            <p:cNvPr id="25" name="TextBox 24"/>
            <p:cNvSpPr txBox="1"/>
            <p:nvPr/>
          </p:nvSpPr>
          <p:spPr>
            <a:xfrm rot="1639793">
              <a:off x="8418254" y="5552140"/>
              <a:ext cx="1623097" cy="523220"/>
            </a:xfrm>
            <a:prstGeom prst="rect">
              <a:avLst/>
            </a:prstGeom>
            <a:noFill/>
          </p:spPr>
          <p:txBody>
            <a:bodyPr wrap="square" rtlCol="0">
              <a:spAutoFit/>
            </a:bodyPr>
            <a:lstStyle/>
            <a:p>
              <a:r>
                <a:rPr lang="en-US" sz="2800" dirty="0" smtClean="0">
                  <a:solidFill>
                    <a:srgbClr val="C44D51"/>
                  </a:solidFill>
                  <a:latin typeface="Helvetica Neue Medium" charset="0"/>
                  <a:ea typeface="Helvetica Neue Medium" charset="0"/>
                  <a:cs typeface="Helvetica Neue Medium" charset="0"/>
                </a:rPr>
                <a:t>Clipper</a:t>
              </a:r>
              <a:endParaRPr lang="en-US" sz="2800" dirty="0">
                <a:solidFill>
                  <a:srgbClr val="C44D51"/>
                </a:solidFill>
                <a:latin typeface="Helvetica Neue Medium" charset="0"/>
                <a:ea typeface="Helvetica Neue Medium" charset="0"/>
                <a:cs typeface="Helvetica Neue Medium" charset="0"/>
              </a:endParaRPr>
            </a:p>
          </p:txBody>
        </p:sp>
        <p:sp>
          <p:nvSpPr>
            <p:cNvPr id="28" name="TextBox 27"/>
            <p:cNvSpPr txBox="1"/>
            <p:nvPr/>
          </p:nvSpPr>
          <p:spPr>
            <a:xfrm rot="1639793">
              <a:off x="6258981" y="5678652"/>
              <a:ext cx="2278970" cy="954107"/>
            </a:xfrm>
            <a:prstGeom prst="rect">
              <a:avLst/>
            </a:prstGeom>
            <a:noFill/>
          </p:spPr>
          <p:txBody>
            <a:bodyPr wrap="square" rtlCol="0">
              <a:spAutoFit/>
            </a:bodyPr>
            <a:lstStyle/>
            <a:p>
              <a:pPr algn="ctr"/>
              <a:r>
                <a:rPr lang="en-US" sz="2800" dirty="0" err="1" smtClean="0">
                  <a:solidFill>
                    <a:srgbClr val="4C72B0"/>
                  </a:solidFill>
                  <a:latin typeface="Helvetica Neue Medium" charset="0"/>
                  <a:ea typeface="Helvetica Neue Medium" charset="0"/>
                  <a:cs typeface="Helvetica Neue Medium" charset="0"/>
                </a:rPr>
                <a:t>TensorFlow</a:t>
              </a:r>
              <a:r>
                <a:rPr lang="en-US" sz="2800" dirty="0" smtClean="0">
                  <a:solidFill>
                    <a:srgbClr val="4C72B0"/>
                  </a:solidFill>
                  <a:latin typeface="Helvetica Neue Medium" charset="0"/>
                  <a:ea typeface="Helvetica Neue Medium" charset="0"/>
                  <a:cs typeface="Helvetica Neue Medium" charset="0"/>
                </a:rPr>
                <a:t/>
              </a:r>
              <a:br>
                <a:rPr lang="en-US" sz="2800" dirty="0" smtClean="0">
                  <a:solidFill>
                    <a:srgbClr val="4C72B0"/>
                  </a:solidFill>
                  <a:latin typeface="Helvetica Neue Medium" charset="0"/>
                  <a:ea typeface="Helvetica Neue Medium" charset="0"/>
                  <a:cs typeface="Helvetica Neue Medium" charset="0"/>
                </a:rPr>
              </a:br>
              <a:r>
                <a:rPr lang="en-US" sz="2800" dirty="0" smtClean="0">
                  <a:solidFill>
                    <a:srgbClr val="4C72B0"/>
                  </a:solidFill>
                  <a:latin typeface="Helvetica Neue Medium" charset="0"/>
                  <a:ea typeface="Helvetica Neue Medium" charset="0"/>
                  <a:cs typeface="Helvetica Neue Medium" charset="0"/>
                </a:rPr>
                <a:t>Serving</a:t>
              </a:r>
            </a:p>
          </p:txBody>
        </p:sp>
      </p:grpSp>
      <p:grpSp>
        <p:nvGrpSpPr>
          <p:cNvPr id="31" name="Group 30"/>
          <p:cNvGrpSpPr/>
          <p:nvPr/>
        </p:nvGrpSpPr>
        <p:grpSpPr>
          <a:xfrm>
            <a:off x="1328177" y="960120"/>
            <a:ext cx="6825223" cy="800259"/>
            <a:chOff x="1328177" y="960120"/>
            <a:chExt cx="6825223" cy="800259"/>
          </a:xfrm>
        </p:grpSpPr>
        <p:sp>
          <p:nvSpPr>
            <p:cNvPr id="29" name="Rounded Rectangle 28"/>
            <p:cNvSpPr/>
            <p:nvPr/>
          </p:nvSpPr>
          <p:spPr>
            <a:xfrm>
              <a:off x="1328177" y="960120"/>
              <a:ext cx="6825223" cy="800259"/>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1328177" y="1129416"/>
              <a:ext cx="6825223" cy="461665"/>
            </a:xfrm>
            <a:prstGeom prst="rect">
              <a:avLst/>
            </a:prstGeom>
            <a:noFill/>
          </p:spPr>
          <p:txBody>
            <a:bodyPr wrap="square" rtlCol="0">
              <a:spAutoFit/>
            </a:bodyPr>
            <a:lstStyle/>
            <a:p>
              <a:pPr algn="ctr"/>
              <a:r>
                <a:rPr lang="en-US" sz="2400" i="1" dirty="0" smtClean="0">
                  <a:latin typeface="Helvetica Neue Medium" charset="0"/>
                  <a:ea typeface="Helvetica Neue Medium" charset="0"/>
                  <a:cs typeface="Helvetica Neue Medium" charset="0"/>
                </a:rPr>
                <a:t>Model: </a:t>
              </a:r>
              <a:r>
                <a:rPr lang="en-US" sz="2400" i="1" dirty="0" err="1" smtClean="0">
                  <a:latin typeface="Helvetica Neue Medium" charset="0"/>
                  <a:ea typeface="Helvetica Neue Medium" charset="0"/>
                  <a:cs typeface="Helvetica Neue Medium" charset="0"/>
                </a:rPr>
                <a:t>AlexNet</a:t>
              </a:r>
              <a:r>
                <a:rPr lang="en-US" sz="2400" i="1" dirty="0" smtClean="0">
                  <a:latin typeface="Helvetica Neue Medium" charset="0"/>
                  <a:ea typeface="Helvetica Neue Medium" charset="0"/>
                  <a:cs typeface="Helvetica Neue Medium" charset="0"/>
                </a:rPr>
                <a:t> trained on CIFAR-10</a:t>
              </a:r>
              <a:endParaRPr lang="en-US" sz="2400" i="1" dirty="0">
                <a:latin typeface="Helvetica Neue Medium" charset="0"/>
                <a:ea typeface="Helvetica Neue Medium" charset="0"/>
                <a:cs typeface="Helvetica Neue Medium" charset="0"/>
              </a:endParaRPr>
            </a:p>
          </p:txBody>
        </p:sp>
      </p:grpSp>
      <p:sp>
        <p:nvSpPr>
          <p:cNvPr id="3" name="Slide Number Placeholder 2"/>
          <p:cNvSpPr>
            <a:spLocks noGrp="1"/>
          </p:cNvSpPr>
          <p:nvPr>
            <p:ph type="sldNum" sz="quarter" idx="12"/>
          </p:nvPr>
        </p:nvSpPr>
        <p:spPr/>
        <p:txBody>
          <a:bodyPr/>
          <a:lstStyle/>
          <a:p>
            <a:fld id="{DC2A921A-EC74-6F4D-8465-D463C43FF014}" type="slidenum">
              <a:rPr lang="en-US" smtClean="0">
                <a:solidFill>
                  <a:prstClr val="black">
                    <a:tint val="75000"/>
                  </a:prstClr>
                </a:solidFill>
              </a:rPr>
              <a:pPr/>
              <a:t>47</a:t>
            </a:fld>
            <a:endParaRPr lang="en-US">
              <a:solidFill>
                <a:prstClr val="black">
                  <a:tint val="75000"/>
                </a:prstClr>
              </a:solidFill>
            </a:endParaRPr>
          </a:p>
        </p:txBody>
      </p:sp>
    </p:spTree>
    <p:extLst>
      <p:ext uri="{BB962C8B-B14F-4D97-AF65-F5344CB8AC3E}">
        <p14:creationId xmlns:p14="http://schemas.microsoft.com/office/powerpoint/2010/main" val="15613751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dissolv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dissolve">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dissolve">
                                      <p:cBhvr>
                                        <p:cTn id="1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8110363" y="6376250"/>
            <a:ext cx="2418934" cy="99116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6" name="Rectangle 55"/>
          <p:cNvSpPr/>
          <p:nvPr/>
        </p:nvSpPr>
        <p:spPr>
          <a:xfrm>
            <a:off x="4031690" y="6376250"/>
            <a:ext cx="1810909" cy="99116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0" name="Rectangle 9"/>
          <p:cNvSpPr/>
          <p:nvPr/>
        </p:nvSpPr>
        <p:spPr>
          <a:xfrm>
            <a:off x="445538" y="1118352"/>
            <a:ext cx="11344152" cy="64249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57" name="Rectangle 56"/>
          <p:cNvSpPr/>
          <p:nvPr/>
        </p:nvSpPr>
        <p:spPr>
          <a:xfrm>
            <a:off x="445567" y="2454116"/>
            <a:ext cx="11344122" cy="2812928"/>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4400" dirty="0">
              <a:solidFill>
                <a:schemeClr val="tx1"/>
              </a:solidFill>
              <a:latin typeface="Helvetica Neue" charset="0"/>
              <a:ea typeface="Helvetica Neue" charset="0"/>
              <a:cs typeface="Helvetica Neue" charset="0"/>
            </a:endParaRPr>
          </a:p>
        </p:txBody>
      </p:sp>
      <p:sp>
        <p:nvSpPr>
          <p:cNvPr id="33" name="Title 1"/>
          <p:cNvSpPr>
            <a:spLocks noGrp="1"/>
          </p:cNvSpPr>
          <p:nvPr>
            <p:ph type="title"/>
          </p:nvPr>
        </p:nvSpPr>
        <p:spPr>
          <a:xfrm>
            <a:off x="445538" y="-13145"/>
            <a:ext cx="11746462" cy="1325563"/>
          </a:xfrm>
        </p:spPr>
        <p:txBody>
          <a:bodyPr>
            <a:normAutofit/>
          </a:bodyPr>
          <a:lstStyle/>
          <a:p>
            <a:r>
              <a:rPr lang="en-US" sz="4000" dirty="0" smtClean="0"/>
              <a:t>Clipper Architecture</a:t>
            </a:r>
            <a:endParaRPr lang="en-US" sz="4000" dirty="0"/>
          </a:p>
        </p:txBody>
      </p:sp>
      <p:sp>
        <p:nvSpPr>
          <p:cNvPr id="40" name="Rectangle 39"/>
          <p:cNvSpPr/>
          <p:nvPr/>
        </p:nvSpPr>
        <p:spPr>
          <a:xfrm>
            <a:off x="4949993" y="2357235"/>
            <a:ext cx="2127505" cy="769441"/>
          </a:xfrm>
          <a:prstGeom prst="rect">
            <a:avLst/>
          </a:prstGeom>
        </p:spPr>
        <p:txBody>
          <a:bodyPr wrap="none">
            <a:spAutoFit/>
          </a:bodyPr>
          <a:lstStyle/>
          <a:p>
            <a:r>
              <a:rPr lang="en-US" sz="4400" b="1" dirty="0" smtClean="0">
                <a:solidFill>
                  <a:schemeClr val="bg1"/>
                </a:solidFill>
                <a:latin typeface="Helvetica Neue" charset="0"/>
                <a:ea typeface="Helvetica Neue" charset="0"/>
                <a:cs typeface="Helvetica Neue" charset="0"/>
              </a:rPr>
              <a:t>Clipper</a:t>
            </a:r>
            <a:endParaRPr lang="en-US" sz="4400" b="1" dirty="0">
              <a:solidFill>
                <a:schemeClr val="bg1"/>
              </a:solidFill>
              <a:latin typeface="Helvetica Neue" charset="0"/>
              <a:ea typeface="Helvetica Neue" charset="0"/>
              <a:cs typeface="Helvetica Neue" charset="0"/>
            </a:endParaRP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408471" y="1209029"/>
            <a:ext cx="1909438" cy="486742"/>
          </a:xfrm>
          <a:prstGeom prst="rect">
            <a:avLst/>
          </a:prstGeom>
        </p:spPr>
      </p:pic>
      <p:pic>
        <p:nvPicPr>
          <p:cNvPr id="43" name="Picture 4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67685" y="1209029"/>
            <a:ext cx="1828581" cy="486742"/>
          </a:xfrm>
          <a:prstGeom prst="rect">
            <a:avLst/>
          </a:prstGeom>
        </p:spPr>
      </p:pic>
      <p:pic>
        <p:nvPicPr>
          <p:cNvPr id="59" name="Picture 5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30114" y="1209029"/>
            <a:ext cx="1194440" cy="486742"/>
          </a:xfrm>
          <a:prstGeom prst="rect">
            <a:avLst/>
          </a:prstGeom>
        </p:spPr>
      </p:pic>
      <p:pic>
        <p:nvPicPr>
          <p:cNvPr id="61" name="Picture 60"/>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736759" y="1132712"/>
            <a:ext cx="1166301" cy="571724"/>
          </a:xfrm>
          <a:prstGeom prst="rect">
            <a:avLst/>
          </a:prstGeom>
        </p:spPr>
      </p:pic>
      <p:pic>
        <p:nvPicPr>
          <p:cNvPr id="17" name="Picture 1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015263" y="1209029"/>
            <a:ext cx="1652740" cy="486742"/>
          </a:xfrm>
          <a:prstGeom prst="rect">
            <a:avLst/>
          </a:prstGeom>
        </p:spPr>
      </p:pic>
      <p:pic>
        <p:nvPicPr>
          <p:cNvPr id="30" name="Picture 29"/>
          <p:cNvPicPr>
            <a:picLocks noChangeAspect="1"/>
          </p:cNvPicPr>
          <p:nvPr/>
        </p:nvPicPr>
        <p:blipFill>
          <a:blip r:embed="rId8"/>
          <a:stretch>
            <a:fillRect/>
          </a:stretch>
        </p:blipFill>
        <p:spPr>
          <a:xfrm>
            <a:off x="8320058" y="6469862"/>
            <a:ext cx="2032000" cy="590692"/>
          </a:xfrm>
          <a:prstGeom prst="rect">
            <a:avLst/>
          </a:prstGeom>
        </p:spPr>
      </p:pic>
      <p:sp>
        <p:nvSpPr>
          <p:cNvPr id="2" name="Rectangle 1"/>
          <p:cNvSpPr/>
          <p:nvPr/>
        </p:nvSpPr>
        <p:spPr>
          <a:xfrm>
            <a:off x="4285691" y="6436458"/>
            <a:ext cx="1359090" cy="769441"/>
          </a:xfrm>
          <a:prstGeom prst="rect">
            <a:avLst/>
          </a:prstGeom>
        </p:spPr>
        <p:txBody>
          <a:bodyPr wrap="none">
            <a:spAutoFit/>
          </a:bodyPr>
          <a:lstStyle/>
          <a:p>
            <a:r>
              <a:rPr lang="en-US" sz="4400" dirty="0" err="1">
                <a:latin typeface="Beirut" charset="-78"/>
                <a:ea typeface="Beirut" charset="-78"/>
                <a:cs typeface="Beirut" charset="-78"/>
              </a:rPr>
              <a:t>Caffe</a:t>
            </a:r>
            <a:endParaRPr lang="en-US" sz="4400" dirty="0">
              <a:latin typeface="Beirut" charset="-78"/>
              <a:ea typeface="Beirut" charset="-78"/>
              <a:cs typeface="Beirut" charset="-78"/>
            </a:endParaRPr>
          </a:p>
        </p:txBody>
      </p:sp>
      <p:sp>
        <p:nvSpPr>
          <p:cNvPr id="3" name="TextBox 2"/>
          <p:cNvSpPr txBox="1"/>
          <p:nvPr/>
        </p:nvSpPr>
        <p:spPr>
          <a:xfrm>
            <a:off x="445537" y="1183891"/>
            <a:ext cx="3022147" cy="584775"/>
          </a:xfrm>
          <a:prstGeom prst="rect">
            <a:avLst/>
          </a:prstGeom>
          <a:noFill/>
        </p:spPr>
        <p:txBody>
          <a:bodyPr wrap="square" rtlCol="0">
            <a:spAutoFit/>
          </a:bodyPr>
          <a:lstStyle/>
          <a:p>
            <a:pPr algn="ctr"/>
            <a:r>
              <a:rPr lang="en-US" sz="3200" dirty="0" smtClean="0">
                <a:latin typeface="Helvetica Neue" charset="0"/>
                <a:ea typeface="Helvetica Neue" charset="0"/>
                <a:cs typeface="Helvetica Neue" charset="0"/>
              </a:rPr>
              <a:t>Applications</a:t>
            </a:r>
            <a:endParaRPr lang="en-US" sz="3200" dirty="0">
              <a:latin typeface="Helvetica Neue" charset="0"/>
              <a:ea typeface="Helvetica Neue" charset="0"/>
              <a:cs typeface="Helvetica Neue" charset="0"/>
            </a:endParaRPr>
          </a:p>
        </p:txBody>
      </p:sp>
      <p:grpSp>
        <p:nvGrpSpPr>
          <p:cNvPr id="26" name="Group 25"/>
          <p:cNvGrpSpPr/>
          <p:nvPr/>
        </p:nvGrpSpPr>
        <p:grpSpPr>
          <a:xfrm>
            <a:off x="783991" y="1781929"/>
            <a:ext cx="1736806" cy="635052"/>
            <a:chOff x="783991" y="2298303"/>
            <a:chExt cx="1736806" cy="635052"/>
          </a:xfrm>
        </p:grpSpPr>
        <p:sp>
          <p:nvSpPr>
            <p:cNvPr id="22" name="TextBox 21"/>
            <p:cNvSpPr txBox="1"/>
            <p:nvPr/>
          </p:nvSpPr>
          <p:spPr>
            <a:xfrm>
              <a:off x="783991" y="2323442"/>
              <a:ext cx="1483740" cy="584775"/>
            </a:xfrm>
            <a:prstGeom prst="rect">
              <a:avLst/>
            </a:prstGeom>
            <a:noFill/>
          </p:spPr>
          <p:txBody>
            <a:bodyPr wrap="none" rtlCol="0">
              <a:spAutoFit/>
            </a:bodyPr>
            <a:lstStyle/>
            <a:p>
              <a:pPr algn="r"/>
              <a:r>
                <a:rPr lang="en-US" sz="3200" dirty="0" smtClean="0">
                  <a:latin typeface="Helvetica Neue" charset="0"/>
                  <a:ea typeface="Helvetica Neue" charset="0"/>
                  <a:cs typeface="Helvetica Neue" charset="0"/>
                </a:rPr>
                <a:t>Predict</a:t>
              </a:r>
              <a:endParaRPr lang="en-US" sz="3200" dirty="0">
                <a:latin typeface="Helvetica Neue" charset="0"/>
                <a:ea typeface="Helvetica Neue" charset="0"/>
                <a:cs typeface="Helvetica Neue" charset="0"/>
              </a:endParaRPr>
            </a:p>
          </p:txBody>
        </p:sp>
        <p:sp>
          <p:nvSpPr>
            <p:cNvPr id="23" name="Up-Down Arrow 22"/>
            <p:cNvSpPr/>
            <p:nvPr/>
          </p:nvSpPr>
          <p:spPr>
            <a:xfrm>
              <a:off x="2267731" y="2298303"/>
              <a:ext cx="253066" cy="635052"/>
            </a:xfrm>
            <a:prstGeom prst="up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25" name="Group 24"/>
          <p:cNvGrpSpPr/>
          <p:nvPr/>
        </p:nvGrpSpPr>
        <p:grpSpPr>
          <a:xfrm>
            <a:off x="9498601" y="1781929"/>
            <a:ext cx="1970146" cy="635052"/>
            <a:chOff x="9498601" y="2298303"/>
            <a:chExt cx="1970146" cy="635052"/>
          </a:xfrm>
        </p:grpSpPr>
        <p:sp>
          <p:nvSpPr>
            <p:cNvPr id="50" name="TextBox 49"/>
            <p:cNvSpPr txBox="1"/>
            <p:nvPr/>
          </p:nvSpPr>
          <p:spPr>
            <a:xfrm>
              <a:off x="9741992" y="2323442"/>
              <a:ext cx="1726755" cy="584775"/>
            </a:xfrm>
            <a:prstGeom prst="rect">
              <a:avLst/>
            </a:prstGeom>
            <a:noFill/>
          </p:spPr>
          <p:txBody>
            <a:bodyPr wrap="none" rtlCol="0">
              <a:spAutoFit/>
            </a:bodyPr>
            <a:lstStyle/>
            <a:p>
              <a:r>
                <a:rPr lang="en-US" sz="3200" dirty="0" smtClean="0">
                  <a:latin typeface="Helvetica Neue" charset="0"/>
                  <a:ea typeface="Helvetica Neue" charset="0"/>
                  <a:cs typeface="Helvetica Neue" charset="0"/>
                </a:rPr>
                <a:t>Observe</a:t>
              </a:r>
              <a:endParaRPr lang="en-US" sz="3200" dirty="0">
                <a:latin typeface="Helvetica Neue" charset="0"/>
                <a:ea typeface="Helvetica Neue" charset="0"/>
                <a:cs typeface="Helvetica Neue" charset="0"/>
              </a:endParaRPr>
            </a:p>
          </p:txBody>
        </p:sp>
        <p:sp>
          <p:nvSpPr>
            <p:cNvPr id="51" name="Up-Down Arrow 50"/>
            <p:cNvSpPr/>
            <p:nvPr/>
          </p:nvSpPr>
          <p:spPr>
            <a:xfrm>
              <a:off x="9498601" y="2298303"/>
              <a:ext cx="253066" cy="635052"/>
            </a:xfrm>
            <a:prstGeom prst="up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
        <p:nvSpPr>
          <p:cNvPr id="52" name="TextBox 51"/>
          <p:cNvSpPr txBox="1"/>
          <p:nvPr/>
        </p:nvSpPr>
        <p:spPr>
          <a:xfrm>
            <a:off x="4054677" y="1807068"/>
            <a:ext cx="4153701" cy="584775"/>
          </a:xfrm>
          <a:prstGeom prst="rect">
            <a:avLst/>
          </a:prstGeom>
          <a:noFill/>
        </p:spPr>
        <p:txBody>
          <a:bodyPr wrap="none" rtlCol="0">
            <a:spAutoFit/>
          </a:bodyPr>
          <a:lstStyle/>
          <a:p>
            <a:r>
              <a:rPr lang="en-US" sz="3200" b="1" dirty="0" smtClean="0">
                <a:latin typeface="Helvetica Neue" charset="0"/>
                <a:ea typeface="Helvetica Neue" charset="0"/>
                <a:cs typeface="Helvetica Neue" charset="0"/>
              </a:rPr>
              <a:t>RPC/REST Interface</a:t>
            </a:r>
            <a:endParaRPr lang="en-US" sz="3200" b="1" dirty="0">
              <a:latin typeface="Helvetica Neue" charset="0"/>
              <a:ea typeface="Helvetica Neue" charset="0"/>
              <a:cs typeface="Helvetica Neue" charset="0"/>
            </a:endParaRPr>
          </a:p>
        </p:txBody>
      </p:sp>
      <p:pic>
        <p:nvPicPr>
          <p:cNvPr id="49" name="Picture 48"/>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106711" y="6354736"/>
            <a:ext cx="1764600" cy="1111072"/>
          </a:xfrm>
          <a:prstGeom prst="rect">
            <a:avLst/>
          </a:prstGeom>
        </p:spPr>
      </p:pic>
      <p:grpSp>
        <p:nvGrpSpPr>
          <p:cNvPr id="29" name="Group 28"/>
          <p:cNvGrpSpPr/>
          <p:nvPr/>
        </p:nvGrpSpPr>
        <p:grpSpPr>
          <a:xfrm>
            <a:off x="10830370" y="6399323"/>
            <a:ext cx="542513" cy="147044"/>
            <a:chOff x="10658591" y="6109729"/>
            <a:chExt cx="874878" cy="237129"/>
          </a:xfrm>
        </p:grpSpPr>
        <p:sp>
          <p:nvSpPr>
            <p:cNvPr id="28" name="Oval 27"/>
            <p:cNvSpPr/>
            <p:nvPr/>
          </p:nvSpPr>
          <p:spPr>
            <a:xfrm>
              <a:off x="10658591" y="6109729"/>
              <a:ext cx="237129" cy="23712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2" name="Oval 61"/>
            <p:cNvSpPr/>
            <p:nvPr/>
          </p:nvSpPr>
          <p:spPr>
            <a:xfrm>
              <a:off x="10977466" y="6109729"/>
              <a:ext cx="237129" cy="23712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5" name="Oval 64"/>
            <p:cNvSpPr/>
            <p:nvPr/>
          </p:nvSpPr>
          <p:spPr>
            <a:xfrm>
              <a:off x="11296340" y="6109729"/>
              <a:ext cx="237129" cy="23712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
        <p:nvSpPr>
          <p:cNvPr id="58" name="Rectangle 57"/>
          <p:cNvSpPr/>
          <p:nvPr/>
        </p:nvSpPr>
        <p:spPr>
          <a:xfrm>
            <a:off x="6079346" y="6376251"/>
            <a:ext cx="1810909" cy="829648"/>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4" name="Rectangle 33"/>
          <p:cNvSpPr/>
          <p:nvPr/>
        </p:nvSpPr>
        <p:spPr>
          <a:xfrm>
            <a:off x="6079346" y="7227414"/>
            <a:ext cx="1810909" cy="4318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p:cNvSpPr/>
          <p:nvPr/>
        </p:nvSpPr>
        <p:spPr>
          <a:xfrm>
            <a:off x="4031690" y="5992897"/>
            <a:ext cx="1810909" cy="406426"/>
          </a:xfrm>
          <a:prstGeom prst="rect">
            <a:avLst/>
          </a:prstGeom>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smtClean="0">
                <a:solidFill>
                  <a:schemeClr val="bg1"/>
                </a:solidFill>
                <a:latin typeface="Helvetica Neue" charset="0"/>
                <a:ea typeface="Helvetica Neue" charset="0"/>
                <a:cs typeface="Helvetica Neue" charset="0"/>
              </a:rPr>
              <a:t>MC</a:t>
            </a:r>
            <a:endParaRPr lang="en-US" sz="2400" dirty="0">
              <a:solidFill>
                <a:schemeClr val="bg1"/>
              </a:solidFill>
              <a:latin typeface="Helvetica Neue" charset="0"/>
              <a:ea typeface="Helvetica Neue" charset="0"/>
              <a:cs typeface="Helvetica Neue" charset="0"/>
            </a:endParaRPr>
          </a:p>
        </p:txBody>
      </p:sp>
      <p:sp>
        <p:nvSpPr>
          <p:cNvPr id="70" name="Rectangle 69"/>
          <p:cNvSpPr/>
          <p:nvPr/>
        </p:nvSpPr>
        <p:spPr>
          <a:xfrm>
            <a:off x="6079346" y="5992897"/>
            <a:ext cx="1810909" cy="406426"/>
          </a:xfrm>
          <a:prstGeom prst="rect">
            <a:avLst/>
          </a:prstGeom>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smtClean="0">
                <a:solidFill>
                  <a:schemeClr val="bg1"/>
                </a:solidFill>
                <a:latin typeface="Helvetica Neue" charset="0"/>
                <a:ea typeface="Helvetica Neue" charset="0"/>
                <a:cs typeface="Helvetica Neue" charset="0"/>
              </a:rPr>
              <a:t>MC</a:t>
            </a:r>
            <a:endParaRPr lang="en-US" sz="2400" dirty="0">
              <a:solidFill>
                <a:schemeClr val="bg1"/>
              </a:solidFill>
              <a:latin typeface="Helvetica Neue" charset="0"/>
              <a:ea typeface="Helvetica Neue" charset="0"/>
              <a:cs typeface="Helvetica Neue" charset="0"/>
            </a:endParaRPr>
          </a:p>
        </p:txBody>
      </p:sp>
      <p:sp>
        <p:nvSpPr>
          <p:cNvPr id="71" name="Rectangle 70"/>
          <p:cNvSpPr/>
          <p:nvPr/>
        </p:nvSpPr>
        <p:spPr>
          <a:xfrm>
            <a:off x="8110363" y="5992897"/>
            <a:ext cx="2418934" cy="406426"/>
          </a:xfrm>
          <a:prstGeom prst="rect">
            <a:avLst/>
          </a:prstGeom>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smtClean="0">
                <a:solidFill>
                  <a:schemeClr val="bg1"/>
                </a:solidFill>
                <a:latin typeface="Helvetica Neue" charset="0"/>
                <a:ea typeface="Helvetica Neue" charset="0"/>
                <a:cs typeface="Helvetica Neue" charset="0"/>
              </a:rPr>
              <a:t>MC</a:t>
            </a:r>
            <a:endParaRPr lang="en-US" sz="2400" dirty="0">
              <a:solidFill>
                <a:schemeClr val="bg1"/>
              </a:solidFill>
              <a:latin typeface="Helvetica Neue" charset="0"/>
              <a:ea typeface="Helvetica Neue" charset="0"/>
              <a:cs typeface="Helvetica Neue" charset="0"/>
            </a:endParaRPr>
          </a:p>
        </p:txBody>
      </p:sp>
      <p:grpSp>
        <p:nvGrpSpPr>
          <p:cNvPr id="35" name="Group 34"/>
          <p:cNvGrpSpPr/>
          <p:nvPr/>
        </p:nvGrpSpPr>
        <p:grpSpPr>
          <a:xfrm>
            <a:off x="1196853" y="5320710"/>
            <a:ext cx="1197411" cy="635052"/>
            <a:chOff x="1055580" y="4658605"/>
            <a:chExt cx="1197411" cy="635052"/>
          </a:xfrm>
        </p:grpSpPr>
        <p:sp>
          <p:nvSpPr>
            <p:cNvPr id="66" name="Up-Down Arrow 65"/>
            <p:cNvSpPr/>
            <p:nvPr/>
          </p:nvSpPr>
          <p:spPr>
            <a:xfrm>
              <a:off x="1999925" y="4658605"/>
              <a:ext cx="253066" cy="635052"/>
            </a:xfrm>
            <a:prstGeom prst="up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2" name="TextBox 71"/>
            <p:cNvSpPr txBox="1"/>
            <p:nvPr/>
          </p:nvSpPr>
          <p:spPr>
            <a:xfrm>
              <a:off x="1055580" y="4675478"/>
              <a:ext cx="1027846" cy="584775"/>
            </a:xfrm>
            <a:prstGeom prst="rect">
              <a:avLst/>
            </a:prstGeom>
            <a:noFill/>
          </p:spPr>
          <p:txBody>
            <a:bodyPr wrap="none" rtlCol="0">
              <a:spAutoFit/>
            </a:bodyPr>
            <a:lstStyle/>
            <a:p>
              <a:pPr algn="r"/>
              <a:r>
                <a:rPr lang="en-US" sz="3200" smtClean="0">
                  <a:latin typeface="Helvetica Neue" charset="0"/>
                  <a:ea typeface="Helvetica Neue" charset="0"/>
                  <a:cs typeface="Helvetica Neue" charset="0"/>
                </a:rPr>
                <a:t>RPC</a:t>
              </a:r>
              <a:endParaRPr lang="en-US" sz="3200" dirty="0">
                <a:latin typeface="Helvetica Neue" charset="0"/>
                <a:ea typeface="Helvetica Neue" charset="0"/>
                <a:cs typeface="Helvetica Neue" charset="0"/>
              </a:endParaRPr>
            </a:p>
          </p:txBody>
        </p:sp>
      </p:grpSp>
      <p:grpSp>
        <p:nvGrpSpPr>
          <p:cNvPr id="73" name="Group 72"/>
          <p:cNvGrpSpPr/>
          <p:nvPr/>
        </p:nvGrpSpPr>
        <p:grpSpPr>
          <a:xfrm>
            <a:off x="4256913" y="5320710"/>
            <a:ext cx="1197411" cy="635052"/>
            <a:chOff x="1055580" y="4658605"/>
            <a:chExt cx="1197411" cy="635052"/>
          </a:xfrm>
        </p:grpSpPr>
        <p:sp>
          <p:nvSpPr>
            <p:cNvPr id="74" name="Up-Down Arrow 73"/>
            <p:cNvSpPr/>
            <p:nvPr/>
          </p:nvSpPr>
          <p:spPr>
            <a:xfrm>
              <a:off x="1999925" y="4658605"/>
              <a:ext cx="253066" cy="635052"/>
            </a:xfrm>
            <a:prstGeom prst="up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5" name="TextBox 74"/>
            <p:cNvSpPr txBox="1"/>
            <p:nvPr/>
          </p:nvSpPr>
          <p:spPr>
            <a:xfrm>
              <a:off x="1055580" y="4675478"/>
              <a:ext cx="1027846" cy="584775"/>
            </a:xfrm>
            <a:prstGeom prst="rect">
              <a:avLst/>
            </a:prstGeom>
            <a:noFill/>
          </p:spPr>
          <p:txBody>
            <a:bodyPr wrap="none" rtlCol="0">
              <a:spAutoFit/>
            </a:bodyPr>
            <a:lstStyle/>
            <a:p>
              <a:pPr algn="r"/>
              <a:r>
                <a:rPr lang="en-US" sz="3200" smtClean="0">
                  <a:latin typeface="Helvetica Neue" charset="0"/>
                  <a:ea typeface="Helvetica Neue" charset="0"/>
                  <a:cs typeface="Helvetica Neue" charset="0"/>
                </a:rPr>
                <a:t>RPC</a:t>
              </a:r>
              <a:endParaRPr lang="en-US" sz="3200" dirty="0">
                <a:latin typeface="Helvetica Neue" charset="0"/>
                <a:ea typeface="Helvetica Neue" charset="0"/>
                <a:cs typeface="Helvetica Neue" charset="0"/>
              </a:endParaRPr>
            </a:p>
          </p:txBody>
        </p:sp>
      </p:grpSp>
      <p:grpSp>
        <p:nvGrpSpPr>
          <p:cNvPr id="76" name="Group 75"/>
          <p:cNvGrpSpPr/>
          <p:nvPr/>
        </p:nvGrpSpPr>
        <p:grpSpPr>
          <a:xfrm>
            <a:off x="6300548" y="5320710"/>
            <a:ext cx="1197411" cy="635052"/>
            <a:chOff x="1055580" y="4658605"/>
            <a:chExt cx="1197411" cy="635052"/>
          </a:xfrm>
        </p:grpSpPr>
        <p:sp>
          <p:nvSpPr>
            <p:cNvPr id="77" name="Up-Down Arrow 76"/>
            <p:cNvSpPr/>
            <p:nvPr/>
          </p:nvSpPr>
          <p:spPr>
            <a:xfrm>
              <a:off x="1999925" y="4658605"/>
              <a:ext cx="253066" cy="635052"/>
            </a:xfrm>
            <a:prstGeom prst="up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8" name="TextBox 77"/>
            <p:cNvSpPr txBox="1"/>
            <p:nvPr/>
          </p:nvSpPr>
          <p:spPr>
            <a:xfrm>
              <a:off x="1055580" y="4675478"/>
              <a:ext cx="1027846" cy="584775"/>
            </a:xfrm>
            <a:prstGeom prst="rect">
              <a:avLst/>
            </a:prstGeom>
            <a:noFill/>
          </p:spPr>
          <p:txBody>
            <a:bodyPr wrap="none" rtlCol="0">
              <a:spAutoFit/>
            </a:bodyPr>
            <a:lstStyle/>
            <a:p>
              <a:pPr algn="r"/>
              <a:r>
                <a:rPr lang="en-US" sz="3200" smtClean="0">
                  <a:latin typeface="Helvetica Neue" charset="0"/>
                  <a:ea typeface="Helvetica Neue" charset="0"/>
                  <a:cs typeface="Helvetica Neue" charset="0"/>
                </a:rPr>
                <a:t>RPC</a:t>
              </a:r>
              <a:endParaRPr lang="en-US" sz="3200" dirty="0">
                <a:latin typeface="Helvetica Neue" charset="0"/>
                <a:ea typeface="Helvetica Neue" charset="0"/>
                <a:cs typeface="Helvetica Neue" charset="0"/>
              </a:endParaRPr>
            </a:p>
          </p:txBody>
        </p:sp>
      </p:grpSp>
      <p:grpSp>
        <p:nvGrpSpPr>
          <p:cNvPr id="79" name="Group 78"/>
          <p:cNvGrpSpPr/>
          <p:nvPr/>
        </p:nvGrpSpPr>
        <p:grpSpPr>
          <a:xfrm>
            <a:off x="8624554" y="5320710"/>
            <a:ext cx="1197411" cy="635052"/>
            <a:chOff x="1055580" y="4658605"/>
            <a:chExt cx="1197411" cy="635052"/>
          </a:xfrm>
        </p:grpSpPr>
        <p:sp>
          <p:nvSpPr>
            <p:cNvPr id="80" name="Up-Down Arrow 79"/>
            <p:cNvSpPr/>
            <p:nvPr/>
          </p:nvSpPr>
          <p:spPr>
            <a:xfrm>
              <a:off x="1999925" y="4658605"/>
              <a:ext cx="253066" cy="635052"/>
            </a:xfrm>
            <a:prstGeom prst="up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1" name="TextBox 80"/>
            <p:cNvSpPr txBox="1"/>
            <p:nvPr/>
          </p:nvSpPr>
          <p:spPr>
            <a:xfrm>
              <a:off x="1055580" y="4675478"/>
              <a:ext cx="1027846" cy="584775"/>
            </a:xfrm>
            <a:prstGeom prst="rect">
              <a:avLst/>
            </a:prstGeom>
            <a:noFill/>
          </p:spPr>
          <p:txBody>
            <a:bodyPr wrap="none" rtlCol="0">
              <a:spAutoFit/>
            </a:bodyPr>
            <a:lstStyle/>
            <a:p>
              <a:pPr algn="r"/>
              <a:r>
                <a:rPr lang="en-US" sz="3200" smtClean="0">
                  <a:latin typeface="Helvetica Neue" charset="0"/>
                  <a:ea typeface="Helvetica Neue" charset="0"/>
                  <a:cs typeface="Helvetica Neue" charset="0"/>
                </a:rPr>
                <a:t>RPC</a:t>
              </a:r>
              <a:endParaRPr lang="en-US" sz="3200" dirty="0">
                <a:latin typeface="Helvetica Neue" charset="0"/>
                <a:ea typeface="Helvetica Neue" charset="0"/>
                <a:cs typeface="Helvetica Neue" charset="0"/>
              </a:endParaRPr>
            </a:p>
          </p:txBody>
        </p:sp>
      </p:grpSp>
      <p:grpSp>
        <p:nvGrpSpPr>
          <p:cNvPr id="16" name="Group 15"/>
          <p:cNvGrpSpPr/>
          <p:nvPr/>
        </p:nvGrpSpPr>
        <p:grpSpPr>
          <a:xfrm>
            <a:off x="634701" y="3946785"/>
            <a:ext cx="10997397" cy="1181124"/>
            <a:chOff x="634701" y="3946785"/>
            <a:chExt cx="10997397" cy="1181124"/>
          </a:xfrm>
        </p:grpSpPr>
        <p:sp>
          <p:nvSpPr>
            <p:cNvPr id="63" name="Rectangle 62"/>
            <p:cNvSpPr/>
            <p:nvPr/>
          </p:nvSpPr>
          <p:spPr>
            <a:xfrm>
              <a:off x="634701" y="3946785"/>
              <a:ext cx="10997397" cy="1181124"/>
            </a:xfrm>
            <a:prstGeom prst="rect">
              <a:avLst/>
            </a:prstGeom>
            <a:solidFill>
              <a:schemeClr val="accent6">
                <a:lumMod val="50000"/>
              </a:schemeClr>
            </a:solidFill>
            <a:ln/>
          </p:spPr>
          <p:style>
            <a:lnRef idx="0">
              <a:schemeClr val="accent1"/>
            </a:lnRef>
            <a:fillRef idx="3">
              <a:schemeClr val="accent1"/>
            </a:fillRef>
            <a:effectRef idx="3">
              <a:schemeClr val="accent1"/>
            </a:effectRef>
            <a:fontRef idx="minor">
              <a:schemeClr val="lt1"/>
            </a:fontRef>
          </p:style>
          <p:txBody>
            <a:bodyPr rIns="274320" rtlCol="0" anchor="ctr"/>
            <a:lstStyle/>
            <a:p>
              <a:pPr algn="r"/>
              <a:r>
                <a:rPr lang="en-US" sz="3200" dirty="0" smtClean="0">
                  <a:solidFill>
                    <a:schemeClr val="bg1"/>
                  </a:solidFill>
                  <a:latin typeface="Helvetica Neue" charset="0"/>
                  <a:ea typeface="Helvetica Neue" charset="0"/>
                  <a:cs typeface="Helvetica Neue" charset="0"/>
                </a:rPr>
                <a:t>Model Abstraction Layer</a:t>
              </a:r>
              <a:endParaRPr lang="en-US" sz="3200" dirty="0">
                <a:solidFill>
                  <a:schemeClr val="bg1"/>
                </a:solidFill>
                <a:latin typeface="Helvetica Neue" charset="0"/>
                <a:ea typeface="Helvetica Neue" charset="0"/>
                <a:cs typeface="Helvetica Neue" charset="0"/>
              </a:endParaRPr>
            </a:p>
          </p:txBody>
        </p:sp>
        <p:sp>
          <p:nvSpPr>
            <p:cNvPr id="15" name="TextBox 14"/>
            <p:cNvSpPr txBox="1"/>
            <p:nvPr/>
          </p:nvSpPr>
          <p:spPr>
            <a:xfrm>
              <a:off x="837486" y="4029515"/>
              <a:ext cx="4684488" cy="1015663"/>
            </a:xfrm>
            <a:prstGeom prst="rect">
              <a:avLst/>
            </a:prstGeom>
            <a:noFill/>
          </p:spPr>
          <p:txBody>
            <a:bodyPr wrap="none" rtlCol="0">
              <a:spAutoFit/>
            </a:bodyPr>
            <a:lstStyle/>
            <a:p>
              <a:r>
                <a:rPr lang="en-US" sz="2000" i="1" dirty="0" smtClean="0">
                  <a:solidFill>
                    <a:schemeClr val="bg1"/>
                  </a:solidFill>
                  <a:latin typeface="Helvetica Neue Light" charset="0"/>
                  <a:ea typeface="Helvetica Neue Light" charset="0"/>
                  <a:cs typeface="Helvetica Neue Light" charset="0"/>
                </a:rPr>
                <a:t>Provide a </a:t>
              </a:r>
              <a:r>
                <a:rPr lang="en-US" sz="2000" b="1" i="1" dirty="0" smtClean="0">
                  <a:solidFill>
                    <a:schemeClr val="bg1"/>
                  </a:solidFill>
                  <a:latin typeface="Helvetica Neue Light" charset="0"/>
                  <a:ea typeface="Helvetica Neue Light" charset="0"/>
                  <a:cs typeface="Helvetica Neue Light" charset="0"/>
                </a:rPr>
                <a:t>common interface </a:t>
              </a:r>
              <a:r>
                <a:rPr lang="en-US" sz="2000" i="1" dirty="0" smtClean="0">
                  <a:solidFill>
                    <a:schemeClr val="bg1"/>
                  </a:solidFill>
                  <a:latin typeface="Helvetica Neue Light" charset="0"/>
                  <a:ea typeface="Helvetica Neue Light" charset="0"/>
                  <a:cs typeface="Helvetica Neue Light" charset="0"/>
                </a:rPr>
                <a:t>to models</a:t>
              </a:r>
            </a:p>
            <a:p>
              <a:r>
                <a:rPr lang="en-US" sz="2000" i="1" dirty="0" smtClean="0">
                  <a:solidFill>
                    <a:schemeClr val="bg1"/>
                  </a:solidFill>
                  <a:latin typeface="Helvetica Neue Light" charset="0"/>
                  <a:ea typeface="Helvetica Neue Light" charset="0"/>
                  <a:cs typeface="Helvetica Neue Light" charset="0"/>
                </a:rPr>
                <a:t>while </a:t>
              </a:r>
              <a:r>
                <a:rPr lang="en-US" sz="2000" b="1" i="1" dirty="0" smtClean="0">
                  <a:solidFill>
                    <a:schemeClr val="bg1"/>
                  </a:solidFill>
                  <a:latin typeface="Helvetica Neue Light" charset="0"/>
                  <a:ea typeface="Helvetica Neue Light" charset="0"/>
                  <a:cs typeface="Helvetica Neue Light" charset="0"/>
                </a:rPr>
                <a:t>bounding latency </a:t>
              </a:r>
              <a:r>
                <a:rPr lang="en-US" sz="2000" i="1" dirty="0" smtClean="0">
                  <a:solidFill>
                    <a:schemeClr val="bg1"/>
                  </a:solidFill>
                  <a:latin typeface="Helvetica Neue Light" charset="0"/>
                  <a:ea typeface="Helvetica Neue Light" charset="0"/>
                  <a:cs typeface="Helvetica Neue Light" charset="0"/>
                </a:rPr>
                <a:t>and </a:t>
              </a:r>
              <a:br>
                <a:rPr lang="en-US" sz="2000" i="1" dirty="0" smtClean="0">
                  <a:solidFill>
                    <a:schemeClr val="bg1"/>
                  </a:solidFill>
                  <a:latin typeface="Helvetica Neue Light" charset="0"/>
                  <a:ea typeface="Helvetica Neue Light" charset="0"/>
                  <a:cs typeface="Helvetica Neue Light" charset="0"/>
                </a:rPr>
              </a:br>
              <a:r>
                <a:rPr lang="en-US" sz="2000" b="1" i="1" dirty="0" smtClean="0">
                  <a:solidFill>
                    <a:schemeClr val="bg1"/>
                  </a:solidFill>
                  <a:latin typeface="Helvetica Neue Light" charset="0"/>
                  <a:ea typeface="Helvetica Neue Light" charset="0"/>
                  <a:cs typeface="Helvetica Neue Light" charset="0"/>
                </a:rPr>
                <a:t>maximizing throughput</a:t>
              </a:r>
              <a:r>
                <a:rPr lang="en-US" sz="2000" i="1" dirty="0" smtClean="0">
                  <a:solidFill>
                    <a:schemeClr val="bg1"/>
                  </a:solidFill>
                  <a:latin typeface="Helvetica Neue Light" charset="0"/>
                  <a:ea typeface="Helvetica Neue Light" charset="0"/>
                  <a:cs typeface="Helvetica Neue Light" charset="0"/>
                </a:rPr>
                <a:t>.</a:t>
              </a:r>
            </a:p>
          </p:txBody>
        </p:sp>
      </p:grpSp>
      <p:grpSp>
        <p:nvGrpSpPr>
          <p:cNvPr id="18" name="Group 17"/>
          <p:cNvGrpSpPr/>
          <p:nvPr/>
        </p:nvGrpSpPr>
        <p:grpSpPr>
          <a:xfrm>
            <a:off x="634701" y="3110253"/>
            <a:ext cx="10997397" cy="707886"/>
            <a:chOff x="634701" y="3110253"/>
            <a:chExt cx="10997397" cy="707886"/>
          </a:xfrm>
        </p:grpSpPr>
        <p:sp>
          <p:nvSpPr>
            <p:cNvPr id="85" name="Rectangle 84"/>
            <p:cNvSpPr/>
            <p:nvPr/>
          </p:nvSpPr>
          <p:spPr>
            <a:xfrm>
              <a:off x="634701" y="3126303"/>
              <a:ext cx="10997397" cy="675637"/>
            </a:xfrm>
            <a:prstGeom prst="rect">
              <a:avLst/>
            </a:prstGeom>
            <a:solidFill>
              <a:schemeClr val="accent6">
                <a:lumMod val="50000"/>
              </a:schemeClr>
            </a:solidFill>
            <a:ln/>
          </p:spPr>
          <p:style>
            <a:lnRef idx="0">
              <a:schemeClr val="accent1"/>
            </a:lnRef>
            <a:fillRef idx="3">
              <a:schemeClr val="accent1"/>
            </a:fillRef>
            <a:effectRef idx="3">
              <a:schemeClr val="accent1"/>
            </a:effectRef>
            <a:fontRef idx="minor">
              <a:schemeClr val="lt1"/>
            </a:fontRef>
          </p:style>
          <p:txBody>
            <a:bodyPr rIns="274320" rtlCol="0" anchor="ctr"/>
            <a:lstStyle/>
            <a:p>
              <a:pPr algn="r"/>
              <a:r>
                <a:rPr lang="en-US" sz="3200" dirty="0" smtClean="0">
                  <a:solidFill>
                    <a:schemeClr val="bg1"/>
                  </a:solidFill>
                  <a:latin typeface="Helvetica Neue" charset="0"/>
                  <a:ea typeface="Helvetica Neue" charset="0"/>
                  <a:cs typeface="Helvetica Neue" charset="0"/>
                </a:rPr>
                <a:t>Model Selection Layer</a:t>
              </a:r>
              <a:endParaRPr lang="en-US" sz="3200" dirty="0">
                <a:solidFill>
                  <a:schemeClr val="bg1"/>
                </a:solidFill>
                <a:latin typeface="Helvetica Neue" charset="0"/>
                <a:ea typeface="Helvetica Neue" charset="0"/>
                <a:cs typeface="Helvetica Neue" charset="0"/>
              </a:endParaRPr>
            </a:p>
          </p:txBody>
        </p:sp>
        <p:sp>
          <p:nvSpPr>
            <p:cNvPr id="87" name="TextBox 86"/>
            <p:cNvSpPr txBox="1"/>
            <p:nvPr/>
          </p:nvSpPr>
          <p:spPr>
            <a:xfrm>
              <a:off x="835577" y="3110253"/>
              <a:ext cx="6052903" cy="707886"/>
            </a:xfrm>
            <a:prstGeom prst="rect">
              <a:avLst/>
            </a:prstGeom>
            <a:noFill/>
          </p:spPr>
          <p:txBody>
            <a:bodyPr wrap="square" rtlCol="0">
              <a:spAutoFit/>
            </a:bodyPr>
            <a:lstStyle/>
            <a:p>
              <a:r>
                <a:rPr lang="en-US" sz="2000" i="1" dirty="0" smtClean="0">
                  <a:solidFill>
                    <a:schemeClr val="bg1"/>
                  </a:solidFill>
                  <a:latin typeface="Helvetica Neue Light" charset="0"/>
                  <a:ea typeface="Helvetica Neue Light" charset="0"/>
                  <a:cs typeface="Helvetica Neue Light" charset="0"/>
                </a:rPr>
                <a:t>Improve accuracy through </a:t>
              </a:r>
              <a:r>
                <a:rPr lang="en-US" sz="2000" b="1" i="1" dirty="0" smtClean="0">
                  <a:solidFill>
                    <a:schemeClr val="bg1"/>
                  </a:solidFill>
                  <a:latin typeface="Helvetica Neue Light" charset="0"/>
                  <a:ea typeface="Helvetica Neue Light" charset="0"/>
                  <a:cs typeface="Helvetica Neue Light" charset="0"/>
                </a:rPr>
                <a:t>bandit methods and ensembles</a:t>
              </a:r>
              <a:r>
                <a:rPr lang="en-US" sz="2000" i="1" dirty="0" smtClean="0">
                  <a:solidFill>
                    <a:schemeClr val="bg1"/>
                  </a:solidFill>
                  <a:latin typeface="Helvetica Neue Light" charset="0"/>
                  <a:ea typeface="Helvetica Neue Light" charset="0"/>
                  <a:cs typeface="Helvetica Neue Light" charset="0"/>
                </a:rPr>
                <a:t>,</a:t>
              </a:r>
              <a:r>
                <a:rPr lang="en-US" sz="2000" i="1" dirty="0">
                  <a:solidFill>
                    <a:schemeClr val="bg1"/>
                  </a:solidFill>
                  <a:latin typeface="Helvetica Neue Light" charset="0"/>
                  <a:ea typeface="Helvetica Neue Light" charset="0"/>
                  <a:cs typeface="Helvetica Neue Light" charset="0"/>
                </a:rPr>
                <a:t> </a:t>
              </a:r>
              <a:r>
                <a:rPr lang="en-US" sz="2000" b="1" i="1" dirty="0" smtClean="0">
                  <a:solidFill>
                    <a:schemeClr val="bg1"/>
                  </a:solidFill>
                  <a:latin typeface="Helvetica Neue Light" charset="0"/>
                  <a:ea typeface="Helvetica Neue Light" charset="0"/>
                  <a:cs typeface="Helvetica Neue Light" charset="0"/>
                </a:rPr>
                <a:t>online learning,</a:t>
              </a:r>
              <a:r>
                <a:rPr lang="en-US" sz="2000" i="1" dirty="0" smtClean="0">
                  <a:solidFill>
                    <a:schemeClr val="bg1"/>
                  </a:solidFill>
                  <a:latin typeface="Helvetica Neue Light" charset="0"/>
                  <a:ea typeface="Helvetica Neue Light" charset="0"/>
                  <a:cs typeface="Helvetica Neue Light" charset="0"/>
                </a:rPr>
                <a:t> and </a:t>
              </a:r>
              <a:r>
                <a:rPr lang="en-US" sz="2000" b="1" i="1" dirty="0" smtClean="0">
                  <a:solidFill>
                    <a:schemeClr val="bg1"/>
                  </a:solidFill>
                  <a:latin typeface="Helvetica Neue Light" charset="0"/>
                  <a:ea typeface="Helvetica Neue Light" charset="0"/>
                  <a:cs typeface="Helvetica Neue Light" charset="0"/>
                </a:rPr>
                <a:t>personalization</a:t>
              </a:r>
            </a:p>
          </p:txBody>
        </p:sp>
      </p:grpSp>
      <p:grpSp>
        <p:nvGrpSpPr>
          <p:cNvPr id="4" name="Group 3"/>
          <p:cNvGrpSpPr/>
          <p:nvPr/>
        </p:nvGrpSpPr>
        <p:grpSpPr>
          <a:xfrm>
            <a:off x="445537" y="5992897"/>
            <a:ext cx="3361842" cy="1374518"/>
            <a:chOff x="445537" y="5992897"/>
            <a:chExt cx="3361842" cy="1374518"/>
          </a:xfrm>
        </p:grpSpPr>
        <p:sp>
          <p:nvSpPr>
            <p:cNvPr id="27" name="Rectangle 26"/>
            <p:cNvSpPr/>
            <p:nvPr/>
          </p:nvSpPr>
          <p:spPr>
            <a:xfrm>
              <a:off x="445538" y="6376250"/>
              <a:ext cx="3361841" cy="99116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7" name="Rectangle 66"/>
            <p:cNvSpPr/>
            <p:nvPr/>
          </p:nvSpPr>
          <p:spPr>
            <a:xfrm>
              <a:off x="445537" y="5992897"/>
              <a:ext cx="3361842" cy="406426"/>
            </a:xfrm>
            <a:prstGeom prst="rect">
              <a:avLst/>
            </a:prstGeom>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smtClean="0">
                  <a:solidFill>
                    <a:schemeClr val="bg1"/>
                  </a:solidFill>
                  <a:latin typeface="Helvetica Neue" charset="0"/>
                  <a:ea typeface="Helvetica Neue" charset="0"/>
                  <a:cs typeface="Helvetica Neue" charset="0"/>
                </a:rPr>
                <a:t>Model Container (MC)</a:t>
              </a:r>
              <a:endParaRPr lang="en-US" sz="2400" dirty="0">
                <a:solidFill>
                  <a:schemeClr val="bg1"/>
                </a:solidFill>
                <a:latin typeface="Helvetica Neue" charset="0"/>
                <a:ea typeface="Helvetica Neue" charset="0"/>
                <a:cs typeface="Helvetica Neue" charset="0"/>
              </a:endParaRPr>
            </a:p>
          </p:txBody>
        </p:sp>
        <p:pic>
          <p:nvPicPr>
            <p:cNvPr id="54" name="Picture 53"/>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272893" y="6436458"/>
              <a:ext cx="1707129" cy="908047"/>
            </a:xfrm>
            <a:prstGeom prst="rect">
              <a:avLst/>
            </a:prstGeom>
          </p:spPr>
        </p:pic>
      </p:grpSp>
      <p:sp>
        <p:nvSpPr>
          <p:cNvPr id="6" name="Slide Number Placeholder 5"/>
          <p:cNvSpPr>
            <a:spLocks noGrp="1"/>
          </p:cNvSpPr>
          <p:nvPr>
            <p:ph type="sldNum" sz="quarter" idx="12"/>
          </p:nvPr>
        </p:nvSpPr>
        <p:spPr/>
        <p:txBody>
          <a:bodyPr/>
          <a:lstStyle/>
          <a:p>
            <a:fld id="{DC2A921A-EC74-6F4D-8465-D463C43FF014}" type="slidenum">
              <a:rPr lang="en-US" smtClean="0">
                <a:solidFill>
                  <a:prstClr val="black">
                    <a:tint val="75000"/>
                  </a:prstClr>
                </a:solidFill>
              </a:rPr>
              <a:pPr/>
              <a:t>48</a:t>
            </a:fld>
            <a:endParaRPr lang="en-US">
              <a:solidFill>
                <a:prstClr val="black">
                  <a:tint val="75000"/>
                </a:prstClr>
              </a:solidFill>
            </a:endParaRPr>
          </a:p>
        </p:txBody>
      </p:sp>
    </p:spTree>
    <p:extLst>
      <p:ext uri="{BB962C8B-B14F-4D97-AF65-F5344CB8AC3E}">
        <p14:creationId xmlns:p14="http://schemas.microsoft.com/office/powerpoint/2010/main" val="15131377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9" presetClass="exit" presetSubtype="0" fill="hold" nodeType="withEffect">
                                  <p:stCondLst>
                                    <p:cond delay="0"/>
                                  </p:stCondLst>
                                  <p:childTnLst>
                                    <p:animEffect transition="out" filter="dissolve">
                                      <p:cBhvr>
                                        <p:cTn id="9" dur="500"/>
                                        <p:tgtEl>
                                          <p:spTgt spid="16"/>
                                        </p:tgtEl>
                                      </p:cBhvr>
                                    </p:animEffect>
                                    <p:set>
                                      <p:cBhvr>
                                        <p:cTn id="10"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445538" y="-1786688"/>
            <a:ext cx="11344152" cy="64249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57" name="Rectangle 56"/>
          <p:cNvSpPr/>
          <p:nvPr/>
        </p:nvSpPr>
        <p:spPr>
          <a:xfrm>
            <a:off x="445567" y="-450923"/>
            <a:ext cx="11344122" cy="1537548"/>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4400" dirty="0">
              <a:solidFill>
                <a:schemeClr val="tx1"/>
              </a:solidFill>
              <a:latin typeface="Helvetica Neue" charset="0"/>
              <a:ea typeface="Helvetica Neue" charset="0"/>
              <a:cs typeface="Helvetica Neue" charset="0"/>
            </a:endParaRPr>
          </a:p>
        </p:txBody>
      </p:sp>
      <p:sp>
        <p:nvSpPr>
          <p:cNvPr id="40" name="Rectangle 39"/>
          <p:cNvSpPr/>
          <p:nvPr/>
        </p:nvSpPr>
        <p:spPr>
          <a:xfrm>
            <a:off x="4949993" y="-547805"/>
            <a:ext cx="2127505" cy="769441"/>
          </a:xfrm>
          <a:prstGeom prst="rect">
            <a:avLst/>
          </a:prstGeom>
        </p:spPr>
        <p:txBody>
          <a:bodyPr wrap="none">
            <a:spAutoFit/>
          </a:bodyPr>
          <a:lstStyle/>
          <a:p>
            <a:r>
              <a:rPr lang="en-US" sz="4400" b="1" dirty="0" smtClean="0">
                <a:solidFill>
                  <a:schemeClr val="bg1"/>
                </a:solidFill>
                <a:latin typeface="Helvetica Neue" charset="0"/>
                <a:ea typeface="Helvetica Neue" charset="0"/>
                <a:cs typeface="Helvetica Neue" charset="0"/>
              </a:rPr>
              <a:t>Clipper</a:t>
            </a:r>
            <a:endParaRPr lang="en-US" sz="4400" b="1" dirty="0">
              <a:solidFill>
                <a:schemeClr val="bg1"/>
              </a:solidFill>
              <a:latin typeface="Helvetica Neue" charset="0"/>
              <a:ea typeface="Helvetica Neue" charset="0"/>
              <a:cs typeface="Helvetica Neue" charset="0"/>
            </a:endParaRPr>
          </a:p>
        </p:txBody>
      </p:sp>
      <p:pic>
        <p:nvPicPr>
          <p:cNvPr id="5" name="Picture 4"/>
          <p:cNvPicPr>
            <a:picLocks noChangeAspect="1"/>
          </p:cNvPicPr>
          <p:nvPr/>
        </p:nvPicPr>
        <p:blipFill rotWithShape="1">
          <a:blip r:embed="rId3"/>
          <a:srcRect t="10090" b="10664"/>
          <a:stretch/>
        </p:blipFill>
        <p:spPr>
          <a:xfrm>
            <a:off x="5408471" y="-1696011"/>
            <a:ext cx="1909438" cy="486742"/>
          </a:xfrm>
          <a:prstGeom prst="rect">
            <a:avLst/>
          </a:prstGeom>
        </p:spPr>
      </p:pic>
      <p:pic>
        <p:nvPicPr>
          <p:cNvPr id="43" name="Picture 42"/>
          <p:cNvPicPr>
            <a:picLocks noChangeAspect="1"/>
          </p:cNvPicPr>
          <p:nvPr/>
        </p:nvPicPr>
        <p:blipFill>
          <a:blip r:embed="rId4"/>
          <a:stretch>
            <a:fillRect/>
          </a:stretch>
        </p:blipFill>
        <p:spPr>
          <a:xfrm>
            <a:off x="3467685" y="-1696011"/>
            <a:ext cx="1828581" cy="486742"/>
          </a:xfrm>
          <a:prstGeom prst="rect">
            <a:avLst/>
          </a:prstGeom>
        </p:spPr>
      </p:pic>
      <p:pic>
        <p:nvPicPr>
          <p:cNvPr id="59" name="Picture 58"/>
          <p:cNvPicPr>
            <a:picLocks noChangeAspect="1"/>
          </p:cNvPicPr>
          <p:nvPr/>
        </p:nvPicPr>
        <p:blipFill>
          <a:blip r:embed="rId5"/>
          <a:stretch>
            <a:fillRect/>
          </a:stretch>
        </p:blipFill>
        <p:spPr>
          <a:xfrm>
            <a:off x="7430114" y="-1696011"/>
            <a:ext cx="1194440" cy="486742"/>
          </a:xfrm>
          <a:prstGeom prst="rect">
            <a:avLst/>
          </a:prstGeom>
        </p:spPr>
      </p:pic>
      <p:pic>
        <p:nvPicPr>
          <p:cNvPr id="61" name="Picture 60"/>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736759" y="-1772328"/>
            <a:ext cx="1166301" cy="571724"/>
          </a:xfrm>
          <a:prstGeom prst="rect">
            <a:avLst/>
          </a:prstGeom>
        </p:spPr>
      </p:pic>
      <p:pic>
        <p:nvPicPr>
          <p:cNvPr id="17" name="Picture 16"/>
          <p:cNvPicPr>
            <a:picLocks noChangeAspect="1"/>
          </p:cNvPicPr>
          <p:nvPr/>
        </p:nvPicPr>
        <p:blipFill>
          <a:blip r:embed="rId7"/>
          <a:stretch>
            <a:fillRect/>
          </a:stretch>
        </p:blipFill>
        <p:spPr>
          <a:xfrm>
            <a:off x="10015263" y="-1696011"/>
            <a:ext cx="1652740" cy="486742"/>
          </a:xfrm>
          <a:prstGeom prst="rect">
            <a:avLst/>
          </a:prstGeom>
        </p:spPr>
      </p:pic>
      <p:sp>
        <p:nvSpPr>
          <p:cNvPr id="3" name="TextBox 2"/>
          <p:cNvSpPr txBox="1"/>
          <p:nvPr/>
        </p:nvSpPr>
        <p:spPr>
          <a:xfrm>
            <a:off x="445537" y="-1721149"/>
            <a:ext cx="3022147" cy="584775"/>
          </a:xfrm>
          <a:prstGeom prst="rect">
            <a:avLst/>
          </a:prstGeom>
          <a:noFill/>
        </p:spPr>
        <p:txBody>
          <a:bodyPr wrap="square" rtlCol="0">
            <a:spAutoFit/>
          </a:bodyPr>
          <a:lstStyle/>
          <a:p>
            <a:pPr algn="ctr"/>
            <a:r>
              <a:rPr lang="en-US" sz="3200" dirty="0" smtClean="0">
                <a:latin typeface="Helvetica Neue" charset="0"/>
                <a:ea typeface="Helvetica Neue" charset="0"/>
                <a:cs typeface="Helvetica Neue" charset="0"/>
              </a:rPr>
              <a:t>Applications</a:t>
            </a:r>
            <a:endParaRPr lang="en-US" sz="3200" dirty="0">
              <a:latin typeface="Helvetica Neue" charset="0"/>
              <a:ea typeface="Helvetica Neue" charset="0"/>
              <a:cs typeface="Helvetica Neue" charset="0"/>
            </a:endParaRPr>
          </a:p>
        </p:txBody>
      </p:sp>
      <p:grpSp>
        <p:nvGrpSpPr>
          <p:cNvPr id="26" name="Group 25"/>
          <p:cNvGrpSpPr/>
          <p:nvPr/>
        </p:nvGrpSpPr>
        <p:grpSpPr>
          <a:xfrm>
            <a:off x="783991" y="-1123111"/>
            <a:ext cx="1736806" cy="635052"/>
            <a:chOff x="783991" y="2298303"/>
            <a:chExt cx="1736806" cy="635052"/>
          </a:xfrm>
        </p:grpSpPr>
        <p:sp>
          <p:nvSpPr>
            <p:cNvPr id="22" name="TextBox 21"/>
            <p:cNvSpPr txBox="1"/>
            <p:nvPr/>
          </p:nvSpPr>
          <p:spPr>
            <a:xfrm>
              <a:off x="783991" y="2323442"/>
              <a:ext cx="1483740" cy="584775"/>
            </a:xfrm>
            <a:prstGeom prst="rect">
              <a:avLst/>
            </a:prstGeom>
            <a:noFill/>
          </p:spPr>
          <p:txBody>
            <a:bodyPr wrap="none" rtlCol="0">
              <a:spAutoFit/>
            </a:bodyPr>
            <a:lstStyle/>
            <a:p>
              <a:pPr algn="r"/>
              <a:r>
                <a:rPr lang="en-US" sz="3200" dirty="0" smtClean="0">
                  <a:latin typeface="Helvetica Neue" charset="0"/>
                  <a:ea typeface="Helvetica Neue" charset="0"/>
                  <a:cs typeface="Helvetica Neue" charset="0"/>
                </a:rPr>
                <a:t>Predict</a:t>
              </a:r>
              <a:endParaRPr lang="en-US" sz="3200" dirty="0">
                <a:latin typeface="Helvetica Neue" charset="0"/>
                <a:ea typeface="Helvetica Neue" charset="0"/>
                <a:cs typeface="Helvetica Neue" charset="0"/>
              </a:endParaRPr>
            </a:p>
          </p:txBody>
        </p:sp>
        <p:sp>
          <p:nvSpPr>
            <p:cNvPr id="23" name="Up-Down Arrow 22"/>
            <p:cNvSpPr/>
            <p:nvPr/>
          </p:nvSpPr>
          <p:spPr>
            <a:xfrm>
              <a:off x="2267731" y="2298303"/>
              <a:ext cx="253066" cy="635052"/>
            </a:xfrm>
            <a:prstGeom prst="up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25" name="Group 24"/>
          <p:cNvGrpSpPr/>
          <p:nvPr/>
        </p:nvGrpSpPr>
        <p:grpSpPr>
          <a:xfrm>
            <a:off x="9498601" y="-1123111"/>
            <a:ext cx="1970146" cy="635052"/>
            <a:chOff x="9498601" y="2298303"/>
            <a:chExt cx="1970146" cy="635052"/>
          </a:xfrm>
        </p:grpSpPr>
        <p:sp>
          <p:nvSpPr>
            <p:cNvPr id="50" name="TextBox 49"/>
            <p:cNvSpPr txBox="1"/>
            <p:nvPr/>
          </p:nvSpPr>
          <p:spPr>
            <a:xfrm>
              <a:off x="9741992" y="2323442"/>
              <a:ext cx="1726755" cy="584775"/>
            </a:xfrm>
            <a:prstGeom prst="rect">
              <a:avLst/>
            </a:prstGeom>
            <a:noFill/>
          </p:spPr>
          <p:txBody>
            <a:bodyPr wrap="none" rtlCol="0">
              <a:spAutoFit/>
            </a:bodyPr>
            <a:lstStyle/>
            <a:p>
              <a:r>
                <a:rPr lang="en-US" sz="3200" dirty="0" smtClean="0">
                  <a:latin typeface="Helvetica Neue" charset="0"/>
                  <a:ea typeface="Helvetica Neue" charset="0"/>
                  <a:cs typeface="Helvetica Neue" charset="0"/>
                </a:rPr>
                <a:t>Observe</a:t>
              </a:r>
              <a:endParaRPr lang="en-US" sz="3200" dirty="0">
                <a:latin typeface="Helvetica Neue" charset="0"/>
                <a:ea typeface="Helvetica Neue" charset="0"/>
                <a:cs typeface="Helvetica Neue" charset="0"/>
              </a:endParaRPr>
            </a:p>
          </p:txBody>
        </p:sp>
        <p:sp>
          <p:nvSpPr>
            <p:cNvPr id="51" name="Up-Down Arrow 50"/>
            <p:cNvSpPr/>
            <p:nvPr/>
          </p:nvSpPr>
          <p:spPr>
            <a:xfrm>
              <a:off x="9498601" y="2298303"/>
              <a:ext cx="253066" cy="635052"/>
            </a:xfrm>
            <a:prstGeom prst="up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
        <p:nvSpPr>
          <p:cNvPr id="52" name="TextBox 51"/>
          <p:cNvSpPr txBox="1"/>
          <p:nvPr/>
        </p:nvSpPr>
        <p:spPr>
          <a:xfrm>
            <a:off x="4054677" y="-1097972"/>
            <a:ext cx="4153701" cy="584775"/>
          </a:xfrm>
          <a:prstGeom prst="rect">
            <a:avLst/>
          </a:prstGeom>
          <a:noFill/>
        </p:spPr>
        <p:txBody>
          <a:bodyPr wrap="none" rtlCol="0">
            <a:spAutoFit/>
          </a:bodyPr>
          <a:lstStyle/>
          <a:p>
            <a:r>
              <a:rPr lang="en-US" sz="3200" b="1" dirty="0" smtClean="0">
                <a:latin typeface="Helvetica Neue" charset="0"/>
                <a:ea typeface="Helvetica Neue" charset="0"/>
                <a:cs typeface="Helvetica Neue" charset="0"/>
              </a:rPr>
              <a:t>RPC/REST Interface</a:t>
            </a:r>
            <a:endParaRPr lang="en-US" sz="3200" b="1" dirty="0">
              <a:latin typeface="Helvetica Neue" charset="0"/>
              <a:ea typeface="Helvetica Neue" charset="0"/>
              <a:cs typeface="Helvetica Neue" charset="0"/>
            </a:endParaRPr>
          </a:p>
        </p:txBody>
      </p:sp>
      <p:grpSp>
        <p:nvGrpSpPr>
          <p:cNvPr id="14" name="Group 13"/>
          <p:cNvGrpSpPr/>
          <p:nvPr/>
        </p:nvGrpSpPr>
        <p:grpSpPr>
          <a:xfrm>
            <a:off x="1377380" y="5369308"/>
            <a:ext cx="2680814" cy="1145620"/>
            <a:chOff x="1377380" y="4839922"/>
            <a:chExt cx="2680814" cy="1145620"/>
          </a:xfrm>
        </p:grpSpPr>
        <p:grpSp>
          <p:nvGrpSpPr>
            <p:cNvPr id="39" name="Group 38"/>
            <p:cNvGrpSpPr/>
            <p:nvPr/>
          </p:nvGrpSpPr>
          <p:grpSpPr>
            <a:xfrm>
              <a:off x="1377380" y="4839922"/>
              <a:ext cx="2680814" cy="1145620"/>
              <a:chOff x="3244106" y="4371349"/>
              <a:chExt cx="2680814" cy="1145620"/>
            </a:xfrm>
          </p:grpSpPr>
          <p:grpSp>
            <p:nvGrpSpPr>
              <p:cNvPr id="41" name="Group 40"/>
              <p:cNvGrpSpPr/>
              <p:nvPr/>
            </p:nvGrpSpPr>
            <p:grpSpPr>
              <a:xfrm>
                <a:off x="3244106" y="4371349"/>
                <a:ext cx="2428345" cy="1142916"/>
                <a:chOff x="3322690" y="4357061"/>
                <a:chExt cx="2428345" cy="1142916"/>
              </a:xfrm>
            </p:grpSpPr>
            <p:sp>
              <p:nvSpPr>
                <p:cNvPr id="44" name="Rectangle 43"/>
                <p:cNvSpPr/>
                <p:nvPr/>
              </p:nvSpPr>
              <p:spPr>
                <a:xfrm>
                  <a:off x="3322690" y="4357061"/>
                  <a:ext cx="2428345" cy="114291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5" name="Rectangle 44"/>
                <p:cNvSpPr/>
                <p:nvPr/>
              </p:nvSpPr>
              <p:spPr>
                <a:xfrm rot="16200000">
                  <a:off x="3175661" y="4650364"/>
                  <a:ext cx="929293" cy="523220"/>
                </a:xfrm>
                <a:prstGeom prst="rect">
                  <a:avLst/>
                </a:prstGeom>
              </p:spPr>
              <p:txBody>
                <a:bodyPr wrap="none">
                  <a:spAutoFit/>
                </a:bodyPr>
                <a:lstStyle/>
                <a:p>
                  <a:r>
                    <a:rPr lang="en-US" sz="2800" dirty="0" err="1">
                      <a:solidFill>
                        <a:schemeClr val="accent2">
                          <a:lumMod val="50000"/>
                        </a:schemeClr>
                      </a:solidFill>
                      <a:latin typeface="Beirut" charset="-78"/>
                      <a:ea typeface="Beirut" charset="-78"/>
                      <a:cs typeface="Beirut" charset="-78"/>
                    </a:rPr>
                    <a:t>Caffe</a:t>
                  </a:r>
                  <a:endParaRPr lang="en-US" sz="2800" dirty="0">
                    <a:solidFill>
                      <a:schemeClr val="accent2">
                        <a:lumMod val="50000"/>
                      </a:schemeClr>
                    </a:solidFill>
                    <a:latin typeface="Beirut" charset="-78"/>
                    <a:ea typeface="Beirut" charset="-78"/>
                    <a:cs typeface="Beirut" charset="-78"/>
                  </a:endParaRPr>
                </a:p>
              </p:txBody>
            </p:sp>
          </p:grpSp>
          <p:sp>
            <p:nvSpPr>
              <p:cNvPr id="42" name="Rectangle 41"/>
              <p:cNvSpPr/>
              <p:nvPr/>
            </p:nvSpPr>
            <p:spPr>
              <a:xfrm>
                <a:off x="5662814" y="4371349"/>
                <a:ext cx="262106" cy="114562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grpSp>
          <p:nvGrpSpPr>
            <p:cNvPr id="68" name="Group 67"/>
            <p:cNvGrpSpPr/>
            <p:nvPr/>
          </p:nvGrpSpPr>
          <p:grpSpPr>
            <a:xfrm>
              <a:off x="2293516" y="4909362"/>
              <a:ext cx="1425519" cy="1011936"/>
              <a:chOff x="4012915" y="2055821"/>
              <a:chExt cx="3361299" cy="2386094"/>
            </a:xfrm>
          </p:grpSpPr>
          <p:cxnSp>
            <p:nvCxnSpPr>
              <p:cNvPr id="69" name="Straight Arrow Connector 68"/>
              <p:cNvCxnSpPr/>
              <p:nvPr/>
            </p:nvCxnSpPr>
            <p:spPr>
              <a:xfrm>
                <a:off x="5942928" y="3239934"/>
                <a:ext cx="1431286" cy="8936"/>
              </a:xfrm>
              <a:prstGeom prst="straightConnector1">
                <a:avLst/>
              </a:prstGeom>
              <a:ln w="28575">
                <a:tailEnd type="triangle"/>
              </a:ln>
            </p:spPr>
            <p:style>
              <a:lnRef idx="2">
                <a:schemeClr val="dk1">
                  <a:shade val="50000"/>
                </a:schemeClr>
              </a:lnRef>
              <a:fillRef idx="1">
                <a:schemeClr val="dk1"/>
              </a:fillRef>
              <a:effectRef idx="0">
                <a:schemeClr val="dk1"/>
              </a:effectRef>
              <a:fontRef idx="minor">
                <a:schemeClr val="lt1"/>
              </a:fontRef>
            </p:style>
          </p:cxnSp>
          <p:cxnSp>
            <p:nvCxnSpPr>
              <p:cNvPr id="70" name="Straight Arrow Connector 69"/>
              <p:cNvCxnSpPr/>
              <p:nvPr/>
            </p:nvCxnSpPr>
            <p:spPr>
              <a:xfrm>
                <a:off x="4287522" y="2193123"/>
                <a:ext cx="1655406" cy="1064682"/>
              </a:xfrm>
              <a:prstGeom prst="straightConnector1">
                <a:avLst/>
              </a:prstGeom>
              <a:ln w="28575">
                <a:tailEnd type="triangle"/>
              </a:ln>
            </p:spPr>
            <p:style>
              <a:lnRef idx="2">
                <a:schemeClr val="dk1">
                  <a:shade val="50000"/>
                </a:schemeClr>
              </a:lnRef>
              <a:fillRef idx="1">
                <a:schemeClr val="dk1"/>
              </a:fillRef>
              <a:effectRef idx="0">
                <a:schemeClr val="dk1"/>
              </a:effectRef>
              <a:fontRef idx="minor">
                <a:schemeClr val="lt1"/>
              </a:fontRef>
            </p:style>
          </p:cxnSp>
          <p:cxnSp>
            <p:nvCxnSpPr>
              <p:cNvPr id="71" name="Straight Arrow Connector 70"/>
              <p:cNvCxnSpPr/>
              <p:nvPr/>
            </p:nvCxnSpPr>
            <p:spPr>
              <a:xfrm>
                <a:off x="4287522" y="2720995"/>
                <a:ext cx="1655406" cy="527871"/>
              </a:xfrm>
              <a:prstGeom prst="straightConnector1">
                <a:avLst/>
              </a:prstGeom>
              <a:ln w="28575">
                <a:tailEnd type="triangle"/>
              </a:ln>
            </p:spPr>
            <p:style>
              <a:lnRef idx="2">
                <a:schemeClr val="dk1">
                  <a:shade val="50000"/>
                </a:schemeClr>
              </a:lnRef>
              <a:fillRef idx="1">
                <a:schemeClr val="dk1"/>
              </a:fillRef>
              <a:effectRef idx="0">
                <a:schemeClr val="dk1"/>
              </a:effectRef>
              <a:fontRef idx="minor">
                <a:schemeClr val="lt1"/>
              </a:fontRef>
            </p:style>
          </p:cxnSp>
          <p:cxnSp>
            <p:nvCxnSpPr>
              <p:cNvPr id="72" name="Straight Arrow Connector 71"/>
              <p:cNvCxnSpPr/>
              <p:nvPr/>
            </p:nvCxnSpPr>
            <p:spPr>
              <a:xfrm flipV="1">
                <a:off x="4287522" y="3239934"/>
                <a:ext cx="1655406" cy="8932"/>
              </a:xfrm>
              <a:prstGeom prst="straightConnector1">
                <a:avLst/>
              </a:prstGeom>
              <a:ln w="28575">
                <a:tailEnd type="triangle"/>
              </a:ln>
            </p:spPr>
            <p:style>
              <a:lnRef idx="2">
                <a:schemeClr val="dk1">
                  <a:shade val="50000"/>
                </a:schemeClr>
              </a:lnRef>
              <a:fillRef idx="1">
                <a:schemeClr val="dk1"/>
              </a:fillRef>
              <a:effectRef idx="0">
                <a:schemeClr val="dk1"/>
              </a:effectRef>
              <a:fontRef idx="minor">
                <a:schemeClr val="lt1"/>
              </a:fontRef>
            </p:style>
          </p:cxnSp>
          <p:cxnSp>
            <p:nvCxnSpPr>
              <p:cNvPr id="73" name="Straight Arrow Connector 72"/>
              <p:cNvCxnSpPr/>
              <p:nvPr/>
            </p:nvCxnSpPr>
            <p:spPr>
              <a:xfrm flipV="1">
                <a:off x="4287522" y="3248866"/>
                <a:ext cx="1636592" cy="527874"/>
              </a:xfrm>
              <a:prstGeom prst="straightConnector1">
                <a:avLst/>
              </a:prstGeom>
              <a:ln w="28575">
                <a:tailEnd type="triangle"/>
              </a:ln>
            </p:spPr>
            <p:style>
              <a:lnRef idx="2">
                <a:schemeClr val="dk1">
                  <a:shade val="50000"/>
                </a:schemeClr>
              </a:lnRef>
              <a:fillRef idx="1">
                <a:schemeClr val="dk1"/>
              </a:fillRef>
              <a:effectRef idx="0">
                <a:schemeClr val="dk1"/>
              </a:effectRef>
              <a:fontRef idx="minor">
                <a:schemeClr val="lt1"/>
              </a:fontRef>
            </p:style>
          </p:cxnSp>
          <p:cxnSp>
            <p:nvCxnSpPr>
              <p:cNvPr id="74" name="Straight Arrow Connector 73"/>
              <p:cNvCxnSpPr/>
              <p:nvPr/>
            </p:nvCxnSpPr>
            <p:spPr>
              <a:xfrm flipV="1">
                <a:off x="4287522" y="3257800"/>
                <a:ext cx="1636592" cy="1046813"/>
              </a:xfrm>
              <a:prstGeom prst="straightConnector1">
                <a:avLst/>
              </a:prstGeom>
              <a:ln w="28575">
                <a:tailEnd type="triangle"/>
              </a:ln>
            </p:spPr>
            <p:style>
              <a:lnRef idx="2">
                <a:schemeClr val="dk1">
                  <a:shade val="50000"/>
                </a:schemeClr>
              </a:lnRef>
              <a:fillRef idx="1">
                <a:schemeClr val="dk1"/>
              </a:fillRef>
              <a:effectRef idx="0">
                <a:schemeClr val="dk1"/>
              </a:effectRef>
              <a:fontRef idx="minor">
                <a:schemeClr val="lt1"/>
              </a:fontRef>
            </p:style>
          </p:cxnSp>
          <p:grpSp>
            <p:nvGrpSpPr>
              <p:cNvPr id="75" name="Group 74"/>
              <p:cNvGrpSpPr/>
              <p:nvPr/>
            </p:nvGrpSpPr>
            <p:grpSpPr>
              <a:xfrm>
                <a:off x="4012915" y="2055821"/>
                <a:ext cx="274607" cy="2386094"/>
                <a:chOff x="4810479" y="726948"/>
                <a:chExt cx="228603" cy="1986366"/>
              </a:xfrm>
            </p:grpSpPr>
            <p:sp>
              <p:nvSpPr>
                <p:cNvPr id="76" name="Oval 75"/>
                <p:cNvSpPr/>
                <p:nvPr/>
              </p:nvSpPr>
              <p:spPr>
                <a:xfrm>
                  <a:off x="4810479" y="726948"/>
                  <a:ext cx="228603" cy="228601"/>
                </a:xfrm>
                <a:prstGeom prst="ellipse">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585" fontAlgn="base">
                    <a:spcBef>
                      <a:spcPct val="0"/>
                    </a:spcBef>
                    <a:spcAft>
                      <a:spcPct val="0"/>
                    </a:spcAft>
                  </a:pPr>
                  <a:endParaRPr lang="en-US" sz="1600">
                    <a:solidFill>
                      <a:prstClr val="white"/>
                    </a:solidFill>
                    <a:latin typeface="Helvetica Neue" charset="0"/>
                    <a:ea typeface="Helvetica Neue" charset="0"/>
                    <a:cs typeface="Helvetica Neue" charset="0"/>
                  </a:endParaRPr>
                </a:p>
              </p:txBody>
            </p:sp>
            <p:sp>
              <p:nvSpPr>
                <p:cNvPr id="77" name="Oval 76"/>
                <p:cNvSpPr/>
                <p:nvPr/>
              </p:nvSpPr>
              <p:spPr>
                <a:xfrm>
                  <a:off x="4810480" y="1605829"/>
                  <a:ext cx="228602" cy="228601"/>
                </a:xfrm>
                <a:prstGeom prst="ellipse">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585" fontAlgn="base">
                    <a:spcBef>
                      <a:spcPct val="0"/>
                    </a:spcBef>
                    <a:spcAft>
                      <a:spcPct val="0"/>
                    </a:spcAft>
                  </a:pPr>
                  <a:endParaRPr lang="en-US" sz="1600">
                    <a:solidFill>
                      <a:prstClr val="white"/>
                    </a:solidFill>
                    <a:latin typeface="Helvetica Neue" charset="0"/>
                    <a:ea typeface="Helvetica Neue" charset="0"/>
                    <a:cs typeface="Helvetica Neue" charset="0"/>
                  </a:endParaRPr>
                </a:p>
              </p:txBody>
            </p:sp>
            <p:sp>
              <p:nvSpPr>
                <p:cNvPr id="78" name="Oval 77"/>
                <p:cNvSpPr/>
                <p:nvPr/>
              </p:nvSpPr>
              <p:spPr>
                <a:xfrm>
                  <a:off x="4810479" y="2045271"/>
                  <a:ext cx="228603" cy="228601"/>
                </a:xfrm>
                <a:prstGeom prst="ellipse">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585" fontAlgn="base">
                    <a:spcBef>
                      <a:spcPct val="0"/>
                    </a:spcBef>
                    <a:spcAft>
                      <a:spcPct val="0"/>
                    </a:spcAft>
                  </a:pPr>
                  <a:endParaRPr lang="en-US" sz="1600">
                    <a:solidFill>
                      <a:prstClr val="white"/>
                    </a:solidFill>
                    <a:latin typeface="Helvetica Neue" charset="0"/>
                    <a:ea typeface="Helvetica Neue" charset="0"/>
                    <a:cs typeface="Helvetica Neue" charset="0"/>
                  </a:endParaRPr>
                </a:p>
              </p:txBody>
            </p:sp>
            <p:sp>
              <p:nvSpPr>
                <p:cNvPr id="79" name="Oval 78"/>
                <p:cNvSpPr/>
                <p:nvPr/>
              </p:nvSpPr>
              <p:spPr>
                <a:xfrm>
                  <a:off x="4810479" y="2484713"/>
                  <a:ext cx="228603" cy="228601"/>
                </a:xfrm>
                <a:prstGeom prst="ellipse">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585" fontAlgn="base">
                    <a:spcBef>
                      <a:spcPct val="0"/>
                    </a:spcBef>
                    <a:spcAft>
                      <a:spcPct val="0"/>
                    </a:spcAft>
                  </a:pPr>
                  <a:endParaRPr lang="en-US" sz="1600">
                    <a:solidFill>
                      <a:prstClr val="white"/>
                    </a:solidFill>
                    <a:latin typeface="Helvetica Neue" charset="0"/>
                    <a:ea typeface="Helvetica Neue" charset="0"/>
                    <a:cs typeface="Helvetica Neue" charset="0"/>
                  </a:endParaRPr>
                </a:p>
              </p:txBody>
            </p:sp>
            <p:sp>
              <p:nvSpPr>
                <p:cNvPr id="80" name="Oval 79"/>
                <p:cNvSpPr/>
                <p:nvPr/>
              </p:nvSpPr>
              <p:spPr>
                <a:xfrm>
                  <a:off x="4810479" y="1166389"/>
                  <a:ext cx="228603" cy="228601"/>
                </a:xfrm>
                <a:prstGeom prst="ellipse">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585" fontAlgn="base">
                    <a:spcBef>
                      <a:spcPct val="0"/>
                    </a:spcBef>
                    <a:spcAft>
                      <a:spcPct val="0"/>
                    </a:spcAft>
                  </a:pPr>
                  <a:endParaRPr lang="en-US" sz="1600">
                    <a:solidFill>
                      <a:prstClr val="white"/>
                    </a:solidFill>
                    <a:latin typeface="Helvetica Neue" charset="0"/>
                    <a:ea typeface="Helvetica Neue" charset="0"/>
                    <a:cs typeface="Helvetica Neue" charset="0"/>
                  </a:endParaRPr>
                </a:p>
              </p:txBody>
            </p:sp>
          </p:grpSp>
        </p:grpSp>
        <p:grpSp>
          <p:nvGrpSpPr>
            <p:cNvPr id="81" name="Group 80"/>
            <p:cNvGrpSpPr/>
            <p:nvPr/>
          </p:nvGrpSpPr>
          <p:grpSpPr>
            <a:xfrm>
              <a:off x="2605309" y="5014363"/>
              <a:ext cx="801933" cy="801934"/>
              <a:chOff x="5724072" y="7333"/>
              <a:chExt cx="2080007" cy="2080009"/>
            </a:xfrm>
          </p:grpSpPr>
          <p:sp>
            <p:nvSpPr>
              <p:cNvPr id="82" name="Oval 81"/>
              <p:cNvSpPr/>
              <p:nvPr/>
            </p:nvSpPr>
            <p:spPr>
              <a:xfrm>
                <a:off x="5724072" y="7333"/>
                <a:ext cx="2080007" cy="2080009"/>
              </a:xfrm>
              <a:prstGeom prst="ellipse">
                <a:avLst/>
              </a:prstGeom>
              <a:solidFill>
                <a:schemeClr val="bg1"/>
              </a:solidFill>
              <a:ln w="28575"/>
            </p:spPr>
            <p:style>
              <a:lnRef idx="2">
                <a:schemeClr val="dk1"/>
              </a:lnRef>
              <a:fillRef idx="1">
                <a:schemeClr val="lt1"/>
              </a:fillRef>
              <a:effectRef idx="0">
                <a:schemeClr val="dk1"/>
              </a:effectRef>
              <a:fontRef idx="minor">
                <a:schemeClr val="dk1"/>
              </a:fontRef>
            </p:style>
            <p:txBody>
              <a:bodyPr rtlCol="0" anchor="ctr"/>
              <a:lstStyle/>
              <a:p>
                <a:pPr algn="ctr" defTabSz="609585" fontAlgn="base">
                  <a:spcBef>
                    <a:spcPct val="0"/>
                  </a:spcBef>
                  <a:spcAft>
                    <a:spcPct val="0"/>
                  </a:spcAft>
                </a:pPr>
                <a:endParaRPr lang="en-US" sz="1600">
                  <a:solidFill>
                    <a:prstClr val="black"/>
                  </a:solidFill>
                  <a:latin typeface="Helvetica Neue" charset="0"/>
                  <a:ea typeface="Helvetica Neue" charset="0"/>
                  <a:cs typeface="Helvetica Neue" charset="0"/>
                </a:endParaRPr>
              </a:p>
            </p:txBody>
          </p:sp>
          <p:sp>
            <p:nvSpPr>
              <p:cNvPr id="83" name="Freeform 82"/>
              <p:cNvSpPr/>
              <p:nvPr/>
            </p:nvSpPr>
            <p:spPr>
              <a:xfrm>
                <a:off x="6230972" y="573468"/>
                <a:ext cx="1066207" cy="947739"/>
              </a:xfrm>
              <a:custGeom>
                <a:avLst/>
                <a:gdLst>
                  <a:gd name="connsiteX0" fmla="*/ 0 w 1340556"/>
                  <a:gd name="connsiteY0" fmla="*/ 1189143 h 1288265"/>
                  <a:gd name="connsiteX1" fmla="*/ 310444 w 1340556"/>
                  <a:gd name="connsiteY1" fmla="*/ 1189143 h 1288265"/>
                  <a:gd name="connsiteX2" fmla="*/ 776111 w 1340556"/>
                  <a:gd name="connsiteY2" fmla="*/ 159032 h 1288265"/>
                  <a:gd name="connsiteX3" fmla="*/ 1340556 w 1340556"/>
                  <a:gd name="connsiteY3" fmla="*/ 3810 h 1288265"/>
                  <a:gd name="connsiteX0" fmla="*/ 0 w 1340556"/>
                  <a:gd name="connsiteY0" fmla="*/ 1186354 h 1233692"/>
                  <a:gd name="connsiteX1" fmla="*/ 437444 w 1340556"/>
                  <a:gd name="connsiteY1" fmla="*/ 1073465 h 1233692"/>
                  <a:gd name="connsiteX2" fmla="*/ 776111 w 1340556"/>
                  <a:gd name="connsiteY2" fmla="*/ 156243 h 1233692"/>
                  <a:gd name="connsiteX3" fmla="*/ 1340556 w 1340556"/>
                  <a:gd name="connsiteY3" fmla="*/ 1021 h 1233692"/>
                  <a:gd name="connsiteX0" fmla="*/ 0 w 1340556"/>
                  <a:gd name="connsiteY0" fmla="*/ 1186354 h 1186354"/>
                  <a:gd name="connsiteX1" fmla="*/ 776111 w 1340556"/>
                  <a:gd name="connsiteY1" fmla="*/ 156243 h 1186354"/>
                  <a:gd name="connsiteX2" fmla="*/ 1340556 w 1340556"/>
                  <a:gd name="connsiteY2" fmla="*/ 1021 h 1186354"/>
                  <a:gd name="connsiteX0" fmla="*/ 0 w 1340556"/>
                  <a:gd name="connsiteY0" fmla="*/ 1185333 h 1185333"/>
                  <a:gd name="connsiteX1" fmla="*/ 1340556 w 1340556"/>
                  <a:gd name="connsiteY1" fmla="*/ 0 h 1185333"/>
                  <a:gd name="connsiteX0" fmla="*/ 0 w 1340556"/>
                  <a:gd name="connsiteY0" fmla="*/ 1185333 h 1185333"/>
                  <a:gd name="connsiteX1" fmla="*/ 1340556 w 1340556"/>
                  <a:gd name="connsiteY1" fmla="*/ 0 h 1185333"/>
                  <a:gd name="connsiteX0" fmla="*/ 0 w 1340556"/>
                  <a:gd name="connsiteY0" fmla="*/ 1185333 h 1185333"/>
                  <a:gd name="connsiteX1" fmla="*/ 1340556 w 1340556"/>
                  <a:gd name="connsiteY1" fmla="*/ 0 h 1185333"/>
                  <a:gd name="connsiteX0" fmla="*/ 0 w 1340556"/>
                  <a:gd name="connsiteY0" fmla="*/ 1185333 h 1185333"/>
                  <a:gd name="connsiteX1" fmla="*/ 1340556 w 1340556"/>
                  <a:gd name="connsiteY1" fmla="*/ 0 h 1185333"/>
                </a:gdLst>
                <a:ahLst/>
                <a:cxnLst>
                  <a:cxn ang="0">
                    <a:pos x="connsiteX0" y="connsiteY0"/>
                  </a:cxn>
                  <a:cxn ang="0">
                    <a:pos x="connsiteX1" y="connsiteY1"/>
                  </a:cxn>
                </a:cxnLst>
                <a:rect l="l" t="t" r="r" b="b"/>
                <a:pathLst>
                  <a:path w="1340556" h="1185333">
                    <a:moveTo>
                      <a:pt x="0" y="1185333"/>
                    </a:moveTo>
                    <a:cubicBezTo>
                      <a:pt x="658518" y="1171222"/>
                      <a:pt x="653815" y="14111"/>
                      <a:pt x="1340556" y="0"/>
                    </a:cubicBezTo>
                  </a:path>
                </a:pathLst>
              </a:custGeom>
              <a:effectLst/>
            </p:spPr>
            <p:style>
              <a:lnRef idx="3">
                <a:schemeClr val="dk1"/>
              </a:lnRef>
              <a:fillRef idx="0">
                <a:schemeClr val="dk1"/>
              </a:fillRef>
              <a:effectRef idx="2">
                <a:schemeClr val="dk1"/>
              </a:effectRef>
              <a:fontRef idx="minor">
                <a:schemeClr val="tx1"/>
              </a:fontRef>
            </p:style>
            <p:txBody>
              <a:bodyPr rtlCol="0" anchor="ctr"/>
              <a:lstStyle/>
              <a:p>
                <a:pPr algn="ctr"/>
                <a:endParaRPr lang="en-US" sz="1350">
                  <a:solidFill>
                    <a:srgbClr val="000000"/>
                  </a:solidFill>
                  <a:latin typeface="Helvetica Neue" charset="0"/>
                  <a:ea typeface="Helvetica Neue" charset="0"/>
                  <a:cs typeface="Helvetica Neue" charset="0"/>
                </a:endParaRPr>
              </a:p>
            </p:txBody>
          </p:sp>
        </p:grpSp>
      </p:grpSp>
      <p:grpSp>
        <p:nvGrpSpPr>
          <p:cNvPr id="11" name="Group 10"/>
          <p:cNvGrpSpPr/>
          <p:nvPr/>
        </p:nvGrpSpPr>
        <p:grpSpPr>
          <a:xfrm>
            <a:off x="1375861" y="2070049"/>
            <a:ext cx="2678816" cy="1147872"/>
            <a:chOff x="1375861" y="2436346"/>
            <a:chExt cx="2678816" cy="1147872"/>
          </a:xfrm>
        </p:grpSpPr>
        <p:grpSp>
          <p:nvGrpSpPr>
            <p:cNvPr id="34" name="Group 33"/>
            <p:cNvGrpSpPr/>
            <p:nvPr/>
          </p:nvGrpSpPr>
          <p:grpSpPr>
            <a:xfrm>
              <a:off x="1375861" y="2436346"/>
              <a:ext cx="2678816" cy="1147872"/>
              <a:chOff x="3242587" y="1967773"/>
              <a:chExt cx="2678816" cy="1147872"/>
            </a:xfrm>
          </p:grpSpPr>
          <p:grpSp>
            <p:nvGrpSpPr>
              <p:cNvPr id="35" name="Group 34"/>
              <p:cNvGrpSpPr/>
              <p:nvPr/>
            </p:nvGrpSpPr>
            <p:grpSpPr>
              <a:xfrm>
                <a:off x="3242587" y="1967773"/>
                <a:ext cx="2428345" cy="1142916"/>
                <a:chOff x="3321171" y="1967773"/>
                <a:chExt cx="2428345" cy="1142916"/>
              </a:xfrm>
            </p:grpSpPr>
            <p:sp>
              <p:nvSpPr>
                <p:cNvPr id="37" name="Rectangle 36"/>
                <p:cNvSpPr/>
                <p:nvPr/>
              </p:nvSpPr>
              <p:spPr>
                <a:xfrm>
                  <a:off x="3321171" y="1967773"/>
                  <a:ext cx="2428345" cy="114291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38" name="Picture 37"/>
                <p:cNvPicPr>
                  <a:picLocks noChangeAspect="1"/>
                </p:cNvPicPr>
                <p:nvPr/>
              </p:nvPicPr>
              <p:blipFill>
                <a:blip r:embed="rId8"/>
                <a:stretch>
                  <a:fillRect/>
                </a:stretch>
              </p:blipFill>
              <p:spPr>
                <a:xfrm rot="16200000">
                  <a:off x="3039967" y="2350277"/>
                  <a:ext cx="1009568" cy="365968"/>
                </a:xfrm>
                <a:prstGeom prst="rect">
                  <a:avLst/>
                </a:prstGeom>
              </p:spPr>
            </p:pic>
          </p:grpSp>
          <p:sp>
            <p:nvSpPr>
              <p:cNvPr id="36" name="Rectangle 35"/>
              <p:cNvSpPr/>
              <p:nvPr/>
            </p:nvSpPr>
            <p:spPr>
              <a:xfrm>
                <a:off x="5659297" y="1970025"/>
                <a:ext cx="262106" cy="114562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grpSp>
          <p:nvGrpSpPr>
            <p:cNvPr id="84" name="Group 83"/>
            <p:cNvGrpSpPr/>
            <p:nvPr/>
          </p:nvGrpSpPr>
          <p:grpSpPr>
            <a:xfrm>
              <a:off x="2293516" y="2502080"/>
              <a:ext cx="1425519" cy="1011936"/>
              <a:chOff x="4012915" y="2055821"/>
              <a:chExt cx="3361299" cy="2386094"/>
            </a:xfrm>
          </p:grpSpPr>
          <p:cxnSp>
            <p:nvCxnSpPr>
              <p:cNvPr id="85" name="Straight Arrow Connector 84"/>
              <p:cNvCxnSpPr/>
              <p:nvPr/>
            </p:nvCxnSpPr>
            <p:spPr>
              <a:xfrm>
                <a:off x="5942928" y="3239934"/>
                <a:ext cx="1431286" cy="8936"/>
              </a:xfrm>
              <a:prstGeom prst="straightConnector1">
                <a:avLst/>
              </a:prstGeom>
              <a:ln w="28575">
                <a:tailEnd type="triangle"/>
              </a:ln>
            </p:spPr>
            <p:style>
              <a:lnRef idx="2">
                <a:schemeClr val="dk1">
                  <a:shade val="50000"/>
                </a:schemeClr>
              </a:lnRef>
              <a:fillRef idx="1">
                <a:schemeClr val="dk1"/>
              </a:fillRef>
              <a:effectRef idx="0">
                <a:schemeClr val="dk1"/>
              </a:effectRef>
              <a:fontRef idx="minor">
                <a:schemeClr val="lt1"/>
              </a:fontRef>
            </p:style>
          </p:cxnSp>
          <p:cxnSp>
            <p:nvCxnSpPr>
              <p:cNvPr id="86" name="Straight Arrow Connector 85"/>
              <p:cNvCxnSpPr/>
              <p:nvPr/>
            </p:nvCxnSpPr>
            <p:spPr>
              <a:xfrm>
                <a:off x="4287522" y="2193123"/>
                <a:ext cx="1655406" cy="1064682"/>
              </a:xfrm>
              <a:prstGeom prst="straightConnector1">
                <a:avLst/>
              </a:prstGeom>
              <a:ln w="28575">
                <a:tailEnd type="triangle"/>
              </a:ln>
            </p:spPr>
            <p:style>
              <a:lnRef idx="2">
                <a:schemeClr val="dk1">
                  <a:shade val="50000"/>
                </a:schemeClr>
              </a:lnRef>
              <a:fillRef idx="1">
                <a:schemeClr val="dk1"/>
              </a:fillRef>
              <a:effectRef idx="0">
                <a:schemeClr val="dk1"/>
              </a:effectRef>
              <a:fontRef idx="minor">
                <a:schemeClr val="lt1"/>
              </a:fontRef>
            </p:style>
          </p:cxnSp>
          <p:cxnSp>
            <p:nvCxnSpPr>
              <p:cNvPr id="87" name="Straight Arrow Connector 86"/>
              <p:cNvCxnSpPr/>
              <p:nvPr/>
            </p:nvCxnSpPr>
            <p:spPr>
              <a:xfrm>
                <a:off x="4287522" y="2720995"/>
                <a:ext cx="1655406" cy="527871"/>
              </a:xfrm>
              <a:prstGeom prst="straightConnector1">
                <a:avLst/>
              </a:prstGeom>
              <a:ln w="28575">
                <a:tailEnd type="triangle"/>
              </a:ln>
            </p:spPr>
            <p:style>
              <a:lnRef idx="2">
                <a:schemeClr val="dk1">
                  <a:shade val="50000"/>
                </a:schemeClr>
              </a:lnRef>
              <a:fillRef idx="1">
                <a:schemeClr val="dk1"/>
              </a:fillRef>
              <a:effectRef idx="0">
                <a:schemeClr val="dk1"/>
              </a:effectRef>
              <a:fontRef idx="minor">
                <a:schemeClr val="lt1"/>
              </a:fontRef>
            </p:style>
          </p:cxnSp>
          <p:cxnSp>
            <p:nvCxnSpPr>
              <p:cNvPr id="88" name="Straight Arrow Connector 87"/>
              <p:cNvCxnSpPr/>
              <p:nvPr/>
            </p:nvCxnSpPr>
            <p:spPr>
              <a:xfrm flipV="1">
                <a:off x="4287522" y="3239934"/>
                <a:ext cx="1655406" cy="8932"/>
              </a:xfrm>
              <a:prstGeom prst="straightConnector1">
                <a:avLst/>
              </a:prstGeom>
              <a:ln w="28575">
                <a:tailEnd type="triangle"/>
              </a:ln>
            </p:spPr>
            <p:style>
              <a:lnRef idx="2">
                <a:schemeClr val="dk1">
                  <a:shade val="50000"/>
                </a:schemeClr>
              </a:lnRef>
              <a:fillRef idx="1">
                <a:schemeClr val="dk1"/>
              </a:fillRef>
              <a:effectRef idx="0">
                <a:schemeClr val="dk1"/>
              </a:effectRef>
              <a:fontRef idx="minor">
                <a:schemeClr val="lt1"/>
              </a:fontRef>
            </p:style>
          </p:cxnSp>
          <p:cxnSp>
            <p:nvCxnSpPr>
              <p:cNvPr id="89" name="Straight Arrow Connector 88"/>
              <p:cNvCxnSpPr/>
              <p:nvPr/>
            </p:nvCxnSpPr>
            <p:spPr>
              <a:xfrm flipV="1">
                <a:off x="4287522" y="3248866"/>
                <a:ext cx="1636592" cy="527874"/>
              </a:xfrm>
              <a:prstGeom prst="straightConnector1">
                <a:avLst/>
              </a:prstGeom>
              <a:ln w="28575">
                <a:tailEnd type="triangle"/>
              </a:ln>
            </p:spPr>
            <p:style>
              <a:lnRef idx="2">
                <a:schemeClr val="dk1">
                  <a:shade val="50000"/>
                </a:schemeClr>
              </a:lnRef>
              <a:fillRef idx="1">
                <a:schemeClr val="dk1"/>
              </a:fillRef>
              <a:effectRef idx="0">
                <a:schemeClr val="dk1"/>
              </a:effectRef>
              <a:fontRef idx="minor">
                <a:schemeClr val="lt1"/>
              </a:fontRef>
            </p:style>
          </p:cxnSp>
          <p:cxnSp>
            <p:nvCxnSpPr>
              <p:cNvPr id="90" name="Straight Arrow Connector 89"/>
              <p:cNvCxnSpPr/>
              <p:nvPr/>
            </p:nvCxnSpPr>
            <p:spPr>
              <a:xfrm flipV="1">
                <a:off x="4287522" y="3257800"/>
                <a:ext cx="1636592" cy="1046813"/>
              </a:xfrm>
              <a:prstGeom prst="straightConnector1">
                <a:avLst/>
              </a:prstGeom>
              <a:ln w="28575">
                <a:tailEnd type="triangle"/>
              </a:ln>
            </p:spPr>
            <p:style>
              <a:lnRef idx="2">
                <a:schemeClr val="dk1">
                  <a:shade val="50000"/>
                </a:schemeClr>
              </a:lnRef>
              <a:fillRef idx="1">
                <a:schemeClr val="dk1"/>
              </a:fillRef>
              <a:effectRef idx="0">
                <a:schemeClr val="dk1"/>
              </a:effectRef>
              <a:fontRef idx="minor">
                <a:schemeClr val="lt1"/>
              </a:fontRef>
            </p:style>
          </p:cxnSp>
          <p:grpSp>
            <p:nvGrpSpPr>
              <p:cNvPr id="91" name="Group 90"/>
              <p:cNvGrpSpPr/>
              <p:nvPr/>
            </p:nvGrpSpPr>
            <p:grpSpPr>
              <a:xfrm>
                <a:off x="4012915" y="2055821"/>
                <a:ext cx="274607" cy="2386094"/>
                <a:chOff x="4810479" y="726948"/>
                <a:chExt cx="228603" cy="1986366"/>
              </a:xfrm>
            </p:grpSpPr>
            <p:sp>
              <p:nvSpPr>
                <p:cNvPr id="92" name="Oval 91"/>
                <p:cNvSpPr/>
                <p:nvPr/>
              </p:nvSpPr>
              <p:spPr>
                <a:xfrm>
                  <a:off x="4810479" y="726948"/>
                  <a:ext cx="228603" cy="228601"/>
                </a:xfrm>
                <a:prstGeom prst="ellipse">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585" fontAlgn="base">
                    <a:spcBef>
                      <a:spcPct val="0"/>
                    </a:spcBef>
                    <a:spcAft>
                      <a:spcPct val="0"/>
                    </a:spcAft>
                  </a:pPr>
                  <a:endParaRPr lang="en-US" sz="1600">
                    <a:solidFill>
                      <a:prstClr val="white"/>
                    </a:solidFill>
                    <a:latin typeface="Helvetica Neue" charset="0"/>
                    <a:ea typeface="Helvetica Neue" charset="0"/>
                    <a:cs typeface="Helvetica Neue" charset="0"/>
                  </a:endParaRPr>
                </a:p>
              </p:txBody>
            </p:sp>
            <p:sp>
              <p:nvSpPr>
                <p:cNvPr id="93" name="Oval 92"/>
                <p:cNvSpPr/>
                <p:nvPr/>
              </p:nvSpPr>
              <p:spPr>
                <a:xfrm>
                  <a:off x="4810480" y="1605829"/>
                  <a:ext cx="228602" cy="228601"/>
                </a:xfrm>
                <a:prstGeom prst="ellipse">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585" fontAlgn="base">
                    <a:spcBef>
                      <a:spcPct val="0"/>
                    </a:spcBef>
                    <a:spcAft>
                      <a:spcPct val="0"/>
                    </a:spcAft>
                  </a:pPr>
                  <a:endParaRPr lang="en-US" sz="1600">
                    <a:solidFill>
                      <a:prstClr val="white"/>
                    </a:solidFill>
                    <a:latin typeface="Helvetica Neue" charset="0"/>
                    <a:ea typeface="Helvetica Neue" charset="0"/>
                    <a:cs typeface="Helvetica Neue" charset="0"/>
                  </a:endParaRPr>
                </a:p>
              </p:txBody>
            </p:sp>
            <p:sp>
              <p:nvSpPr>
                <p:cNvPr id="94" name="Oval 93"/>
                <p:cNvSpPr/>
                <p:nvPr/>
              </p:nvSpPr>
              <p:spPr>
                <a:xfrm>
                  <a:off x="4810479" y="2045271"/>
                  <a:ext cx="228603" cy="228601"/>
                </a:xfrm>
                <a:prstGeom prst="ellipse">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585" fontAlgn="base">
                    <a:spcBef>
                      <a:spcPct val="0"/>
                    </a:spcBef>
                    <a:spcAft>
                      <a:spcPct val="0"/>
                    </a:spcAft>
                  </a:pPr>
                  <a:endParaRPr lang="en-US" sz="1600">
                    <a:solidFill>
                      <a:prstClr val="white"/>
                    </a:solidFill>
                    <a:latin typeface="Helvetica Neue" charset="0"/>
                    <a:ea typeface="Helvetica Neue" charset="0"/>
                    <a:cs typeface="Helvetica Neue" charset="0"/>
                  </a:endParaRPr>
                </a:p>
              </p:txBody>
            </p:sp>
            <p:sp>
              <p:nvSpPr>
                <p:cNvPr id="95" name="Oval 94"/>
                <p:cNvSpPr/>
                <p:nvPr/>
              </p:nvSpPr>
              <p:spPr>
                <a:xfrm>
                  <a:off x="4810479" y="2484713"/>
                  <a:ext cx="228603" cy="228601"/>
                </a:xfrm>
                <a:prstGeom prst="ellipse">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585" fontAlgn="base">
                    <a:spcBef>
                      <a:spcPct val="0"/>
                    </a:spcBef>
                    <a:spcAft>
                      <a:spcPct val="0"/>
                    </a:spcAft>
                  </a:pPr>
                  <a:endParaRPr lang="en-US" sz="1600">
                    <a:solidFill>
                      <a:prstClr val="white"/>
                    </a:solidFill>
                    <a:latin typeface="Helvetica Neue" charset="0"/>
                    <a:ea typeface="Helvetica Neue" charset="0"/>
                    <a:cs typeface="Helvetica Neue" charset="0"/>
                  </a:endParaRPr>
                </a:p>
              </p:txBody>
            </p:sp>
            <p:sp>
              <p:nvSpPr>
                <p:cNvPr id="96" name="Oval 95"/>
                <p:cNvSpPr/>
                <p:nvPr/>
              </p:nvSpPr>
              <p:spPr>
                <a:xfrm>
                  <a:off x="4810479" y="1166389"/>
                  <a:ext cx="228603" cy="228601"/>
                </a:xfrm>
                <a:prstGeom prst="ellipse">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585" fontAlgn="base">
                    <a:spcBef>
                      <a:spcPct val="0"/>
                    </a:spcBef>
                    <a:spcAft>
                      <a:spcPct val="0"/>
                    </a:spcAft>
                  </a:pPr>
                  <a:endParaRPr lang="en-US" sz="1600">
                    <a:solidFill>
                      <a:prstClr val="white"/>
                    </a:solidFill>
                    <a:latin typeface="Helvetica Neue" charset="0"/>
                    <a:ea typeface="Helvetica Neue" charset="0"/>
                    <a:cs typeface="Helvetica Neue" charset="0"/>
                  </a:endParaRPr>
                </a:p>
              </p:txBody>
            </p:sp>
          </p:grpSp>
        </p:grpSp>
        <p:grpSp>
          <p:nvGrpSpPr>
            <p:cNvPr id="97" name="Group 96"/>
            <p:cNvGrpSpPr/>
            <p:nvPr/>
          </p:nvGrpSpPr>
          <p:grpSpPr>
            <a:xfrm>
              <a:off x="2605309" y="2607081"/>
              <a:ext cx="801933" cy="801934"/>
              <a:chOff x="5724072" y="7333"/>
              <a:chExt cx="2080007" cy="2080009"/>
            </a:xfrm>
          </p:grpSpPr>
          <p:sp>
            <p:nvSpPr>
              <p:cNvPr id="98" name="Oval 97"/>
              <p:cNvSpPr/>
              <p:nvPr/>
            </p:nvSpPr>
            <p:spPr>
              <a:xfrm>
                <a:off x="5724072" y="7333"/>
                <a:ext cx="2080007" cy="2080009"/>
              </a:xfrm>
              <a:prstGeom prst="ellipse">
                <a:avLst/>
              </a:prstGeom>
              <a:solidFill>
                <a:schemeClr val="bg1"/>
              </a:solidFill>
              <a:ln w="28575"/>
            </p:spPr>
            <p:style>
              <a:lnRef idx="2">
                <a:schemeClr val="dk1"/>
              </a:lnRef>
              <a:fillRef idx="1">
                <a:schemeClr val="lt1"/>
              </a:fillRef>
              <a:effectRef idx="0">
                <a:schemeClr val="dk1"/>
              </a:effectRef>
              <a:fontRef idx="minor">
                <a:schemeClr val="dk1"/>
              </a:fontRef>
            </p:style>
            <p:txBody>
              <a:bodyPr rtlCol="0" anchor="ctr"/>
              <a:lstStyle/>
              <a:p>
                <a:pPr algn="ctr" defTabSz="609585" fontAlgn="base">
                  <a:spcBef>
                    <a:spcPct val="0"/>
                  </a:spcBef>
                  <a:spcAft>
                    <a:spcPct val="0"/>
                  </a:spcAft>
                </a:pPr>
                <a:endParaRPr lang="en-US" sz="1600">
                  <a:solidFill>
                    <a:prstClr val="black"/>
                  </a:solidFill>
                  <a:latin typeface="Helvetica Neue" charset="0"/>
                  <a:ea typeface="Helvetica Neue" charset="0"/>
                  <a:cs typeface="Helvetica Neue" charset="0"/>
                </a:endParaRPr>
              </a:p>
            </p:txBody>
          </p:sp>
          <p:sp>
            <p:nvSpPr>
              <p:cNvPr id="99" name="Freeform 98"/>
              <p:cNvSpPr/>
              <p:nvPr/>
            </p:nvSpPr>
            <p:spPr>
              <a:xfrm>
                <a:off x="6230972" y="573468"/>
                <a:ext cx="1066207" cy="947739"/>
              </a:xfrm>
              <a:custGeom>
                <a:avLst/>
                <a:gdLst>
                  <a:gd name="connsiteX0" fmla="*/ 0 w 1340556"/>
                  <a:gd name="connsiteY0" fmla="*/ 1189143 h 1288265"/>
                  <a:gd name="connsiteX1" fmla="*/ 310444 w 1340556"/>
                  <a:gd name="connsiteY1" fmla="*/ 1189143 h 1288265"/>
                  <a:gd name="connsiteX2" fmla="*/ 776111 w 1340556"/>
                  <a:gd name="connsiteY2" fmla="*/ 159032 h 1288265"/>
                  <a:gd name="connsiteX3" fmla="*/ 1340556 w 1340556"/>
                  <a:gd name="connsiteY3" fmla="*/ 3810 h 1288265"/>
                  <a:gd name="connsiteX0" fmla="*/ 0 w 1340556"/>
                  <a:gd name="connsiteY0" fmla="*/ 1186354 h 1233692"/>
                  <a:gd name="connsiteX1" fmla="*/ 437444 w 1340556"/>
                  <a:gd name="connsiteY1" fmla="*/ 1073465 h 1233692"/>
                  <a:gd name="connsiteX2" fmla="*/ 776111 w 1340556"/>
                  <a:gd name="connsiteY2" fmla="*/ 156243 h 1233692"/>
                  <a:gd name="connsiteX3" fmla="*/ 1340556 w 1340556"/>
                  <a:gd name="connsiteY3" fmla="*/ 1021 h 1233692"/>
                  <a:gd name="connsiteX0" fmla="*/ 0 w 1340556"/>
                  <a:gd name="connsiteY0" fmla="*/ 1186354 h 1186354"/>
                  <a:gd name="connsiteX1" fmla="*/ 776111 w 1340556"/>
                  <a:gd name="connsiteY1" fmla="*/ 156243 h 1186354"/>
                  <a:gd name="connsiteX2" fmla="*/ 1340556 w 1340556"/>
                  <a:gd name="connsiteY2" fmla="*/ 1021 h 1186354"/>
                  <a:gd name="connsiteX0" fmla="*/ 0 w 1340556"/>
                  <a:gd name="connsiteY0" fmla="*/ 1185333 h 1185333"/>
                  <a:gd name="connsiteX1" fmla="*/ 1340556 w 1340556"/>
                  <a:gd name="connsiteY1" fmla="*/ 0 h 1185333"/>
                  <a:gd name="connsiteX0" fmla="*/ 0 w 1340556"/>
                  <a:gd name="connsiteY0" fmla="*/ 1185333 h 1185333"/>
                  <a:gd name="connsiteX1" fmla="*/ 1340556 w 1340556"/>
                  <a:gd name="connsiteY1" fmla="*/ 0 h 1185333"/>
                  <a:gd name="connsiteX0" fmla="*/ 0 w 1340556"/>
                  <a:gd name="connsiteY0" fmla="*/ 1185333 h 1185333"/>
                  <a:gd name="connsiteX1" fmla="*/ 1340556 w 1340556"/>
                  <a:gd name="connsiteY1" fmla="*/ 0 h 1185333"/>
                  <a:gd name="connsiteX0" fmla="*/ 0 w 1340556"/>
                  <a:gd name="connsiteY0" fmla="*/ 1185333 h 1185333"/>
                  <a:gd name="connsiteX1" fmla="*/ 1340556 w 1340556"/>
                  <a:gd name="connsiteY1" fmla="*/ 0 h 1185333"/>
                </a:gdLst>
                <a:ahLst/>
                <a:cxnLst>
                  <a:cxn ang="0">
                    <a:pos x="connsiteX0" y="connsiteY0"/>
                  </a:cxn>
                  <a:cxn ang="0">
                    <a:pos x="connsiteX1" y="connsiteY1"/>
                  </a:cxn>
                </a:cxnLst>
                <a:rect l="l" t="t" r="r" b="b"/>
                <a:pathLst>
                  <a:path w="1340556" h="1185333">
                    <a:moveTo>
                      <a:pt x="0" y="1185333"/>
                    </a:moveTo>
                    <a:cubicBezTo>
                      <a:pt x="658518" y="1171222"/>
                      <a:pt x="653815" y="14111"/>
                      <a:pt x="1340556" y="0"/>
                    </a:cubicBezTo>
                  </a:path>
                </a:pathLst>
              </a:custGeom>
              <a:effectLst/>
            </p:spPr>
            <p:style>
              <a:lnRef idx="3">
                <a:schemeClr val="dk1"/>
              </a:lnRef>
              <a:fillRef idx="0">
                <a:schemeClr val="dk1"/>
              </a:fillRef>
              <a:effectRef idx="2">
                <a:schemeClr val="dk1"/>
              </a:effectRef>
              <a:fontRef idx="minor">
                <a:schemeClr val="tx1"/>
              </a:fontRef>
            </p:style>
            <p:txBody>
              <a:bodyPr rtlCol="0" anchor="ctr"/>
              <a:lstStyle/>
              <a:p>
                <a:pPr algn="ctr"/>
                <a:endParaRPr lang="en-US" sz="1350">
                  <a:solidFill>
                    <a:srgbClr val="000000"/>
                  </a:solidFill>
                  <a:latin typeface="Helvetica Neue" charset="0"/>
                  <a:ea typeface="Helvetica Neue" charset="0"/>
                  <a:cs typeface="Helvetica Neue" charset="0"/>
                </a:endParaRPr>
              </a:p>
            </p:txBody>
          </p:sp>
        </p:grpSp>
      </p:grpSp>
      <p:grpSp>
        <p:nvGrpSpPr>
          <p:cNvPr id="13" name="Group 12"/>
          <p:cNvGrpSpPr/>
          <p:nvPr/>
        </p:nvGrpSpPr>
        <p:grpSpPr>
          <a:xfrm>
            <a:off x="561474" y="3721765"/>
            <a:ext cx="3493203" cy="1581527"/>
            <a:chOff x="561474" y="3192379"/>
            <a:chExt cx="3493203" cy="1581527"/>
          </a:xfrm>
        </p:grpSpPr>
        <p:grpSp>
          <p:nvGrpSpPr>
            <p:cNvPr id="28" name="Group 27"/>
            <p:cNvGrpSpPr/>
            <p:nvPr/>
          </p:nvGrpSpPr>
          <p:grpSpPr>
            <a:xfrm>
              <a:off x="1376663" y="3627667"/>
              <a:ext cx="2678014" cy="1146239"/>
              <a:chOff x="3243389" y="3159094"/>
              <a:chExt cx="2678014" cy="1146239"/>
            </a:xfrm>
          </p:grpSpPr>
          <p:grpSp>
            <p:nvGrpSpPr>
              <p:cNvPr id="30" name="Group 29"/>
              <p:cNvGrpSpPr/>
              <p:nvPr/>
            </p:nvGrpSpPr>
            <p:grpSpPr>
              <a:xfrm>
                <a:off x="3243389" y="3162417"/>
                <a:ext cx="2428345" cy="1142916"/>
                <a:chOff x="3321973" y="3162815"/>
                <a:chExt cx="2428345" cy="1142916"/>
              </a:xfrm>
            </p:grpSpPr>
            <p:sp>
              <p:nvSpPr>
                <p:cNvPr id="32" name="Rectangle 31"/>
                <p:cNvSpPr/>
                <p:nvPr/>
              </p:nvSpPr>
              <p:spPr>
                <a:xfrm>
                  <a:off x="3321973" y="3162815"/>
                  <a:ext cx="2428345" cy="114291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33" name="Picture 32"/>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16200000">
                  <a:off x="3273478" y="3314519"/>
                  <a:ext cx="954464" cy="777888"/>
                </a:xfrm>
                <a:prstGeom prst="rect">
                  <a:avLst/>
                </a:prstGeom>
              </p:spPr>
            </p:pic>
          </p:grpSp>
          <p:sp>
            <p:nvSpPr>
              <p:cNvPr id="31" name="Rectangle 30"/>
              <p:cNvSpPr/>
              <p:nvPr/>
            </p:nvSpPr>
            <p:spPr>
              <a:xfrm>
                <a:off x="5659297" y="3159094"/>
                <a:ext cx="262106" cy="114562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grpSp>
          <p:nvGrpSpPr>
            <p:cNvPr id="46" name="Group 45"/>
            <p:cNvGrpSpPr/>
            <p:nvPr/>
          </p:nvGrpSpPr>
          <p:grpSpPr>
            <a:xfrm>
              <a:off x="2293516" y="3703730"/>
              <a:ext cx="1425519" cy="1011936"/>
              <a:chOff x="4012915" y="2055821"/>
              <a:chExt cx="3361299" cy="2386094"/>
            </a:xfrm>
          </p:grpSpPr>
          <p:cxnSp>
            <p:nvCxnSpPr>
              <p:cNvPr id="47" name="Straight Arrow Connector 46"/>
              <p:cNvCxnSpPr/>
              <p:nvPr/>
            </p:nvCxnSpPr>
            <p:spPr>
              <a:xfrm>
                <a:off x="5942928" y="3239934"/>
                <a:ext cx="1431286" cy="8936"/>
              </a:xfrm>
              <a:prstGeom prst="straightConnector1">
                <a:avLst/>
              </a:prstGeom>
              <a:ln w="28575">
                <a:tailEnd type="triangle"/>
              </a:ln>
            </p:spPr>
            <p:style>
              <a:lnRef idx="2">
                <a:schemeClr val="dk1">
                  <a:shade val="50000"/>
                </a:schemeClr>
              </a:lnRef>
              <a:fillRef idx="1">
                <a:schemeClr val="dk1"/>
              </a:fillRef>
              <a:effectRef idx="0">
                <a:schemeClr val="dk1"/>
              </a:effectRef>
              <a:fontRef idx="minor">
                <a:schemeClr val="lt1"/>
              </a:fontRef>
            </p:style>
          </p:cxnSp>
          <p:cxnSp>
            <p:nvCxnSpPr>
              <p:cNvPr id="48" name="Straight Arrow Connector 47"/>
              <p:cNvCxnSpPr/>
              <p:nvPr/>
            </p:nvCxnSpPr>
            <p:spPr>
              <a:xfrm>
                <a:off x="4287522" y="2193123"/>
                <a:ext cx="1655406" cy="1064682"/>
              </a:xfrm>
              <a:prstGeom prst="straightConnector1">
                <a:avLst/>
              </a:prstGeom>
              <a:ln w="28575">
                <a:tailEnd type="triangle"/>
              </a:ln>
            </p:spPr>
            <p:style>
              <a:lnRef idx="2">
                <a:schemeClr val="dk1">
                  <a:shade val="50000"/>
                </a:schemeClr>
              </a:lnRef>
              <a:fillRef idx="1">
                <a:schemeClr val="dk1"/>
              </a:fillRef>
              <a:effectRef idx="0">
                <a:schemeClr val="dk1"/>
              </a:effectRef>
              <a:fontRef idx="minor">
                <a:schemeClr val="lt1"/>
              </a:fontRef>
            </p:style>
          </p:cxnSp>
          <p:cxnSp>
            <p:nvCxnSpPr>
              <p:cNvPr id="49" name="Straight Arrow Connector 48"/>
              <p:cNvCxnSpPr/>
              <p:nvPr/>
            </p:nvCxnSpPr>
            <p:spPr>
              <a:xfrm>
                <a:off x="4287522" y="2720995"/>
                <a:ext cx="1655406" cy="527871"/>
              </a:xfrm>
              <a:prstGeom prst="straightConnector1">
                <a:avLst/>
              </a:prstGeom>
              <a:ln w="28575">
                <a:tailEnd type="triangle"/>
              </a:ln>
            </p:spPr>
            <p:style>
              <a:lnRef idx="2">
                <a:schemeClr val="dk1">
                  <a:shade val="50000"/>
                </a:schemeClr>
              </a:lnRef>
              <a:fillRef idx="1">
                <a:schemeClr val="dk1"/>
              </a:fillRef>
              <a:effectRef idx="0">
                <a:schemeClr val="dk1"/>
              </a:effectRef>
              <a:fontRef idx="minor">
                <a:schemeClr val="lt1"/>
              </a:fontRef>
            </p:style>
          </p:cxnSp>
          <p:cxnSp>
            <p:nvCxnSpPr>
              <p:cNvPr id="53" name="Straight Arrow Connector 52"/>
              <p:cNvCxnSpPr/>
              <p:nvPr/>
            </p:nvCxnSpPr>
            <p:spPr>
              <a:xfrm flipV="1">
                <a:off x="4287522" y="3239934"/>
                <a:ext cx="1655406" cy="8932"/>
              </a:xfrm>
              <a:prstGeom prst="straightConnector1">
                <a:avLst/>
              </a:prstGeom>
              <a:ln w="28575">
                <a:tailEnd type="triangle"/>
              </a:ln>
            </p:spPr>
            <p:style>
              <a:lnRef idx="2">
                <a:schemeClr val="dk1">
                  <a:shade val="50000"/>
                </a:schemeClr>
              </a:lnRef>
              <a:fillRef idx="1">
                <a:schemeClr val="dk1"/>
              </a:fillRef>
              <a:effectRef idx="0">
                <a:schemeClr val="dk1"/>
              </a:effectRef>
              <a:fontRef idx="minor">
                <a:schemeClr val="lt1"/>
              </a:fontRef>
            </p:style>
          </p:cxnSp>
          <p:cxnSp>
            <p:nvCxnSpPr>
              <p:cNvPr id="54" name="Straight Arrow Connector 53"/>
              <p:cNvCxnSpPr/>
              <p:nvPr/>
            </p:nvCxnSpPr>
            <p:spPr>
              <a:xfrm flipV="1">
                <a:off x="4287522" y="3248866"/>
                <a:ext cx="1636592" cy="527874"/>
              </a:xfrm>
              <a:prstGeom prst="straightConnector1">
                <a:avLst/>
              </a:prstGeom>
              <a:ln w="28575">
                <a:tailEnd type="triangle"/>
              </a:ln>
            </p:spPr>
            <p:style>
              <a:lnRef idx="2">
                <a:schemeClr val="dk1">
                  <a:shade val="50000"/>
                </a:schemeClr>
              </a:lnRef>
              <a:fillRef idx="1">
                <a:schemeClr val="dk1"/>
              </a:fillRef>
              <a:effectRef idx="0">
                <a:schemeClr val="dk1"/>
              </a:effectRef>
              <a:fontRef idx="minor">
                <a:schemeClr val="lt1"/>
              </a:fontRef>
            </p:style>
          </p:cxnSp>
          <p:cxnSp>
            <p:nvCxnSpPr>
              <p:cNvPr id="55" name="Straight Arrow Connector 54"/>
              <p:cNvCxnSpPr/>
              <p:nvPr/>
            </p:nvCxnSpPr>
            <p:spPr>
              <a:xfrm flipV="1">
                <a:off x="4287522" y="3257800"/>
                <a:ext cx="1636592" cy="1046813"/>
              </a:xfrm>
              <a:prstGeom prst="straightConnector1">
                <a:avLst/>
              </a:prstGeom>
              <a:ln w="28575">
                <a:tailEnd type="triangle"/>
              </a:ln>
            </p:spPr>
            <p:style>
              <a:lnRef idx="2">
                <a:schemeClr val="dk1">
                  <a:shade val="50000"/>
                </a:schemeClr>
              </a:lnRef>
              <a:fillRef idx="1">
                <a:schemeClr val="dk1"/>
              </a:fillRef>
              <a:effectRef idx="0">
                <a:schemeClr val="dk1"/>
              </a:effectRef>
              <a:fontRef idx="minor">
                <a:schemeClr val="lt1"/>
              </a:fontRef>
            </p:style>
          </p:cxnSp>
          <p:grpSp>
            <p:nvGrpSpPr>
              <p:cNvPr id="56" name="Group 55"/>
              <p:cNvGrpSpPr/>
              <p:nvPr/>
            </p:nvGrpSpPr>
            <p:grpSpPr>
              <a:xfrm>
                <a:off x="4012915" y="2055821"/>
                <a:ext cx="274607" cy="2386094"/>
                <a:chOff x="4810479" y="726948"/>
                <a:chExt cx="228603" cy="1986366"/>
              </a:xfrm>
            </p:grpSpPr>
            <p:sp>
              <p:nvSpPr>
                <p:cNvPr id="58" name="Oval 57"/>
                <p:cNvSpPr/>
                <p:nvPr/>
              </p:nvSpPr>
              <p:spPr>
                <a:xfrm>
                  <a:off x="4810479" y="726948"/>
                  <a:ext cx="228603" cy="228601"/>
                </a:xfrm>
                <a:prstGeom prst="ellipse">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585" fontAlgn="base">
                    <a:spcBef>
                      <a:spcPct val="0"/>
                    </a:spcBef>
                    <a:spcAft>
                      <a:spcPct val="0"/>
                    </a:spcAft>
                  </a:pPr>
                  <a:endParaRPr lang="en-US" sz="1600">
                    <a:solidFill>
                      <a:prstClr val="white"/>
                    </a:solidFill>
                    <a:latin typeface="Helvetica Neue" charset="0"/>
                    <a:ea typeface="Helvetica Neue" charset="0"/>
                    <a:cs typeface="Helvetica Neue" charset="0"/>
                  </a:endParaRPr>
                </a:p>
              </p:txBody>
            </p:sp>
            <p:sp>
              <p:nvSpPr>
                <p:cNvPr id="60" name="Oval 59"/>
                <p:cNvSpPr/>
                <p:nvPr/>
              </p:nvSpPr>
              <p:spPr>
                <a:xfrm>
                  <a:off x="4810480" y="1605829"/>
                  <a:ext cx="228602" cy="228601"/>
                </a:xfrm>
                <a:prstGeom prst="ellipse">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585" fontAlgn="base">
                    <a:spcBef>
                      <a:spcPct val="0"/>
                    </a:spcBef>
                    <a:spcAft>
                      <a:spcPct val="0"/>
                    </a:spcAft>
                  </a:pPr>
                  <a:endParaRPr lang="en-US" sz="1600">
                    <a:solidFill>
                      <a:prstClr val="white"/>
                    </a:solidFill>
                    <a:latin typeface="Helvetica Neue" charset="0"/>
                    <a:ea typeface="Helvetica Neue" charset="0"/>
                    <a:cs typeface="Helvetica Neue" charset="0"/>
                  </a:endParaRPr>
                </a:p>
              </p:txBody>
            </p:sp>
            <p:sp>
              <p:nvSpPr>
                <p:cNvPr id="62" name="Oval 61"/>
                <p:cNvSpPr/>
                <p:nvPr/>
              </p:nvSpPr>
              <p:spPr>
                <a:xfrm>
                  <a:off x="4810479" y="2045271"/>
                  <a:ext cx="228603" cy="228601"/>
                </a:xfrm>
                <a:prstGeom prst="ellipse">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585" fontAlgn="base">
                    <a:spcBef>
                      <a:spcPct val="0"/>
                    </a:spcBef>
                    <a:spcAft>
                      <a:spcPct val="0"/>
                    </a:spcAft>
                  </a:pPr>
                  <a:endParaRPr lang="en-US" sz="1600">
                    <a:solidFill>
                      <a:prstClr val="white"/>
                    </a:solidFill>
                    <a:latin typeface="Helvetica Neue" charset="0"/>
                    <a:ea typeface="Helvetica Neue" charset="0"/>
                    <a:cs typeface="Helvetica Neue" charset="0"/>
                  </a:endParaRPr>
                </a:p>
              </p:txBody>
            </p:sp>
            <p:sp>
              <p:nvSpPr>
                <p:cNvPr id="63" name="Oval 62"/>
                <p:cNvSpPr/>
                <p:nvPr/>
              </p:nvSpPr>
              <p:spPr>
                <a:xfrm>
                  <a:off x="4810479" y="2484713"/>
                  <a:ext cx="228603" cy="228601"/>
                </a:xfrm>
                <a:prstGeom prst="ellipse">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585" fontAlgn="base">
                    <a:spcBef>
                      <a:spcPct val="0"/>
                    </a:spcBef>
                    <a:spcAft>
                      <a:spcPct val="0"/>
                    </a:spcAft>
                  </a:pPr>
                  <a:endParaRPr lang="en-US" sz="1600">
                    <a:solidFill>
                      <a:prstClr val="white"/>
                    </a:solidFill>
                    <a:latin typeface="Helvetica Neue" charset="0"/>
                    <a:ea typeface="Helvetica Neue" charset="0"/>
                    <a:cs typeface="Helvetica Neue" charset="0"/>
                  </a:endParaRPr>
                </a:p>
              </p:txBody>
            </p:sp>
            <p:sp>
              <p:nvSpPr>
                <p:cNvPr id="64" name="Oval 63"/>
                <p:cNvSpPr/>
                <p:nvPr/>
              </p:nvSpPr>
              <p:spPr>
                <a:xfrm>
                  <a:off x="4810479" y="1166389"/>
                  <a:ext cx="228603" cy="228601"/>
                </a:xfrm>
                <a:prstGeom prst="ellipse">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585" fontAlgn="base">
                    <a:spcBef>
                      <a:spcPct val="0"/>
                    </a:spcBef>
                    <a:spcAft>
                      <a:spcPct val="0"/>
                    </a:spcAft>
                  </a:pPr>
                  <a:endParaRPr lang="en-US" sz="1600">
                    <a:solidFill>
                      <a:prstClr val="white"/>
                    </a:solidFill>
                    <a:latin typeface="Helvetica Neue" charset="0"/>
                    <a:ea typeface="Helvetica Neue" charset="0"/>
                    <a:cs typeface="Helvetica Neue" charset="0"/>
                  </a:endParaRPr>
                </a:p>
              </p:txBody>
            </p:sp>
          </p:grpSp>
        </p:grpSp>
        <p:grpSp>
          <p:nvGrpSpPr>
            <p:cNvPr id="65" name="Group 64"/>
            <p:cNvGrpSpPr/>
            <p:nvPr/>
          </p:nvGrpSpPr>
          <p:grpSpPr>
            <a:xfrm>
              <a:off x="2605309" y="3808731"/>
              <a:ext cx="801933" cy="801934"/>
              <a:chOff x="5724072" y="7333"/>
              <a:chExt cx="2080007" cy="2080009"/>
            </a:xfrm>
          </p:grpSpPr>
          <p:sp>
            <p:nvSpPr>
              <p:cNvPr id="66" name="Oval 65"/>
              <p:cNvSpPr/>
              <p:nvPr/>
            </p:nvSpPr>
            <p:spPr>
              <a:xfrm>
                <a:off x="5724072" y="7333"/>
                <a:ext cx="2080007" cy="2080009"/>
              </a:xfrm>
              <a:prstGeom prst="ellipse">
                <a:avLst/>
              </a:prstGeom>
              <a:solidFill>
                <a:schemeClr val="bg1"/>
              </a:solidFill>
              <a:ln w="28575"/>
            </p:spPr>
            <p:style>
              <a:lnRef idx="2">
                <a:schemeClr val="dk1"/>
              </a:lnRef>
              <a:fillRef idx="1">
                <a:schemeClr val="lt1"/>
              </a:fillRef>
              <a:effectRef idx="0">
                <a:schemeClr val="dk1"/>
              </a:effectRef>
              <a:fontRef idx="minor">
                <a:schemeClr val="dk1"/>
              </a:fontRef>
            </p:style>
            <p:txBody>
              <a:bodyPr rtlCol="0" anchor="ctr"/>
              <a:lstStyle/>
              <a:p>
                <a:pPr algn="ctr" defTabSz="609585" fontAlgn="base">
                  <a:spcBef>
                    <a:spcPct val="0"/>
                  </a:spcBef>
                  <a:spcAft>
                    <a:spcPct val="0"/>
                  </a:spcAft>
                </a:pPr>
                <a:endParaRPr lang="en-US" sz="1600">
                  <a:solidFill>
                    <a:prstClr val="black"/>
                  </a:solidFill>
                  <a:latin typeface="Helvetica Neue" charset="0"/>
                  <a:ea typeface="Helvetica Neue" charset="0"/>
                  <a:cs typeface="Helvetica Neue" charset="0"/>
                </a:endParaRPr>
              </a:p>
            </p:txBody>
          </p:sp>
          <p:sp>
            <p:nvSpPr>
              <p:cNvPr id="67" name="Freeform 66"/>
              <p:cNvSpPr/>
              <p:nvPr/>
            </p:nvSpPr>
            <p:spPr>
              <a:xfrm>
                <a:off x="6230972" y="573468"/>
                <a:ext cx="1066207" cy="947739"/>
              </a:xfrm>
              <a:custGeom>
                <a:avLst/>
                <a:gdLst>
                  <a:gd name="connsiteX0" fmla="*/ 0 w 1340556"/>
                  <a:gd name="connsiteY0" fmla="*/ 1189143 h 1288265"/>
                  <a:gd name="connsiteX1" fmla="*/ 310444 w 1340556"/>
                  <a:gd name="connsiteY1" fmla="*/ 1189143 h 1288265"/>
                  <a:gd name="connsiteX2" fmla="*/ 776111 w 1340556"/>
                  <a:gd name="connsiteY2" fmla="*/ 159032 h 1288265"/>
                  <a:gd name="connsiteX3" fmla="*/ 1340556 w 1340556"/>
                  <a:gd name="connsiteY3" fmla="*/ 3810 h 1288265"/>
                  <a:gd name="connsiteX0" fmla="*/ 0 w 1340556"/>
                  <a:gd name="connsiteY0" fmla="*/ 1186354 h 1233692"/>
                  <a:gd name="connsiteX1" fmla="*/ 437444 w 1340556"/>
                  <a:gd name="connsiteY1" fmla="*/ 1073465 h 1233692"/>
                  <a:gd name="connsiteX2" fmla="*/ 776111 w 1340556"/>
                  <a:gd name="connsiteY2" fmla="*/ 156243 h 1233692"/>
                  <a:gd name="connsiteX3" fmla="*/ 1340556 w 1340556"/>
                  <a:gd name="connsiteY3" fmla="*/ 1021 h 1233692"/>
                  <a:gd name="connsiteX0" fmla="*/ 0 w 1340556"/>
                  <a:gd name="connsiteY0" fmla="*/ 1186354 h 1186354"/>
                  <a:gd name="connsiteX1" fmla="*/ 776111 w 1340556"/>
                  <a:gd name="connsiteY1" fmla="*/ 156243 h 1186354"/>
                  <a:gd name="connsiteX2" fmla="*/ 1340556 w 1340556"/>
                  <a:gd name="connsiteY2" fmla="*/ 1021 h 1186354"/>
                  <a:gd name="connsiteX0" fmla="*/ 0 w 1340556"/>
                  <a:gd name="connsiteY0" fmla="*/ 1185333 h 1185333"/>
                  <a:gd name="connsiteX1" fmla="*/ 1340556 w 1340556"/>
                  <a:gd name="connsiteY1" fmla="*/ 0 h 1185333"/>
                  <a:gd name="connsiteX0" fmla="*/ 0 w 1340556"/>
                  <a:gd name="connsiteY0" fmla="*/ 1185333 h 1185333"/>
                  <a:gd name="connsiteX1" fmla="*/ 1340556 w 1340556"/>
                  <a:gd name="connsiteY1" fmla="*/ 0 h 1185333"/>
                  <a:gd name="connsiteX0" fmla="*/ 0 w 1340556"/>
                  <a:gd name="connsiteY0" fmla="*/ 1185333 h 1185333"/>
                  <a:gd name="connsiteX1" fmla="*/ 1340556 w 1340556"/>
                  <a:gd name="connsiteY1" fmla="*/ 0 h 1185333"/>
                  <a:gd name="connsiteX0" fmla="*/ 0 w 1340556"/>
                  <a:gd name="connsiteY0" fmla="*/ 1185333 h 1185333"/>
                  <a:gd name="connsiteX1" fmla="*/ 1340556 w 1340556"/>
                  <a:gd name="connsiteY1" fmla="*/ 0 h 1185333"/>
                </a:gdLst>
                <a:ahLst/>
                <a:cxnLst>
                  <a:cxn ang="0">
                    <a:pos x="connsiteX0" y="connsiteY0"/>
                  </a:cxn>
                  <a:cxn ang="0">
                    <a:pos x="connsiteX1" y="connsiteY1"/>
                  </a:cxn>
                </a:cxnLst>
                <a:rect l="l" t="t" r="r" b="b"/>
                <a:pathLst>
                  <a:path w="1340556" h="1185333">
                    <a:moveTo>
                      <a:pt x="0" y="1185333"/>
                    </a:moveTo>
                    <a:cubicBezTo>
                      <a:pt x="658518" y="1171222"/>
                      <a:pt x="653815" y="14111"/>
                      <a:pt x="1340556" y="0"/>
                    </a:cubicBezTo>
                  </a:path>
                </a:pathLst>
              </a:custGeom>
              <a:effectLst/>
            </p:spPr>
            <p:style>
              <a:lnRef idx="3">
                <a:schemeClr val="dk1"/>
              </a:lnRef>
              <a:fillRef idx="0">
                <a:schemeClr val="dk1"/>
              </a:fillRef>
              <a:effectRef idx="2">
                <a:schemeClr val="dk1"/>
              </a:effectRef>
              <a:fontRef idx="minor">
                <a:schemeClr val="tx1"/>
              </a:fontRef>
            </p:style>
            <p:txBody>
              <a:bodyPr rtlCol="0" anchor="ctr"/>
              <a:lstStyle/>
              <a:p>
                <a:pPr algn="ctr"/>
                <a:endParaRPr lang="en-US" sz="1350">
                  <a:solidFill>
                    <a:srgbClr val="000000"/>
                  </a:solidFill>
                  <a:latin typeface="Helvetica Neue" charset="0"/>
                  <a:ea typeface="Helvetica Neue" charset="0"/>
                  <a:cs typeface="Helvetica Neue" charset="0"/>
                </a:endParaRPr>
              </a:p>
            </p:txBody>
          </p:sp>
        </p:grpSp>
        <p:sp>
          <p:nvSpPr>
            <p:cNvPr id="12" name="TextBox 11"/>
            <p:cNvSpPr txBox="1"/>
            <p:nvPr/>
          </p:nvSpPr>
          <p:spPr>
            <a:xfrm>
              <a:off x="561474" y="3192379"/>
              <a:ext cx="184731" cy="369332"/>
            </a:xfrm>
            <a:prstGeom prst="rect">
              <a:avLst/>
            </a:prstGeom>
            <a:noFill/>
          </p:spPr>
          <p:txBody>
            <a:bodyPr wrap="none" rtlCol="0">
              <a:spAutoFit/>
            </a:bodyPr>
            <a:lstStyle/>
            <a:p>
              <a:endParaRPr lang="en-US" dirty="0"/>
            </a:p>
          </p:txBody>
        </p:sp>
      </p:grpSp>
      <p:sp>
        <p:nvSpPr>
          <p:cNvPr id="15" name="TextBox 14"/>
          <p:cNvSpPr txBox="1"/>
          <p:nvPr/>
        </p:nvSpPr>
        <p:spPr>
          <a:xfrm>
            <a:off x="4253492" y="2009346"/>
            <a:ext cx="1612921" cy="369332"/>
          </a:xfrm>
          <a:prstGeom prst="rect">
            <a:avLst/>
          </a:prstGeom>
          <a:noFill/>
        </p:spPr>
        <p:txBody>
          <a:bodyPr wrap="square" rtlCol="0">
            <a:spAutoFit/>
          </a:bodyPr>
          <a:lstStyle/>
          <a:p>
            <a:r>
              <a:rPr lang="en-US" dirty="0">
                <a:latin typeface="Consolas" charset="0"/>
                <a:ea typeface="Consolas" charset="0"/>
                <a:cs typeface="Consolas" charset="0"/>
              </a:rPr>
              <a:t>V</a:t>
            </a:r>
            <a:r>
              <a:rPr lang="en-US" dirty="0" smtClean="0">
                <a:latin typeface="Consolas" charset="0"/>
                <a:ea typeface="Consolas" charset="0"/>
                <a:cs typeface="Consolas" charset="0"/>
              </a:rPr>
              <a:t>ersion 1</a:t>
            </a:r>
            <a:endParaRPr lang="en-US" dirty="0">
              <a:latin typeface="Consolas" charset="0"/>
              <a:ea typeface="Consolas" charset="0"/>
              <a:cs typeface="Consolas" charset="0"/>
            </a:endParaRPr>
          </a:p>
        </p:txBody>
      </p:sp>
      <p:grpSp>
        <p:nvGrpSpPr>
          <p:cNvPr id="192" name="Group 191"/>
          <p:cNvGrpSpPr/>
          <p:nvPr/>
        </p:nvGrpSpPr>
        <p:grpSpPr>
          <a:xfrm>
            <a:off x="1759966" y="2452511"/>
            <a:ext cx="2678816" cy="1147872"/>
            <a:chOff x="1375861" y="2436346"/>
            <a:chExt cx="2678816" cy="1147872"/>
          </a:xfrm>
        </p:grpSpPr>
        <p:grpSp>
          <p:nvGrpSpPr>
            <p:cNvPr id="193" name="Group 192"/>
            <p:cNvGrpSpPr/>
            <p:nvPr/>
          </p:nvGrpSpPr>
          <p:grpSpPr>
            <a:xfrm>
              <a:off x="1375861" y="2436346"/>
              <a:ext cx="2678816" cy="1147872"/>
              <a:chOff x="3242587" y="1967773"/>
              <a:chExt cx="2678816" cy="1147872"/>
            </a:xfrm>
          </p:grpSpPr>
          <p:grpSp>
            <p:nvGrpSpPr>
              <p:cNvPr id="210" name="Group 209"/>
              <p:cNvGrpSpPr/>
              <p:nvPr/>
            </p:nvGrpSpPr>
            <p:grpSpPr>
              <a:xfrm>
                <a:off x="3242587" y="1967773"/>
                <a:ext cx="2428345" cy="1142916"/>
                <a:chOff x="3321171" y="1967773"/>
                <a:chExt cx="2428345" cy="1142916"/>
              </a:xfrm>
            </p:grpSpPr>
            <p:sp>
              <p:nvSpPr>
                <p:cNvPr id="212" name="Rectangle 211"/>
                <p:cNvSpPr/>
                <p:nvPr/>
              </p:nvSpPr>
              <p:spPr>
                <a:xfrm>
                  <a:off x="3321171" y="1967773"/>
                  <a:ext cx="2428345" cy="114291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213" name="Picture 212"/>
                <p:cNvPicPr>
                  <a:picLocks noChangeAspect="1"/>
                </p:cNvPicPr>
                <p:nvPr/>
              </p:nvPicPr>
              <p:blipFill>
                <a:blip r:embed="rId8"/>
                <a:stretch>
                  <a:fillRect/>
                </a:stretch>
              </p:blipFill>
              <p:spPr>
                <a:xfrm rot="16200000">
                  <a:off x="3039967" y="2350277"/>
                  <a:ext cx="1009568" cy="365968"/>
                </a:xfrm>
                <a:prstGeom prst="rect">
                  <a:avLst/>
                </a:prstGeom>
              </p:spPr>
            </p:pic>
          </p:grpSp>
          <p:sp>
            <p:nvSpPr>
              <p:cNvPr id="211" name="Rectangle 210"/>
              <p:cNvSpPr/>
              <p:nvPr/>
            </p:nvSpPr>
            <p:spPr>
              <a:xfrm>
                <a:off x="5659297" y="1970025"/>
                <a:ext cx="262106" cy="114562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grpSp>
          <p:nvGrpSpPr>
            <p:cNvPr id="194" name="Group 193"/>
            <p:cNvGrpSpPr/>
            <p:nvPr/>
          </p:nvGrpSpPr>
          <p:grpSpPr>
            <a:xfrm>
              <a:off x="2293516" y="2502080"/>
              <a:ext cx="1425519" cy="1011936"/>
              <a:chOff x="4012915" y="2055821"/>
              <a:chExt cx="3361299" cy="2386094"/>
            </a:xfrm>
          </p:grpSpPr>
          <p:cxnSp>
            <p:nvCxnSpPr>
              <p:cNvPr id="198" name="Straight Arrow Connector 197"/>
              <p:cNvCxnSpPr/>
              <p:nvPr/>
            </p:nvCxnSpPr>
            <p:spPr>
              <a:xfrm>
                <a:off x="5942928" y="3239934"/>
                <a:ext cx="1431286" cy="8936"/>
              </a:xfrm>
              <a:prstGeom prst="straightConnector1">
                <a:avLst/>
              </a:prstGeom>
              <a:ln w="28575">
                <a:tailEnd type="triangle"/>
              </a:ln>
            </p:spPr>
            <p:style>
              <a:lnRef idx="2">
                <a:schemeClr val="dk1">
                  <a:shade val="50000"/>
                </a:schemeClr>
              </a:lnRef>
              <a:fillRef idx="1">
                <a:schemeClr val="dk1"/>
              </a:fillRef>
              <a:effectRef idx="0">
                <a:schemeClr val="dk1"/>
              </a:effectRef>
              <a:fontRef idx="minor">
                <a:schemeClr val="lt1"/>
              </a:fontRef>
            </p:style>
          </p:cxnSp>
          <p:cxnSp>
            <p:nvCxnSpPr>
              <p:cNvPr id="199" name="Straight Arrow Connector 198"/>
              <p:cNvCxnSpPr/>
              <p:nvPr/>
            </p:nvCxnSpPr>
            <p:spPr>
              <a:xfrm>
                <a:off x="4287522" y="2193123"/>
                <a:ext cx="1655406" cy="1064682"/>
              </a:xfrm>
              <a:prstGeom prst="straightConnector1">
                <a:avLst/>
              </a:prstGeom>
              <a:ln w="28575">
                <a:tailEnd type="triangle"/>
              </a:ln>
            </p:spPr>
            <p:style>
              <a:lnRef idx="2">
                <a:schemeClr val="dk1">
                  <a:shade val="50000"/>
                </a:schemeClr>
              </a:lnRef>
              <a:fillRef idx="1">
                <a:schemeClr val="dk1"/>
              </a:fillRef>
              <a:effectRef idx="0">
                <a:schemeClr val="dk1"/>
              </a:effectRef>
              <a:fontRef idx="minor">
                <a:schemeClr val="lt1"/>
              </a:fontRef>
            </p:style>
          </p:cxnSp>
          <p:cxnSp>
            <p:nvCxnSpPr>
              <p:cNvPr id="200" name="Straight Arrow Connector 199"/>
              <p:cNvCxnSpPr/>
              <p:nvPr/>
            </p:nvCxnSpPr>
            <p:spPr>
              <a:xfrm>
                <a:off x="4287522" y="2720995"/>
                <a:ext cx="1655406" cy="527871"/>
              </a:xfrm>
              <a:prstGeom prst="straightConnector1">
                <a:avLst/>
              </a:prstGeom>
              <a:ln w="28575">
                <a:tailEnd type="triangle"/>
              </a:ln>
            </p:spPr>
            <p:style>
              <a:lnRef idx="2">
                <a:schemeClr val="dk1">
                  <a:shade val="50000"/>
                </a:schemeClr>
              </a:lnRef>
              <a:fillRef idx="1">
                <a:schemeClr val="dk1"/>
              </a:fillRef>
              <a:effectRef idx="0">
                <a:schemeClr val="dk1"/>
              </a:effectRef>
              <a:fontRef idx="minor">
                <a:schemeClr val="lt1"/>
              </a:fontRef>
            </p:style>
          </p:cxnSp>
          <p:cxnSp>
            <p:nvCxnSpPr>
              <p:cNvPr id="201" name="Straight Arrow Connector 200"/>
              <p:cNvCxnSpPr/>
              <p:nvPr/>
            </p:nvCxnSpPr>
            <p:spPr>
              <a:xfrm flipV="1">
                <a:off x="4287522" y="3239934"/>
                <a:ext cx="1655406" cy="8932"/>
              </a:xfrm>
              <a:prstGeom prst="straightConnector1">
                <a:avLst/>
              </a:prstGeom>
              <a:ln w="28575">
                <a:tailEnd type="triangle"/>
              </a:ln>
            </p:spPr>
            <p:style>
              <a:lnRef idx="2">
                <a:schemeClr val="dk1">
                  <a:shade val="50000"/>
                </a:schemeClr>
              </a:lnRef>
              <a:fillRef idx="1">
                <a:schemeClr val="dk1"/>
              </a:fillRef>
              <a:effectRef idx="0">
                <a:schemeClr val="dk1"/>
              </a:effectRef>
              <a:fontRef idx="minor">
                <a:schemeClr val="lt1"/>
              </a:fontRef>
            </p:style>
          </p:cxnSp>
          <p:cxnSp>
            <p:nvCxnSpPr>
              <p:cNvPr id="202" name="Straight Arrow Connector 201"/>
              <p:cNvCxnSpPr/>
              <p:nvPr/>
            </p:nvCxnSpPr>
            <p:spPr>
              <a:xfrm flipV="1">
                <a:off x="4287522" y="3248866"/>
                <a:ext cx="1636592" cy="527874"/>
              </a:xfrm>
              <a:prstGeom prst="straightConnector1">
                <a:avLst/>
              </a:prstGeom>
              <a:ln w="28575">
                <a:tailEnd type="triangle"/>
              </a:ln>
            </p:spPr>
            <p:style>
              <a:lnRef idx="2">
                <a:schemeClr val="dk1">
                  <a:shade val="50000"/>
                </a:schemeClr>
              </a:lnRef>
              <a:fillRef idx="1">
                <a:schemeClr val="dk1"/>
              </a:fillRef>
              <a:effectRef idx="0">
                <a:schemeClr val="dk1"/>
              </a:effectRef>
              <a:fontRef idx="minor">
                <a:schemeClr val="lt1"/>
              </a:fontRef>
            </p:style>
          </p:cxnSp>
          <p:cxnSp>
            <p:nvCxnSpPr>
              <p:cNvPr id="203" name="Straight Arrow Connector 202"/>
              <p:cNvCxnSpPr/>
              <p:nvPr/>
            </p:nvCxnSpPr>
            <p:spPr>
              <a:xfrm flipV="1">
                <a:off x="4287522" y="3257800"/>
                <a:ext cx="1636592" cy="1046813"/>
              </a:xfrm>
              <a:prstGeom prst="straightConnector1">
                <a:avLst/>
              </a:prstGeom>
              <a:ln w="28575">
                <a:tailEnd type="triangle"/>
              </a:ln>
            </p:spPr>
            <p:style>
              <a:lnRef idx="2">
                <a:schemeClr val="dk1">
                  <a:shade val="50000"/>
                </a:schemeClr>
              </a:lnRef>
              <a:fillRef idx="1">
                <a:schemeClr val="dk1"/>
              </a:fillRef>
              <a:effectRef idx="0">
                <a:schemeClr val="dk1"/>
              </a:effectRef>
              <a:fontRef idx="minor">
                <a:schemeClr val="lt1"/>
              </a:fontRef>
            </p:style>
          </p:cxnSp>
          <p:grpSp>
            <p:nvGrpSpPr>
              <p:cNvPr id="204" name="Group 203"/>
              <p:cNvGrpSpPr/>
              <p:nvPr/>
            </p:nvGrpSpPr>
            <p:grpSpPr>
              <a:xfrm>
                <a:off x="4012915" y="2055821"/>
                <a:ext cx="274607" cy="2386094"/>
                <a:chOff x="4810479" y="726948"/>
                <a:chExt cx="228603" cy="1986366"/>
              </a:xfrm>
            </p:grpSpPr>
            <p:sp>
              <p:nvSpPr>
                <p:cNvPr id="205" name="Oval 204"/>
                <p:cNvSpPr/>
                <p:nvPr/>
              </p:nvSpPr>
              <p:spPr>
                <a:xfrm>
                  <a:off x="4810479" y="726948"/>
                  <a:ext cx="228603" cy="228601"/>
                </a:xfrm>
                <a:prstGeom prst="ellipse">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585" fontAlgn="base">
                    <a:spcBef>
                      <a:spcPct val="0"/>
                    </a:spcBef>
                    <a:spcAft>
                      <a:spcPct val="0"/>
                    </a:spcAft>
                  </a:pPr>
                  <a:endParaRPr lang="en-US" sz="1600">
                    <a:solidFill>
                      <a:prstClr val="white"/>
                    </a:solidFill>
                    <a:latin typeface="Helvetica Neue" charset="0"/>
                    <a:ea typeface="Helvetica Neue" charset="0"/>
                    <a:cs typeface="Helvetica Neue" charset="0"/>
                  </a:endParaRPr>
                </a:p>
              </p:txBody>
            </p:sp>
            <p:sp>
              <p:nvSpPr>
                <p:cNvPr id="206" name="Oval 205"/>
                <p:cNvSpPr/>
                <p:nvPr/>
              </p:nvSpPr>
              <p:spPr>
                <a:xfrm>
                  <a:off x="4810480" y="1605829"/>
                  <a:ext cx="228602" cy="228601"/>
                </a:xfrm>
                <a:prstGeom prst="ellipse">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585" fontAlgn="base">
                    <a:spcBef>
                      <a:spcPct val="0"/>
                    </a:spcBef>
                    <a:spcAft>
                      <a:spcPct val="0"/>
                    </a:spcAft>
                  </a:pPr>
                  <a:endParaRPr lang="en-US" sz="1600">
                    <a:solidFill>
                      <a:prstClr val="white"/>
                    </a:solidFill>
                    <a:latin typeface="Helvetica Neue" charset="0"/>
                    <a:ea typeface="Helvetica Neue" charset="0"/>
                    <a:cs typeface="Helvetica Neue" charset="0"/>
                  </a:endParaRPr>
                </a:p>
              </p:txBody>
            </p:sp>
            <p:sp>
              <p:nvSpPr>
                <p:cNvPr id="207" name="Oval 206"/>
                <p:cNvSpPr/>
                <p:nvPr/>
              </p:nvSpPr>
              <p:spPr>
                <a:xfrm>
                  <a:off x="4810479" y="2045271"/>
                  <a:ext cx="228603" cy="228601"/>
                </a:xfrm>
                <a:prstGeom prst="ellipse">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585" fontAlgn="base">
                    <a:spcBef>
                      <a:spcPct val="0"/>
                    </a:spcBef>
                    <a:spcAft>
                      <a:spcPct val="0"/>
                    </a:spcAft>
                  </a:pPr>
                  <a:endParaRPr lang="en-US" sz="1600">
                    <a:solidFill>
                      <a:prstClr val="white"/>
                    </a:solidFill>
                    <a:latin typeface="Helvetica Neue" charset="0"/>
                    <a:ea typeface="Helvetica Neue" charset="0"/>
                    <a:cs typeface="Helvetica Neue" charset="0"/>
                  </a:endParaRPr>
                </a:p>
              </p:txBody>
            </p:sp>
            <p:sp>
              <p:nvSpPr>
                <p:cNvPr id="208" name="Oval 207"/>
                <p:cNvSpPr/>
                <p:nvPr/>
              </p:nvSpPr>
              <p:spPr>
                <a:xfrm>
                  <a:off x="4810479" y="2484713"/>
                  <a:ext cx="228603" cy="228601"/>
                </a:xfrm>
                <a:prstGeom prst="ellipse">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585" fontAlgn="base">
                    <a:spcBef>
                      <a:spcPct val="0"/>
                    </a:spcBef>
                    <a:spcAft>
                      <a:spcPct val="0"/>
                    </a:spcAft>
                  </a:pPr>
                  <a:endParaRPr lang="en-US" sz="1600">
                    <a:solidFill>
                      <a:prstClr val="white"/>
                    </a:solidFill>
                    <a:latin typeface="Helvetica Neue" charset="0"/>
                    <a:ea typeface="Helvetica Neue" charset="0"/>
                    <a:cs typeface="Helvetica Neue" charset="0"/>
                  </a:endParaRPr>
                </a:p>
              </p:txBody>
            </p:sp>
            <p:sp>
              <p:nvSpPr>
                <p:cNvPr id="209" name="Oval 208"/>
                <p:cNvSpPr/>
                <p:nvPr/>
              </p:nvSpPr>
              <p:spPr>
                <a:xfrm>
                  <a:off x="4810479" y="1166389"/>
                  <a:ext cx="228603" cy="228601"/>
                </a:xfrm>
                <a:prstGeom prst="ellipse">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585" fontAlgn="base">
                    <a:spcBef>
                      <a:spcPct val="0"/>
                    </a:spcBef>
                    <a:spcAft>
                      <a:spcPct val="0"/>
                    </a:spcAft>
                  </a:pPr>
                  <a:endParaRPr lang="en-US" sz="1600">
                    <a:solidFill>
                      <a:prstClr val="white"/>
                    </a:solidFill>
                    <a:latin typeface="Helvetica Neue" charset="0"/>
                    <a:ea typeface="Helvetica Neue" charset="0"/>
                    <a:cs typeface="Helvetica Neue" charset="0"/>
                  </a:endParaRPr>
                </a:p>
              </p:txBody>
            </p:sp>
          </p:grpSp>
        </p:grpSp>
        <p:grpSp>
          <p:nvGrpSpPr>
            <p:cNvPr id="195" name="Group 194"/>
            <p:cNvGrpSpPr/>
            <p:nvPr/>
          </p:nvGrpSpPr>
          <p:grpSpPr>
            <a:xfrm>
              <a:off x="2605309" y="2607081"/>
              <a:ext cx="801933" cy="801934"/>
              <a:chOff x="5724072" y="7333"/>
              <a:chExt cx="2080007" cy="2080009"/>
            </a:xfrm>
          </p:grpSpPr>
          <p:sp>
            <p:nvSpPr>
              <p:cNvPr id="196" name="Oval 195"/>
              <p:cNvSpPr/>
              <p:nvPr/>
            </p:nvSpPr>
            <p:spPr>
              <a:xfrm>
                <a:off x="5724072" y="7333"/>
                <a:ext cx="2080007" cy="2080009"/>
              </a:xfrm>
              <a:prstGeom prst="ellipse">
                <a:avLst/>
              </a:prstGeom>
              <a:solidFill>
                <a:schemeClr val="bg1"/>
              </a:solidFill>
              <a:ln w="28575"/>
            </p:spPr>
            <p:style>
              <a:lnRef idx="2">
                <a:schemeClr val="dk1"/>
              </a:lnRef>
              <a:fillRef idx="1">
                <a:schemeClr val="lt1"/>
              </a:fillRef>
              <a:effectRef idx="0">
                <a:schemeClr val="dk1"/>
              </a:effectRef>
              <a:fontRef idx="minor">
                <a:schemeClr val="dk1"/>
              </a:fontRef>
            </p:style>
            <p:txBody>
              <a:bodyPr rtlCol="0" anchor="ctr"/>
              <a:lstStyle/>
              <a:p>
                <a:pPr algn="ctr" defTabSz="609585" fontAlgn="base">
                  <a:spcBef>
                    <a:spcPct val="0"/>
                  </a:spcBef>
                  <a:spcAft>
                    <a:spcPct val="0"/>
                  </a:spcAft>
                </a:pPr>
                <a:endParaRPr lang="en-US" sz="1600">
                  <a:solidFill>
                    <a:prstClr val="black"/>
                  </a:solidFill>
                  <a:latin typeface="Helvetica Neue" charset="0"/>
                  <a:ea typeface="Helvetica Neue" charset="0"/>
                  <a:cs typeface="Helvetica Neue" charset="0"/>
                </a:endParaRPr>
              </a:p>
            </p:txBody>
          </p:sp>
          <p:sp>
            <p:nvSpPr>
              <p:cNvPr id="197" name="Freeform 196"/>
              <p:cNvSpPr/>
              <p:nvPr/>
            </p:nvSpPr>
            <p:spPr>
              <a:xfrm>
                <a:off x="6230972" y="573468"/>
                <a:ext cx="1066207" cy="947739"/>
              </a:xfrm>
              <a:custGeom>
                <a:avLst/>
                <a:gdLst>
                  <a:gd name="connsiteX0" fmla="*/ 0 w 1340556"/>
                  <a:gd name="connsiteY0" fmla="*/ 1189143 h 1288265"/>
                  <a:gd name="connsiteX1" fmla="*/ 310444 w 1340556"/>
                  <a:gd name="connsiteY1" fmla="*/ 1189143 h 1288265"/>
                  <a:gd name="connsiteX2" fmla="*/ 776111 w 1340556"/>
                  <a:gd name="connsiteY2" fmla="*/ 159032 h 1288265"/>
                  <a:gd name="connsiteX3" fmla="*/ 1340556 w 1340556"/>
                  <a:gd name="connsiteY3" fmla="*/ 3810 h 1288265"/>
                  <a:gd name="connsiteX0" fmla="*/ 0 w 1340556"/>
                  <a:gd name="connsiteY0" fmla="*/ 1186354 h 1233692"/>
                  <a:gd name="connsiteX1" fmla="*/ 437444 w 1340556"/>
                  <a:gd name="connsiteY1" fmla="*/ 1073465 h 1233692"/>
                  <a:gd name="connsiteX2" fmla="*/ 776111 w 1340556"/>
                  <a:gd name="connsiteY2" fmla="*/ 156243 h 1233692"/>
                  <a:gd name="connsiteX3" fmla="*/ 1340556 w 1340556"/>
                  <a:gd name="connsiteY3" fmla="*/ 1021 h 1233692"/>
                  <a:gd name="connsiteX0" fmla="*/ 0 w 1340556"/>
                  <a:gd name="connsiteY0" fmla="*/ 1186354 h 1186354"/>
                  <a:gd name="connsiteX1" fmla="*/ 776111 w 1340556"/>
                  <a:gd name="connsiteY1" fmla="*/ 156243 h 1186354"/>
                  <a:gd name="connsiteX2" fmla="*/ 1340556 w 1340556"/>
                  <a:gd name="connsiteY2" fmla="*/ 1021 h 1186354"/>
                  <a:gd name="connsiteX0" fmla="*/ 0 w 1340556"/>
                  <a:gd name="connsiteY0" fmla="*/ 1185333 h 1185333"/>
                  <a:gd name="connsiteX1" fmla="*/ 1340556 w 1340556"/>
                  <a:gd name="connsiteY1" fmla="*/ 0 h 1185333"/>
                  <a:gd name="connsiteX0" fmla="*/ 0 w 1340556"/>
                  <a:gd name="connsiteY0" fmla="*/ 1185333 h 1185333"/>
                  <a:gd name="connsiteX1" fmla="*/ 1340556 w 1340556"/>
                  <a:gd name="connsiteY1" fmla="*/ 0 h 1185333"/>
                  <a:gd name="connsiteX0" fmla="*/ 0 w 1340556"/>
                  <a:gd name="connsiteY0" fmla="*/ 1185333 h 1185333"/>
                  <a:gd name="connsiteX1" fmla="*/ 1340556 w 1340556"/>
                  <a:gd name="connsiteY1" fmla="*/ 0 h 1185333"/>
                  <a:gd name="connsiteX0" fmla="*/ 0 w 1340556"/>
                  <a:gd name="connsiteY0" fmla="*/ 1185333 h 1185333"/>
                  <a:gd name="connsiteX1" fmla="*/ 1340556 w 1340556"/>
                  <a:gd name="connsiteY1" fmla="*/ 0 h 1185333"/>
                </a:gdLst>
                <a:ahLst/>
                <a:cxnLst>
                  <a:cxn ang="0">
                    <a:pos x="connsiteX0" y="connsiteY0"/>
                  </a:cxn>
                  <a:cxn ang="0">
                    <a:pos x="connsiteX1" y="connsiteY1"/>
                  </a:cxn>
                </a:cxnLst>
                <a:rect l="l" t="t" r="r" b="b"/>
                <a:pathLst>
                  <a:path w="1340556" h="1185333">
                    <a:moveTo>
                      <a:pt x="0" y="1185333"/>
                    </a:moveTo>
                    <a:cubicBezTo>
                      <a:pt x="658518" y="1171222"/>
                      <a:pt x="653815" y="14111"/>
                      <a:pt x="1340556" y="0"/>
                    </a:cubicBezTo>
                  </a:path>
                </a:pathLst>
              </a:custGeom>
              <a:effectLst/>
            </p:spPr>
            <p:style>
              <a:lnRef idx="3">
                <a:schemeClr val="dk1"/>
              </a:lnRef>
              <a:fillRef idx="0">
                <a:schemeClr val="dk1"/>
              </a:fillRef>
              <a:effectRef idx="2">
                <a:schemeClr val="dk1"/>
              </a:effectRef>
              <a:fontRef idx="minor">
                <a:schemeClr val="tx1"/>
              </a:fontRef>
            </p:style>
            <p:txBody>
              <a:bodyPr rtlCol="0" anchor="ctr"/>
              <a:lstStyle/>
              <a:p>
                <a:pPr algn="ctr"/>
                <a:endParaRPr lang="en-US" sz="1350">
                  <a:solidFill>
                    <a:srgbClr val="000000"/>
                  </a:solidFill>
                  <a:latin typeface="Helvetica Neue" charset="0"/>
                  <a:ea typeface="Helvetica Neue" charset="0"/>
                  <a:cs typeface="Helvetica Neue" charset="0"/>
                </a:endParaRPr>
              </a:p>
            </p:txBody>
          </p:sp>
        </p:grpSp>
      </p:grpSp>
      <p:sp>
        <p:nvSpPr>
          <p:cNvPr id="215" name="TextBox 214"/>
          <p:cNvSpPr txBox="1"/>
          <p:nvPr/>
        </p:nvSpPr>
        <p:spPr>
          <a:xfrm>
            <a:off x="4486497" y="2450038"/>
            <a:ext cx="1612921" cy="369332"/>
          </a:xfrm>
          <a:prstGeom prst="rect">
            <a:avLst/>
          </a:prstGeom>
          <a:noFill/>
        </p:spPr>
        <p:txBody>
          <a:bodyPr wrap="square" rtlCol="0">
            <a:spAutoFit/>
          </a:bodyPr>
          <a:lstStyle/>
          <a:p>
            <a:r>
              <a:rPr lang="en-US" dirty="0">
                <a:latin typeface="Consolas" charset="0"/>
                <a:ea typeface="Consolas" charset="0"/>
                <a:cs typeface="Consolas" charset="0"/>
              </a:rPr>
              <a:t>V</a:t>
            </a:r>
            <a:r>
              <a:rPr lang="en-US" dirty="0" smtClean="0">
                <a:latin typeface="Consolas" charset="0"/>
                <a:ea typeface="Consolas" charset="0"/>
                <a:cs typeface="Consolas" charset="0"/>
              </a:rPr>
              <a:t>ersion </a:t>
            </a:r>
            <a:r>
              <a:rPr lang="en-US" dirty="0">
                <a:latin typeface="Consolas" charset="0"/>
                <a:ea typeface="Consolas" charset="0"/>
                <a:cs typeface="Consolas" charset="0"/>
              </a:rPr>
              <a:t>2</a:t>
            </a:r>
          </a:p>
        </p:txBody>
      </p:sp>
      <p:grpSp>
        <p:nvGrpSpPr>
          <p:cNvPr id="148" name="Group 147"/>
          <p:cNvGrpSpPr/>
          <p:nvPr/>
        </p:nvGrpSpPr>
        <p:grpSpPr>
          <a:xfrm>
            <a:off x="2184666" y="2860020"/>
            <a:ext cx="2678816" cy="1147872"/>
            <a:chOff x="1375861" y="2436346"/>
            <a:chExt cx="2678816" cy="1147872"/>
          </a:xfrm>
        </p:grpSpPr>
        <p:grpSp>
          <p:nvGrpSpPr>
            <p:cNvPr id="149" name="Group 148"/>
            <p:cNvGrpSpPr/>
            <p:nvPr/>
          </p:nvGrpSpPr>
          <p:grpSpPr>
            <a:xfrm>
              <a:off x="1375861" y="2436346"/>
              <a:ext cx="2678816" cy="1147872"/>
              <a:chOff x="3242587" y="1967773"/>
              <a:chExt cx="2678816" cy="1147872"/>
            </a:xfrm>
          </p:grpSpPr>
          <p:grpSp>
            <p:nvGrpSpPr>
              <p:cNvPr id="166" name="Group 165"/>
              <p:cNvGrpSpPr/>
              <p:nvPr/>
            </p:nvGrpSpPr>
            <p:grpSpPr>
              <a:xfrm>
                <a:off x="3242587" y="1967773"/>
                <a:ext cx="2428345" cy="1142916"/>
                <a:chOff x="3321171" y="1967773"/>
                <a:chExt cx="2428345" cy="1142916"/>
              </a:xfrm>
            </p:grpSpPr>
            <p:sp>
              <p:nvSpPr>
                <p:cNvPr id="168" name="Rectangle 167"/>
                <p:cNvSpPr/>
                <p:nvPr/>
              </p:nvSpPr>
              <p:spPr>
                <a:xfrm>
                  <a:off x="3321171" y="1967773"/>
                  <a:ext cx="2428345" cy="114291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169" name="Picture 168"/>
                <p:cNvPicPr>
                  <a:picLocks noChangeAspect="1"/>
                </p:cNvPicPr>
                <p:nvPr/>
              </p:nvPicPr>
              <p:blipFill>
                <a:blip r:embed="rId8"/>
                <a:stretch>
                  <a:fillRect/>
                </a:stretch>
              </p:blipFill>
              <p:spPr>
                <a:xfrm rot="16200000">
                  <a:off x="3039967" y="2350277"/>
                  <a:ext cx="1009568" cy="365968"/>
                </a:xfrm>
                <a:prstGeom prst="rect">
                  <a:avLst/>
                </a:prstGeom>
              </p:spPr>
            </p:pic>
          </p:grpSp>
          <p:sp>
            <p:nvSpPr>
              <p:cNvPr id="167" name="Rectangle 166"/>
              <p:cNvSpPr/>
              <p:nvPr/>
            </p:nvSpPr>
            <p:spPr>
              <a:xfrm>
                <a:off x="5659297" y="1970025"/>
                <a:ext cx="262106" cy="114562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grpSp>
          <p:nvGrpSpPr>
            <p:cNvPr id="150" name="Group 149"/>
            <p:cNvGrpSpPr/>
            <p:nvPr/>
          </p:nvGrpSpPr>
          <p:grpSpPr>
            <a:xfrm>
              <a:off x="2293516" y="2502080"/>
              <a:ext cx="1425519" cy="1011936"/>
              <a:chOff x="4012915" y="2055821"/>
              <a:chExt cx="3361299" cy="2386094"/>
            </a:xfrm>
          </p:grpSpPr>
          <p:cxnSp>
            <p:nvCxnSpPr>
              <p:cNvPr id="154" name="Straight Arrow Connector 153"/>
              <p:cNvCxnSpPr/>
              <p:nvPr/>
            </p:nvCxnSpPr>
            <p:spPr>
              <a:xfrm>
                <a:off x="5942928" y="3239934"/>
                <a:ext cx="1431286" cy="8936"/>
              </a:xfrm>
              <a:prstGeom prst="straightConnector1">
                <a:avLst/>
              </a:prstGeom>
              <a:ln w="28575">
                <a:tailEnd type="triangle"/>
              </a:ln>
            </p:spPr>
            <p:style>
              <a:lnRef idx="2">
                <a:schemeClr val="dk1">
                  <a:shade val="50000"/>
                </a:schemeClr>
              </a:lnRef>
              <a:fillRef idx="1">
                <a:schemeClr val="dk1"/>
              </a:fillRef>
              <a:effectRef idx="0">
                <a:schemeClr val="dk1"/>
              </a:effectRef>
              <a:fontRef idx="minor">
                <a:schemeClr val="lt1"/>
              </a:fontRef>
            </p:style>
          </p:cxnSp>
          <p:cxnSp>
            <p:nvCxnSpPr>
              <p:cNvPr id="155" name="Straight Arrow Connector 154"/>
              <p:cNvCxnSpPr/>
              <p:nvPr/>
            </p:nvCxnSpPr>
            <p:spPr>
              <a:xfrm>
                <a:off x="4287522" y="2193123"/>
                <a:ext cx="1655406" cy="1064682"/>
              </a:xfrm>
              <a:prstGeom prst="straightConnector1">
                <a:avLst/>
              </a:prstGeom>
              <a:ln w="28575">
                <a:tailEnd type="triangle"/>
              </a:ln>
            </p:spPr>
            <p:style>
              <a:lnRef idx="2">
                <a:schemeClr val="dk1">
                  <a:shade val="50000"/>
                </a:schemeClr>
              </a:lnRef>
              <a:fillRef idx="1">
                <a:schemeClr val="dk1"/>
              </a:fillRef>
              <a:effectRef idx="0">
                <a:schemeClr val="dk1"/>
              </a:effectRef>
              <a:fontRef idx="minor">
                <a:schemeClr val="lt1"/>
              </a:fontRef>
            </p:style>
          </p:cxnSp>
          <p:cxnSp>
            <p:nvCxnSpPr>
              <p:cNvPr id="156" name="Straight Arrow Connector 155"/>
              <p:cNvCxnSpPr/>
              <p:nvPr/>
            </p:nvCxnSpPr>
            <p:spPr>
              <a:xfrm>
                <a:off x="4287522" y="2720995"/>
                <a:ext cx="1655406" cy="527871"/>
              </a:xfrm>
              <a:prstGeom prst="straightConnector1">
                <a:avLst/>
              </a:prstGeom>
              <a:ln w="28575">
                <a:tailEnd type="triangle"/>
              </a:ln>
            </p:spPr>
            <p:style>
              <a:lnRef idx="2">
                <a:schemeClr val="dk1">
                  <a:shade val="50000"/>
                </a:schemeClr>
              </a:lnRef>
              <a:fillRef idx="1">
                <a:schemeClr val="dk1"/>
              </a:fillRef>
              <a:effectRef idx="0">
                <a:schemeClr val="dk1"/>
              </a:effectRef>
              <a:fontRef idx="minor">
                <a:schemeClr val="lt1"/>
              </a:fontRef>
            </p:style>
          </p:cxnSp>
          <p:cxnSp>
            <p:nvCxnSpPr>
              <p:cNvPr id="157" name="Straight Arrow Connector 156"/>
              <p:cNvCxnSpPr/>
              <p:nvPr/>
            </p:nvCxnSpPr>
            <p:spPr>
              <a:xfrm flipV="1">
                <a:off x="4287522" y="3239934"/>
                <a:ext cx="1655406" cy="8932"/>
              </a:xfrm>
              <a:prstGeom prst="straightConnector1">
                <a:avLst/>
              </a:prstGeom>
              <a:ln w="28575">
                <a:tailEnd type="triangle"/>
              </a:ln>
            </p:spPr>
            <p:style>
              <a:lnRef idx="2">
                <a:schemeClr val="dk1">
                  <a:shade val="50000"/>
                </a:schemeClr>
              </a:lnRef>
              <a:fillRef idx="1">
                <a:schemeClr val="dk1"/>
              </a:fillRef>
              <a:effectRef idx="0">
                <a:schemeClr val="dk1"/>
              </a:effectRef>
              <a:fontRef idx="minor">
                <a:schemeClr val="lt1"/>
              </a:fontRef>
            </p:style>
          </p:cxnSp>
          <p:cxnSp>
            <p:nvCxnSpPr>
              <p:cNvPr id="158" name="Straight Arrow Connector 157"/>
              <p:cNvCxnSpPr/>
              <p:nvPr/>
            </p:nvCxnSpPr>
            <p:spPr>
              <a:xfrm flipV="1">
                <a:off x="4287522" y="3248866"/>
                <a:ext cx="1636592" cy="527874"/>
              </a:xfrm>
              <a:prstGeom prst="straightConnector1">
                <a:avLst/>
              </a:prstGeom>
              <a:ln w="28575">
                <a:tailEnd type="triangle"/>
              </a:ln>
            </p:spPr>
            <p:style>
              <a:lnRef idx="2">
                <a:schemeClr val="dk1">
                  <a:shade val="50000"/>
                </a:schemeClr>
              </a:lnRef>
              <a:fillRef idx="1">
                <a:schemeClr val="dk1"/>
              </a:fillRef>
              <a:effectRef idx="0">
                <a:schemeClr val="dk1"/>
              </a:effectRef>
              <a:fontRef idx="minor">
                <a:schemeClr val="lt1"/>
              </a:fontRef>
            </p:style>
          </p:cxnSp>
          <p:cxnSp>
            <p:nvCxnSpPr>
              <p:cNvPr id="159" name="Straight Arrow Connector 158"/>
              <p:cNvCxnSpPr/>
              <p:nvPr/>
            </p:nvCxnSpPr>
            <p:spPr>
              <a:xfrm flipV="1">
                <a:off x="4287522" y="3257800"/>
                <a:ext cx="1636592" cy="1046813"/>
              </a:xfrm>
              <a:prstGeom prst="straightConnector1">
                <a:avLst/>
              </a:prstGeom>
              <a:ln w="28575">
                <a:tailEnd type="triangle"/>
              </a:ln>
            </p:spPr>
            <p:style>
              <a:lnRef idx="2">
                <a:schemeClr val="dk1">
                  <a:shade val="50000"/>
                </a:schemeClr>
              </a:lnRef>
              <a:fillRef idx="1">
                <a:schemeClr val="dk1"/>
              </a:fillRef>
              <a:effectRef idx="0">
                <a:schemeClr val="dk1"/>
              </a:effectRef>
              <a:fontRef idx="minor">
                <a:schemeClr val="lt1"/>
              </a:fontRef>
            </p:style>
          </p:cxnSp>
          <p:grpSp>
            <p:nvGrpSpPr>
              <p:cNvPr id="160" name="Group 159"/>
              <p:cNvGrpSpPr/>
              <p:nvPr/>
            </p:nvGrpSpPr>
            <p:grpSpPr>
              <a:xfrm>
                <a:off x="4012915" y="2055821"/>
                <a:ext cx="274607" cy="2386094"/>
                <a:chOff x="4810479" y="726948"/>
                <a:chExt cx="228603" cy="1986366"/>
              </a:xfrm>
            </p:grpSpPr>
            <p:sp>
              <p:nvSpPr>
                <p:cNvPr id="161" name="Oval 160"/>
                <p:cNvSpPr/>
                <p:nvPr/>
              </p:nvSpPr>
              <p:spPr>
                <a:xfrm>
                  <a:off x="4810479" y="726948"/>
                  <a:ext cx="228603" cy="228601"/>
                </a:xfrm>
                <a:prstGeom prst="ellipse">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585" fontAlgn="base">
                    <a:spcBef>
                      <a:spcPct val="0"/>
                    </a:spcBef>
                    <a:spcAft>
                      <a:spcPct val="0"/>
                    </a:spcAft>
                  </a:pPr>
                  <a:endParaRPr lang="en-US" sz="1600">
                    <a:solidFill>
                      <a:prstClr val="white"/>
                    </a:solidFill>
                    <a:latin typeface="Helvetica Neue" charset="0"/>
                    <a:ea typeface="Helvetica Neue" charset="0"/>
                    <a:cs typeface="Helvetica Neue" charset="0"/>
                  </a:endParaRPr>
                </a:p>
              </p:txBody>
            </p:sp>
            <p:sp>
              <p:nvSpPr>
                <p:cNvPr id="162" name="Oval 161"/>
                <p:cNvSpPr/>
                <p:nvPr/>
              </p:nvSpPr>
              <p:spPr>
                <a:xfrm>
                  <a:off x="4810480" y="1605829"/>
                  <a:ext cx="228602" cy="228601"/>
                </a:xfrm>
                <a:prstGeom prst="ellipse">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585" fontAlgn="base">
                    <a:spcBef>
                      <a:spcPct val="0"/>
                    </a:spcBef>
                    <a:spcAft>
                      <a:spcPct val="0"/>
                    </a:spcAft>
                  </a:pPr>
                  <a:endParaRPr lang="en-US" sz="1600">
                    <a:solidFill>
                      <a:prstClr val="white"/>
                    </a:solidFill>
                    <a:latin typeface="Helvetica Neue" charset="0"/>
                    <a:ea typeface="Helvetica Neue" charset="0"/>
                    <a:cs typeface="Helvetica Neue" charset="0"/>
                  </a:endParaRPr>
                </a:p>
              </p:txBody>
            </p:sp>
            <p:sp>
              <p:nvSpPr>
                <p:cNvPr id="163" name="Oval 162"/>
                <p:cNvSpPr/>
                <p:nvPr/>
              </p:nvSpPr>
              <p:spPr>
                <a:xfrm>
                  <a:off x="4810479" y="2045271"/>
                  <a:ext cx="228603" cy="228601"/>
                </a:xfrm>
                <a:prstGeom prst="ellipse">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585" fontAlgn="base">
                    <a:spcBef>
                      <a:spcPct val="0"/>
                    </a:spcBef>
                    <a:spcAft>
                      <a:spcPct val="0"/>
                    </a:spcAft>
                  </a:pPr>
                  <a:endParaRPr lang="en-US" sz="1600">
                    <a:solidFill>
                      <a:prstClr val="white"/>
                    </a:solidFill>
                    <a:latin typeface="Helvetica Neue" charset="0"/>
                    <a:ea typeface="Helvetica Neue" charset="0"/>
                    <a:cs typeface="Helvetica Neue" charset="0"/>
                  </a:endParaRPr>
                </a:p>
              </p:txBody>
            </p:sp>
            <p:sp>
              <p:nvSpPr>
                <p:cNvPr id="164" name="Oval 163"/>
                <p:cNvSpPr/>
                <p:nvPr/>
              </p:nvSpPr>
              <p:spPr>
                <a:xfrm>
                  <a:off x="4810479" y="2484713"/>
                  <a:ext cx="228603" cy="228601"/>
                </a:xfrm>
                <a:prstGeom prst="ellipse">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585" fontAlgn="base">
                    <a:spcBef>
                      <a:spcPct val="0"/>
                    </a:spcBef>
                    <a:spcAft>
                      <a:spcPct val="0"/>
                    </a:spcAft>
                  </a:pPr>
                  <a:endParaRPr lang="en-US" sz="1600">
                    <a:solidFill>
                      <a:prstClr val="white"/>
                    </a:solidFill>
                    <a:latin typeface="Helvetica Neue" charset="0"/>
                    <a:ea typeface="Helvetica Neue" charset="0"/>
                    <a:cs typeface="Helvetica Neue" charset="0"/>
                  </a:endParaRPr>
                </a:p>
              </p:txBody>
            </p:sp>
            <p:sp>
              <p:nvSpPr>
                <p:cNvPr id="165" name="Oval 164"/>
                <p:cNvSpPr/>
                <p:nvPr/>
              </p:nvSpPr>
              <p:spPr>
                <a:xfrm>
                  <a:off x="4810479" y="1166389"/>
                  <a:ext cx="228603" cy="228601"/>
                </a:xfrm>
                <a:prstGeom prst="ellipse">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585" fontAlgn="base">
                    <a:spcBef>
                      <a:spcPct val="0"/>
                    </a:spcBef>
                    <a:spcAft>
                      <a:spcPct val="0"/>
                    </a:spcAft>
                  </a:pPr>
                  <a:endParaRPr lang="en-US" sz="1600">
                    <a:solidFill>
                      <a:prstClr val="white"/>
                    </a:solidFill>
                    <a:latin typeface="Helvetica Neue" charset="0"/>
                    <a:ea typeface="Helvetica Neue" charset="0"/>
                    <a:cs typeface="Helvetica Neue" charset="0"/>
                  </a:endParaRPr>
                </a:p>
              </p:txBody>
            </p:sp>
          </p:grpSp>
        </p:grpSp>
        <p:grpSp>
          <p:nvGrpSpPr>
            <p:cNvPr id="151" name="Group 150"/>
            <p:cNvGrpSpPr/>
            <p:nvPr/>
          </p:nvGrpSpPr>
          <p:grpSpPr>
            <a:xfrm>
              <a:off x="2605309" y="2607081"/>
              <a:ext cx="801933" cy="801934"/>
              <a:chOff x="5724072" y="7333"/>
              <a:chExt cx="2080007" cy="2080009"/>
            </a:xfrm>
          </p:grpSpPr>
          <p:sp>
            <p:nvSpPr>
              <p:cNvPr id="152" name="Oval 151"/>
              <p:cNvSpPr/>
              <p:nvPr/>
            </p:nvSpPr>
            <p:spPr>
              <a:xfrm>
                <a:off x="5724072" y="7333"/>
                <a:ext cx="2080007" cy="2080009"/>
              </a:xfrm>
              <a:prstGeom prst="ellipse">
                <a:avLst/>
              </a:prstGeom>
              <a:solidFill>
                <a:schemeClr val="bg1"/>
              </a:solidFill>
              <a:ln w="28575"/>
            </p:spPr>
            <p:style>
              <a:lnRef idx="2">
                <a:schemeClr val="dk1"/>
              </a:lnRef>
              <a:fillRef idx="1">
                <a:schemeClr val="lt1"/>
              </a:fillRef>
              <a:effectRef idx="0">
                <a:schemeClr val="dk1"/>
              </a:effectRef>
              <a:fontRef idx="minor">
                <a:schemeClr val="dk1"/>
              </a:fontRef>
            </p:style>
            <p:txBody>
              <a:bodyPr rtlCol="0" anchor="ctr"/>
              <a:lstStyle/>
              <a:p>
                <a:pPr algn="ctr" defTabSz="609585" fontAlgn="base">
                  <a:spcBef>
                    <a:spcPct val="0"/>
                  </a:spcBef>
                  <a:spcAft>
                    <a:spcPct val="0"/>
                  </a:spcAft>
                </a:pPr>
                <a:endParaRPr lang="en-US" sz="1600">
                  <a:solidFill>
                    <a:prstClr val="black"/>
                  </a:solidFill>
                  <a:latin typeface="Helvetica Neue" charset="0"/>
                  <a:ea typeface="Helvetica Neue" charset="0"/>
                  <a:cs typeface="Helvetica Neue" charset="0"/>
                </a:endParaRPr>
              </a:p>
            </p:txBody>
          </p:sp>
          <p:sp>
            <p:nvSpPr>
              <p:cNvPr id="153" name="Freeform 152"/>
              <p:cNvSpPr/>
              <p:nvPr/>
            </p:nvSpPr>
            <p:spPr>
              <a:xfrm>
                <a:off x="6230972" y="573468"/>
                <a:ext cx="1066207" cy="947739"/>
              </a:xfrm>
              <a:custGeom>
                <a:avLst/>
                <a:gdLst>
                  <a:gd name="connsiteX0" fmla="*/ 0 w 1340556"/>
                  <a:gd name="connsiteY0" fmla="*/ 1189143 h 1288265"/>
                  <a:gd name="connsiteX1" fmla="*/ 310444 w 1340556"/>
                  <a:gd name="connsiteY1" fmla="*/ 1189143 h 1288265"/>
                  <a:gd name="connsiteX2" fmla="*/ 776111 w 1340556"/>
                  <a:gd name="connsiteY2" fmla="*/ 159032 h 1288265"/>
                  <a:gd name="connsiteX3" fmla="*/ 1340556 w 1340556"/>
                  <a:gd name="connsiteY3" fmla="*/ 3810 h 1288265"/>
                  <a:gd name="connsiteX0" fmla="*/ 0 w 1340556"/>
                  <a:gd name="connsiteY0" fmla="*/ 1186354 h 1233692"/>
                  <a:gd name="connsiteX1" fmla="*/ 437444 w 1340556"/>
                  <a:gd name="connsiteY1" fmla="*/ 1073465 h 1233692"/>
                  <a:gd name="connsiteX2" fmla="*/ 776111 w 1340556"/>
                  <a:gd name="connsiteY2" fmla="*/ 156243 h 1233692"/>
                  <a:gd name="connsiteX3" fmla="*/ 1340556 w 1340556"/>
                  <a:gd name="connsiteY3" fmla="*/ 1021 h 1233692"/>
                  <a:gd name="connsiteX0" fmla="*/ 0 w 1340556"/>
                  <a:gd name="connsiteY0" fmla="*/ 1186354 h 1186354"/>
                  <a:gd name="connsiteX1" fmla="*/ 776111 w 1340556"/>
                  <a:gd name="connsiteY1" fmla="*/ 156243 h 1186354"/>
                  <a:gd name="connsiteX2" fmla="*/ 1340556 w 1340556"/>
                  <a:gd name="connsiteY2" fmla="*/ 1021 h 1186354"/>
                  <a:gd name="connsiteX0" fmla="*/ 0 w 1340556"/>
                  <a:gd name="connsiteY0" fmla="*/ 1185333 h 1185333"/>
                  <a:gd name="connsiteX1" fmla="*/ 1340556 w 1340556"/>
                  <a:gd name="connsiteY1" fmla="*/ 0 h 1185333"/>
                  <a:gd name="connsiteX0" fmla="*/ 0 w 1340556"/>
                  <a:gd name="connsiteY0" fmla="*/ 1185333 h 1185333"/>
                  <a:gd name="connsiteX1" fmla="*/ 1340556 w 1340556"/>
                  <a:gd name="connsiteY1" fmla="*/ 0 h 1185333"/>
                  <a:gd name="connsiteX0" fmla="*/ 0 w 1340556"/>
                  <a:gd name="connsiteY0" fmla="*/ 1185333 h 1185333"/>
                  <a:gd name="connsiteX1" fmla="*/ 1340556 w 1340556"/>
                  <a:gd name="connsiteY1" fmla="*/ 0 h 1185333"/>
                  <a:gd name="connsiteX0" fmla="*/ 0 w 1340556"/>
                  <a:gd name="connsiteY0" fmla="*/ 1185333 h 1185333"/>
                  <a:gd name="connsiteX1" fmla="*/ 1340556 w 1340556"/>
                  <a:gd name="connsiteY1" fmla="*/ 0 h 1185333"/>
                </a:gdLst>
                <a:ahLst/>
                <a:cxnLst>
                  <a:cxn ang="0">
                    <a:pos x="connsiteX0" y="connsiteY0"/>
                  </a:cxn>
                  <a:cxn ang="0">
                    <a:pos x="connsiteX1" y="connsiteY1"/>
                  </a:cxn>
                </a:cxnLst>
                <a:rect l="l" t="t" r="r" b="b"/>
                <a:pathLst>
                  <a:path w="1340556" h="1185333">
                    <a:moveTo>
                      <a:pt x="0" y="1185333"/>
                    </a:moveTo>
                    <a:cubicBezTo>
                      <a:pt x="658518" y="1171222"/>
                      <a:pt x="653815" y="14111"/>
                      <a:pt x="1340556" y="0"/>
                    </a:cubicBezTo>
                  </a:path>
                </a:pathLst>
              </a:custGeom>
              <a:effectLst/>
            </p:spPr>
            <p:style>
              <a:lnRef idx="3">
                <a:schemeClr val="dk1"/>
              </a:lnRef>
              <a:fillRef idx="0">
                <a:schemeClr val="dk1"/>
              </a:fillRef>
              <a:effectRef idx="2">
                <a:schemeClr val="dk1"/>
              </a:effectRef>
              <a:fontRef idx="minor">
                <a:schemeClr val="tx1"/>
              </a:fontRef>
            </p:style>
            <p:txBody>
              <a:bodyPr rtlCol="0" anchor="ctr"/>
              <a:lstStyle/>
              <a:p>
                <a:pPr algn="ctr"/>
                <a:endParaRPr lang="en-US" sz="1350">
                  <a:solidFill>
                    <a:srgbClr val="000000"/>
                  </a:solidFill>
                  <a:latin typeface="Helvetica Neue" charset="0"/>
                  <a:ea typeface="Helvetica Neue" charset="0"/>
                  <a:cs typeface="Helvetica Neue" charset="0"/>
                </a:endParaRPr>
              </a:p>
            </p:txBody>
          </p:sp>
        </p:grpSp>
      </p:grpSp>
      <p:sp>
        <p:nvSpPr>
          <p:cNvPr id="216" name="TextBox 215"/>
          <p:cNvSpPr txBox="1"/>
          <p:nvPr/>
        </p:nvSpPr>
        <p:spPr>
          <a:xfrm>
            <a:off x="4914232" y="2875311"/>
            <a:ext cx="1612921" cy="369332"/>
          </a:xfrm>
          <a:prstGeom prst="rect">
            <a:avLst/>
          </a:prstGeom>
          <a:noFill/>
        </p:spPr>
        <p:txBody>
          <a:bodyPr wrap="square" rtlCol="0">
            <a:spAutoFit/>
          </a:bodyPr>
          <a:lstStyle/>
          <a:p>
            <a:r>
              <a:rPr lang="en-US" dirty="0">
                <a:latin typeface="Consolas" charset="0"/>
                <a:ea typeface="Consolas" charset="0"/>
                <a:cs typeface="Consolas" charset="0"/>
              </a:rPr>
              <a:t>V</a:t>
            </a:r>
            <a:r>
              <a:rPr lang="en-US" dirty="0" smtClean="0">
                <a:latin typeface="Consolas" charset="0"/>
                <a:ea typeface="Consolas" charset="0"/>
                <a:cs typeface="Consolas" charset="0"/>
              </a:rPr>
              <a:t>ersion 3</a:t>
            </a:r>
            <a:endParaRPr lang="en-US" dirty="0">
              <a:latin typeface="Consolas" charset="0"/>
              <a:ea typeface="Consolas" charset="0"/>
              <a:cs typeface="Consolas" charset="0"/>
            </a:endParaRPr>
          </a:p>
        </p:txBody>
      </p:sp>
      <p:sp>
        <p:nvSpPr>
          <p:cNvPr id="2" name="TextBox 1"/>
          <p:cNvSpPr txBox="1"/>
          <p:nvPr/>
        </p:nvSpPr>
        <p:spPr>
          <a:xfrm>
            <a:off x="7077498" y="2263591"/>
            <a:ext cx="4007597" cy="600164"/>
          </a:xfrm>
          <a:prstGeom prst="rect">
            <a:avLst/>
          </a:prstGeom>
          <a:noFill/>
        </p:spPr>
        <p:txBody>
          <a:bodyPr wrap="square" rtlCol="0">
            <a:spAutoFit/>
          </a:bodyPr>
          <a:lstStyle/>
          <a:p>
            <a:pPr algn="ctr"/>
            <a:r>
              <a:rPr lang="en-US" sz="3300" i="1" dirty="0" smtClean="0">
                <a:latin typeface="Helvetica Neue Light" charset="0"/>
                <a:ea typeface="Helvetica Neue Light" charset="0"/>
                <a:cs typeface="Helvetica Neue Light" charset="0"/>
              </a:rPr>
              <a:t>Periodic retraining</a:t>
            </a:r>
            <a:endParaRPr lang="en-US" sz="3300" i="1" dirty="0">
              <a:latin typeface="Helvetica Neue Light" charset="0"/>
              <a:ea typeface="Helvetica Neue Light" charset="0"/>
              <a:cs typeface="Helvetica Neue Light" charset="0"/>
            </a:endParaRPr>
          </a:p>
        </p:txBody>
      </p:sp>
      <p:sp>
        <p:nvSpPr>
          <p:cNvPr id="135" name="TextBox 134"/>
          <p:cNvSpPr txBox="1"/>
          <p:nvPr/>
        </p:nvSpPr>
        <p:spPr>
          <a:xfrm>
            <a:off x="6527153" y="4677413"/>
            <a:ext cx="5149391" cy="1107996"/>
          </a:xfrm>
          <a:prstGeom prst="rect">
            <a:avLst/>
          </a:prstGeom>
          <a:noFill/>
        </p:spPr>
        <p:txBody>
          <a:bodyPr wrap="square" rtlCol="0">
            <a:spAutoFit/>
          </a:bodyPr>
          <a:lstStyle/>
          <a:p>
            <a:pPr algn="ctr"/>
            <a:r>
              <a:rPr lang="en-US" sz="3300" i="1" dirty="0" smtClean="0">
                <a:latin typeface="Helvetica Neue Light" charset="0"/>
                <a:ea typeface="Helvetica Neue Light" charset="0"/>
                <a:cs typeface="Helvetica Neue Light" charset="0"/>
              </a:rPr>
              <a:t>Experiment with new models and frameworks</a:t>
            </a:r>
            <a:endParaRPr lang="en-US" sz="3300" i="1" dirty="0">
              <a:latin typeface="Helvetica Neue Light" charset="0"/>
              <a:ea typeface="Helvetica Neue Light" charset="0"/>
              <a:cs typeface="Helvetica Neue Light" charset="0"/>
            </a:endParaRPr>
          </a:p>
        </p:txBody>
      </p:sp>
      <p:sp>
        <p:nvSpPr>
          <p:cNvPr id="136" name="Rectangle 135"/>
          <p:cNvSpPr/>
          <p:nvPr/>
        </p:nvSpPr>
        <p:spPr>
          <a:xfrm>
            <a:off x="600719" y="205576"/>
            <a:ext cx="10997397" cy="675637"/>
          </a:xfrm>
          <a:prstGeom prst="rect">
            <a:avLst/>
          </a:prstGeom>
          <a:solidFill>
            <a:schemeClr val="accent6">
              <a:lumMod val="50000"/>
            </a:schemeClr>
          </a:solidFill>
          <a:ln/>
        </p:spPr>
        <p:style>
          <a:lnRef idx="0">
            <a:schemeClr val="accent1"/>
          </a:lnRef>
          <a:fillRef idx="3">
            <a:schemeClr val="accent1"/>
          </a:fillRef>
          <a:effectRef idx="3">
            <a:schemeClr val="accent1"/>
          </a:effectRef>
          <a:fontRef idx="minor">
            <a:schemeClr val="lt1"/>
          </a:fontRef>
        </p:style>
        <p:txBody>
          <a:bodyPr rIns="274320" rtlCol="0" anchor="ctr"/>
          <a:lstStyle/>
          <a:p>
            <a:pPr algn="r"/>
            <a:r>
              <a:rPr lang="en-US" sz="3200" dirty="0" smtClean="0">
                <a:solidFill>
                  <a:schemeClr val="bg1"/>
                </a:solidFill>
                <a:latin typeface="Helvetica Neue" charset="0"/>
                <a:ea typeface="Helvetica Neue" charset="0"/>
                <a:cs typeface="Helvetica Neue" charset="0"/>
              </a:rPr>
              <a:t>Model Selection Layer</a:t>
            </a:r>
            <a:endParaRPr lang="en-US" sz="3200" dirty="0">
              <a:solidFill>
                <a:schemeClr val="bg1"/>
              </a:solidFill>
              <a:latin typeface="Helvetica Neue" charset="0"/>
              <a:ea typeface="Helvetica Neue" charset="0"/>
              <a:cs typeface="Helvetica Neue" charset="0"/>
            </a:endParaRPr>
          </a:p>
        </p:txBody>
      </p:sp>
      <p:sp>
        <p:nvSpPr>
          <p:cNvPr id="137" name="TextBox 136"/>
          <p:cNvSpPr txBox="1"/>
          <p:nvPr/>
        </p:nvSpPr>
        <p:spPr>
          <a:xfrm>
            <a:off x="801595" y="189526"/>
            <a:ext cx="6052903" cy="707886"/>
          </a:xfrm>
          <a:prstGeom prst="rect">
            <a:avLst/>
          </a:prstGeom>
          <a:noFill/>
        </p:spPr>
        <p:txBody>
          <a:bodyPr wrap="square" rtlCol="0">
            <a:spAutoFit/>
          </a:bodyPr>
          <a:lstStyle/>
          <a:p>
            <a:r>
              <a:rPr lang="en-US" sz="2000" i="1" dirty="0" smtClean="0">
                <a:solidFill>
                  <a:schemeClr val="bg1"/>
                </a:solidFill>
                <a:latin typeface="Helvetica Neue Light" charset="0"/>
                <a:ea typeface="Helvetica Neue Light" charset="0"/>
                <a:cs typeface="Helvetica Neue Light" charset="0"/>
              </a:rPr>
              <a:t>Improve accuracy through </a:t>
            </a:r>
            <a:r>
              <a:rPr lang="en-US" sz="2000" b="1" i="1" dirty="0" smtClean="0">
                <a:solidFill>
                  <a:schemeClr val="bg1"/>
                </a:solidFill>
                <a:latin typeface="Helvetica Neue Light" charset="0"/>
                <a:ea typeface="Helvetica Neue Light" charset="0"/>
                <a:cs typeface="Helvetica Neue Light" charset="0"/>
              </a:rPr>
              <a:t>bandit methods and ensembles</a:t>
            </a:r>
            <a:r>
              <a:rPr lang="en-US" sz="2000" i="1" dirty="0" smtClean="0">
                <a:solidFill>
                  <a:schemeClr val="bg1"/>
                </a:solidFill>
                <a:latin typeface="Helvetica Neue Light" charset="0"/>
                <a:ea typeface="Helvetica Neue Light" charset="0"/>
                <a:cs typeface="Helvetica Neue Light" charset="0"/>
              </a:rPr>
              <a:t>,</a:t>
            </a:r>
            <a:r>
              <a:rPr lang="en-US" sz="2000" i="1" dirty="0">
                <a:solidFill>
                  <a:schemeClr val="bg1"/>
                </a:solidFill>
                <a:latin typeface="Helvetica Neue Light" charset="0"/>
                <a:ea typeface="Helvetica Neue Light" charset="0"/>
                <a:cs typeface="Helvetica Neue Light" charset="0"/>
              </a:rPr>
              <a:t> </a:t>
            </a:r>
            <a:r>
              <a:rPr lang="en-US" sz="2000" b="1" i="1" dirty="0" smtClean="0">
                <a:solidFill>
                  <a:schemeClr val="bg1"/>
                </a:solidFill>
                <a:latin typeface="Helvetica Neue Light" charset="0"/>
                <a:ea typeface="Helvetica Neue Light" charset="0"/>
                <a:cs typeface="Helvetica Neue Light" charset="0"/>
              </a:rPr>
              <a:t>online learning,</a:t>
            </a:r>
            <a:r>
              <a:rPr lang="en-US" sz="2000" i="1" dirty="0" smtClean="0">
                <a:solidFill>
                  <a:schemeClr val="bg1"/>
                </a:solidFill>
                <a:latin typeface="Helvetica Neue Light" charset="0"/>
                <a:ea typeface="Helvetica Neue Light" charset="0"/>
                <a:cs typeface="Helvetica Neue Light" charset="0"/>
              </a:rPr>
              <a:t> and </a:t>
            </a:r>
            <a:r>
              <a:rPr lang="en-US" sz="2000" b="1" i="1" dirty="0" smtClean="0">
                <a:solidFill>
                  <a:schemeClr val="bg1"/>
                </a:solidFill>
                <a:latin typeface="Helvetica Neue Light" charset="0"/>
                <a:ea typeface="Helvetica Neue Light" charset="0"/>
                <a:cs typeface="Helvetica Neue Light" charset="0"/>
              </a:rPr>
              <a:t>personalization</a:t>
            </a:r>
          </a:p>
        </p:txBody>
      </p:sp>
      <p:sp>
        <p:nvSpPr>
          <p:cNvPr id="4" name="Slide Number Placeholder 3"/>
          <p:cNvSpPr>
            <a:spLocks noGrp="1"/>
          </p:cNvSpPr>
          <p:nvPr>
            <p:ph type="sldNum" sz="quarter" idx="12"/>
          </p:nvPr>
        </p:nvSpPr>
        <p:spPr/>
        <p:txBody>
          <a:bodyPr/>
          <a:lstStyle/>
          <a:p>
            <a:fld id="{DC2A921A-EC74-6F4D-8465-D463C43FF014}" type="slidenum">
              <a:rPr lang="en-US" smtClean="0">
                <a:solidFill>
                  <a:prstClr val="black">
                    <a:tint val="75000"/>
                  </a:prstClr>
                </a:solidFill>
              </a:rPr>
              <a:pPr/>
              <a:t>49</a:t>
            </a:fld>
            <a:endParaRPr lang="en-US">
              <a:solidFill>
                <a:prstClr val="black">
                  <a:tint val="75000"/>
                </a:prstClr>
              </a:solidFill>
            </a:endParaRPr>
          </a:p>
        </p:txBody>
      </p:sp>
    </p:spTree>
    <p:extLst>
      <p:ext uri="{BB962C8B-B14F-4D97-AF65-F5344CB8AC3E}">
        <p14:creationId xmlns:p14="http://schemas.microsoft.com/office/powerpoint/2010/main" val="1363221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dissolve">
                                      <p:cBhvr>
                                        <p:cTn id="15" dur="500"/>
                                        <p:tgtEl>
                                          <p:spTgt spid="15"/>
                                        </p:tgtEl>
                                      </p:cBhvr>
                                    </p:animEffect>
                                  </p:childTnLst>
                                </p:cTn>
                              </p:par>
                              <p:par>
                                <p:cTn id="16" presetID="9" presetClass="entr" presetSubtype="0" fill="hold" nodeType="withEffect">
                                  <p:stCondLst>
                                    <p:cond delay="0"/>
                                  </p:stCondLst>
                                  <p:childTnLst>
                                    <p:set>
                                      <p:cBhvr>
                                        <p:cTn id="17" dur="1" fill="hold">
                                          <p:stCondLst>
                                            <p:cond delay="0"/>
                                          </p:stCondLst>
                                        </p:cTn>
                                        <p:tgtEl>
                                          <p:spTgt spid="192"/>
                                        </p:tgtEl>
                                        <p:attrNameLst>
                                          <p:attrName>style.visibility</p:attrName>
                                        </p:attrNameLst>
                                      </p:cBhvr>
                                      <p:to>
                                        <p:strVal val="visible"/>
                                      </p:to>
                                    </p:set>
                                    <p:animEffect transition="in" filter="dissolve">
                                      <p:cBhvr>
                                        <p:cTn id="18" dur="500"/>
                                        <p:tgtEl>
                                          <p:spTgt spid="192"/>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215"/>
                                        </p:tgtEl>
                                        <p:attrNameLst>
                                          <p:attrName>style.visibility</p:attrName>
                                        </p:attrNameLst>
                                      </p:cBhvr>
                                      <p:to>
                                        <p:strVal val="visible"/>
                                      </p:to>
                                    </p:set>
                                    <p:animEffect transition="in" filter="dissolve">
                                      <p:cBhvr>
                                        <p:cTn id="21" dur="500"/>
                                        <p:tgtEl>
                                          <p:spTgt spid="215"/>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148"/>
                                        </p:tgtEl>
                                        <p:attrNameLst>
                                          <p:attrName>style.visibility</p:attrName>
                                        </p:attrNameLst>
                                      </p:cBhvr>
                                      <p:to>
                                        <p:strVal val="visible"/>
                                      </p:to>
                                    </p:set>
                                    <p:animEffect transition="in" filter="dissolve">
                                      <p:cBhvr>
                                        <p:cTn id="26" dur="500"/>
                                        <p:tgtEl>
                                          <p:spTgt spid="148"/>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216"/>
                                        </p:tgtEl>
                                        <p:attrNameLst>
                                          <p:attrName>style.visibility</p:attrName>
                                        </p:attrNameLst>
                                      </p:cBhvr>
                                      <p:to>
                                        <p:strVal val="visible"/>
                                      </p:to>
                                    </p:set>
                                    <p:animEffect transition="in" filter="dissolve">
                                      <p:cBhvr>
                                        <p:cTn id="29" dur="500"/>
                                        <p:tgtEl>
                                          <p:spTgt spid="216"/>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135"/>
                                        </p:tgtEl>
                                        <p:attrNameLst>
                                          <p:attrName>style.visibility</p:attrName>
                                        </p:attrNameLst>
                                      </p:cBhvr>
                                      <p:to>
                                        <p:strVal val="visible"/>
                                      </p:to>
                                    </p:set>
                                    <p:animEffect transition="in" filter="dissolve">
                                      <p:cBhvr>
                                        <p:cTn id="34" dur="500"/>
                                        <p:tgtEl>
                                          <p:spTgt spid="135"/>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dissolve">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dissolve">
                                      <p:cBhvr>
                                        <p:cTn id="4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15" grpId="0"/>
      <p:bldP spid="216" grpId="0"/>
      <p:bldP spid="2" grpId="0"/>
      <p:bldP spid="13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an 54"/>
          <p:cNvSpPr/>
          <p:nvPr/>
        </p:nvSpPr>
        <p:spPr>
          <a:xfrm>
            <a:off x="391250" y="2304376"/>
            <a:ext cx="1904865" cy="2908912"/>
          </a:xfrm>
          <a:prstGeom prst="can">
            <a:avLst/>
          </a:prstGeom>
          <a:ln w="38100">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585" fontAlgn="base">
              <a:spcBef>
                <a:spcPct val="0"/>
              </a:spcBef>
              <a:spcAft>
                <a:spcPct val="0"/>
              </a:spcAft>
            </a:pPr>
            <a:r>
              <a:rPr lang="en-US" sz="2667">
                <a:solidFill>
                  <a:prstClr val="white"/>
                </a:solidFill>
                <a:latin typeface="Helvetica Neue" charset="0"/>
                <a:ea typeface="Helvetica Neue" charset="0"/>
                <a:cs typeface="Helvetica Neue" charset="0"/>
              </a:rPr>
              <a:t>Big</a:t>
            </a:r>
            <a:endParaRPr lang="en-US" sz="2667" dirty="0">
              <a:solidFill>
                <a:prstClr val="white"/>
              </a:solidFill>
              <a:latin typeface="Helvetica Neue" charset="0"/>
              <a:ea typeface="Helvetica Neue" charset="0"/>
              <a:cs typeface="Helvetica Neue" charset="0"/>
            </a:endParaRPr>
          </a:p>
          <a:p>
            <a:pPr algn="ctr" defTabSz="609585" fontAlgn="base">
              <a:spcBef>
                <a:spcPct val="0"/>
              </a:spcBef>
              <a:spcAft>
                <a:spcPct val="0"/>
              </a:spcAft>
            </a:pPr>
            <a:r>
              <a:rPr lang="en-US" sz="2667" dirty="0">
                <a:solidFill>
                  <a:prstClr val="white"/>
                </a:solidFill>
                <a:latin typeface="Helvetica Neue" charset="0"/>
                <a:ea typeface="Helvetica Neue" charset="0"/>
                <a:cs typeface="Helvetica Neue" charset="0"/>
              </a:rPr>
              <a:t>Data</a:t>
            </a:r>
          </a:p>
        </p:txBody>
      </p:sp>
      <p:sp>
        <p:nvSpPr>
          <p:cNvPr id="96" name="Right Arrow 95"/>
          <p:cNvSpPr/>
          <p:nvPr/>
        </p:nvSpPr>
        <p:spPr>
          <a:xfrm>
            <a:off x="2561529" y="3223357"/>
            <a:ext cx="1720874" cy="1123018"/>
          </a:xfrm>
          <a:prstGeom prst="rightArrow">
            <a:avLst/>
          </a:prstGeom>
          <a:solidFill>
            <a:schemeClr val="accent5">
              <a:lumMod val="75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defTabSz="609585" fontAlgn="base">
              <a:spcBef>
                <a:spcPct val="0"/>
              </a:spcBef>
              <a:spcAft>
                <a:spcPct val="0"/>
              </a:spcAft>
            </a:pPr>
            <a:r>
              <a:rPr lang="en-US" sz="2667" dirty="0">
                <a:solidFill>
                  <a:prstClr val="white"/>
                </a:solidFill>
                <a:latin typeface="Helvetica Neue" charset="0"/>
                <a:ea typeface="Helvetica Neue" charset="0"/>
                <a:cs typeface="Helvetica Neue" charset="0"/>
              </a:rPr>
              <a:t>Training</a:t>
            </a:r>
          </a:p>
        </p:txBody>
      </p:sp>
      <p:grpSp>
        <p:nvGrpSpPr>
          <p:cNvPr id="3" name="Group 2"/>
          <p:cNvGrpSpPr/>
          <p:nvPr/>
        </p:nvGrpSpPr>
        <p:grpSpPr>
          <a:xfrm>
            <a:off x="4665337" y="2813583"/>
            <a:ext cx="2649647" cy="1532793"/>
            <a:chOff x="6031930" y="1896432"/>
            <a:chExt cx="1987235" cy="1149595"/>
          </a:xfrm>
        </p:grpSpPr>
        <p:grpSp>
          <p:nvGrpSpPr>
            <p:cNvPr id="74" name="Group 73"/>
            <p:cNvGrpSpPr/>
            <p:nvPr/>
          </p:nvGrpSpPr>
          <p:grpSpPr>
            <a:xfrm>
              <a:off x="6031930" y="1896432"/>
              <a:ext cx="1987235" cy="1149595"/>
              <a:chOff x="4437802" y="2295143"/>
              <a:chExt cx="2565113" cy="1483893"/>
            </a:xfrm>
          </p:grpSpPr>
          <p:cxnSp>
            <p:nvCxnSpPr>
              <p:cNvPr id="88" name="Straight Arrow Connector 87"/>
              <p:cNvCxnSpPr/>
              <p:nvPr/>
            </p:nvCxnSpPr>
            <p:spPr>
              <a:xfrm>
                <a:off x="6221474" y="3037091"/>
                <a:ext cx="781441" cy="0"/>
              </a:xfrm>
              <a:prstGeom prst="straightConnector1">
                <a:avLst/>
              </a:prstGeom>
              <a:ln w="28575">
                <a:tailEnd type="triangle"/>
              </a:ln>
            </p:spPr>
            <p:style>
              <a:lnRef idx="2">
                <a:schemeClr val="dk1">
                  <a:shade val="50000"/>
                </a:schemeClr>
              </a:lnRef>
              <a:fillRef idx="1">
                <a:schemeClr val="dk1"/>
              </a:fillRef>
              <a:effectRef idx="0">
                <a:schemeClr val="dk1"/>
              </a:effectRef>
              <a:fontRef idx="minor">
                <a:schemeClr val="lt1"/>
              </a:fontRef>
            </p:style>
          </p:cxnSp>
          <p:cxnSp>
            <p:nvCxnSpPr>
              <p:cNvPr id="78" name="Straight Arrow Connector 77"/>
              <p:cNvCxnSpPr/>
              <p:nvPr/>
            </p:nvCxnSpPr>
            <p:spPr>
              <a:xfrm>
                <a:off x="4608575" y="2380530"/>
                <a:ext cx="1922918" cy="656560"/>
              </a:xfrm>
              <a:prstGeom prst="straightConnector1">
                <a:avLst/>
              </a:prstGeom>
              <a:ln w="28575">
                <a:tailEnd type="triangle"/>
              </a:ln>
            </p:spPr>
            <p:style>
              <a:lnRef idx="2">
                <a:schemeClr val="dk1">
                  <a:shade val="50000"/>
                </a:schemeClr>
              </a:lnRef>
              <a:fillRef idx="1">
                <a:schemeClr val="dk1"/>
              </a:fillRef>
              <a:effectRef idx="0">
                <a:schemeClr val="dk1"/>
              </a:effectRef>
              <a:fontRef idx="minor">
                <a:schemeClr val="lt1"/>
              </a:fontRef>
            </p:style>
          </p:cxnSp>
          <p:cxnSp>
            <p:nvCxnSpPr>
              <p:cNvPr id="79" name="Straight Arrow Connector 78"/>
              <p:cNvCxnSpPr/>
              <p:nvPr/>
            </p:nvCxnSpPr>
            <p:spPr>
              <a:xfrm>
                <a:off x="4608575" y="2708810"/>
                <a:ext cx="1922918" cy="328280"/>
              </a:xfrm>
              <a:prstGeom prst="straightConnector1">
                <a:avLst/>
              </a:prstGeom>
              <a:ln w="28575">
                <a:tailEnd type="triangle"/>
              </a:ln>
            </p:spPr>
            <p:style>
              <a:lnRef idx="2">
                <a:schemeClr val="dk1">
                  <a:shade val="50000"/>
                </a:schemeClr>
              </a:lnRef>
              <a:fillRef idx="1">
                <a:schemeClr val="dk1"/>
              </a:fillRef>
              <a:effectRef idx="0">
                <a:schemeClr val="dk1"/>
              </a:effectRef>
              <a:fontRef idx="minor">
                <a:schemeClr val="lt1"/>
              </a:fontRef>
            </p:style>
          </p:cxnSp>
          <p:cxnSp>
            <p:nvCxnSpPr>
              <p:cNvPr id="81" name="Straight Arrow Connector 80"/>
              <p:cNvCxnSpPr/>
              <p:nvPr/>
            </p:nvCxnSpPr>
            <p:spPr>
              <a:xfrm>
                <a:off x="4608575" y="3037089"/>
                <a:ext cx="1922918" cy="1"/>
              </a:xfrm>
              <a:prstGeom prst="straightConnector1">
                <a:avLst/>
              </a:prstGeom>
              <a:ln w="28575">
                <a:tailEnd type="triangle"/>
              </a:ln>
            </p:spPr>
            <p:style>
              <a:lnRef idx="2">
                <a:schemeClr val="dk1">
                  <a:shade val="50000"/>
                </a:schemeClr>
              </a:lnRef>
              <a:fillRef idx="1">
                <a:schemeClr val="dk1"/>
              </a:fillRef>
              <a:effectRef idx="0">
                <a:schemeClr val="dk1"/>
              </a:effectRef>
              <a:fontRef idx="minor">
                <a:schemeClr val="lt1"/>
              </a:fontRef>
            </p:style>
          </p:cxnSp>
          <p:cxnSp>
            <p:nvCxnSpPr>
              <p:cNvPr id="82" name="Straight Arrow Connector 81"/>
              <p:cNvCxnSpPr/>
              <p:nvPr/>
            </p:nvCxnSpPr>
            <p:spPr>
              <a:xfrm flipV="1">
                <a:off x="4608575" y="3037090"/>
                <a:ext cx="1922918" cy="328279"/>
              </a:xfrm>
              <a:prstGeom prst="straightConnector1">
                <a:avLst/>
              </a:prstGeom>
              <a:ln w="28575">
                <a:tailEnd type="triangle"/>
              </a:ln>
            </p:spPr>
            <p:style>
              <a:lnRef idx="2">
                <a:schemeClr val="dk1">
                  <a:shade val="50000"/>
                </a:schemeClr>
              </a:lnRef>
              <a:fillRef idx="1">
                <a:schemeClr val="dk1"/>
              </a:fillRef>
              <a:effectRef idx="0">
                <a:schemeClr val="dk1"/>
              </a:effectRef>
              <a:fontRef idx="minor">
                <a:schemeClr val="lt1"/>
              </a:fontRef>
            </p:style>
          </p:cxnSp>
          <p:cxnSp>
            <p:nvCxnSpPr>
              <p:cNvPr id="83" name="Straight Arrow Connector 82"/>
              <p:cNvCxnSpPr/>
              <p:nvPr/>
            </p:nvCxnSpPr>
            <p:spPr>
              <a:xfrm flipV="1">
                <a:off x="4608575" y="3037090"/>
                <a:ext cx="1922918" cy="656560"/>
              </a:xfrm>
              <a:prstGeom prst="straightConnector1">
                <a:avLst/>
              </a:prstGeom>
              <a:ln w="28575">
                <a:tailEnd type="triangle"/>
              </a:ln>
            </p:spPr>
            <p:style>
              <a:lnRef idx="2">
                <a:schemeClr val="dk1">
                  <a:shade val="50000"/>
                </a:schemeClr>
              </a:lnRef>
              <a:fillRef idx="1">
                <a:schemeClr val="dk1"/>
              </a:fillRef>
              <a:effectRef idx="0">
                <a:schemeClr val="dk1"/>
              </a:effectRef>
              <a:fontRef idx="minor">
                <a:schemeClr val="lt1"/>
              </a:fontRef>
            </p:style>
          </p:cxnSp>
          <p:sp>
            <p:nvSpPr>
              <p:cNvPr id="94" name="Oval 93"/>
              <p:cNvSpPr/>
              <p:nvPr/>
            </p:nvSpPr>
            <p:spPr>
              <a:xfrm>
                <a:off x="5121690" y="2390319"/>
                <a:ext cx="1293541" cy="1293541"/>
              </a:xfrm>
              <a:prstGeom prst="ellipse">
                <a:avLst/>
              </a:prstGeom>
              <a:solidFill>
                <a:schemeClr val="bg1"/>
              </a:solidFill>
              <a:ln w="28575"/>
            </p:spPr>
            <p:style>
              <a:lnRef idx="2">
                <a:schemeClr val="dk1"/>
              </a:lnRef>
              <a:fillRef idx="1">
                <a:schemeClr val="lt1"/>
              </a:fillRef>
              <a:effectRef idx="0">
                <a:schemeClr val="dk1"/>
              </a:effectRef>
              <a:fontRef idx="minor">
                <a:schemeClr val="dk1"/>
              </a:fontRef>
            </p:style>
            <p:txBody>
              <a:bodyPr rtlCol="0" anchor="ctr"/>
              <a:lstStyle/>
              <a:p>
                <a:pPr algn="ctr" defTabSz="609585" fontAlgn="base">
                  <a:spcBef>
                    <a:spcPct val="0"/>
                  </a:spcBef>
                  <a:spcAft>
                    <a:spcPct val="0"/>
                  </a:spcAft>
                </a:pPr>
                <a:endParaRPr lang="en-US" sz="1600">
                  <a:solidFill>
                    <a:prstClr val="black"/>
                  </a:solidFill>
                  <a:latin typeface="Helvetica Neue" charset="0"/>
                  <a:ea typeface="Helvetica Neue" charset="0"/>
                  <a:cs typeface="Helvetica Neue" charset="0"/>
                </a:endParaRPr>
              </a:p>
            </p:txBody>
          </p:sp>
          <p:grpSp>
            <p:nvGrpSpPr>
              <p:cNvPr id="87" name="Group 86"/>
              <p:cNvGrpSpPr/>
              <p:nvPr/>
            </p:nvGrpSpPr>
            <p:grpSpPr>
              <a:xfrm>
                <a:off x="4437802" y="2295143"/>
                <a:ext cx="170773" cy="1483893"/>
                <a:chOff x="4461603" y="726948"/>
                <a:chExt cx="228600" cy="1986366"/>
              </a:xfrm>
            </p:grpSpPr>
            <p:sp>
              <p:nvSpPr>
                <p:cNvPr id="89" name="Oval 88"/>
                <p:cNvSpPr/>
                <p:nvPr/>
              </p:nvSpPr>
              <p:spPr>
                <a:xfrm>
                  <a:off x="4461603" y="726948"/>
                  <a:ext cx="228600" cy="228600"/>
                </a:xfrm>
                <a:prstGeom prst="ellipse">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585" fontAlgn="base">
                    <a:spcBef>
                      <a:spcPct val="0"/>
                    </a:spcBef>
                    <a:spcAft>
                      <a:spcPct val="0"/>
                    </a:spcAft>
                  </a:pPr>
                  <a:endParaRPr lang="en-US" sz="1600">
                    <a:solidFill>
                      <a:prstClr val="white"/>
                    </a:solidFill>
                    <a:latin typeface="Helvetica Neue" charset="0"/>
                    <a:ea typeface="Helvetica Neue" charset="0"/>
                    <a:cs typeface="Helvetica Neue" charset="0"/>
                  </a:endParaRPr>
                </a:p>
              </p:txBody>
            </p:sp>
            <p:sp>
              <p:nvSpPr>
                <p:cNvPr id="90" name="Oval 89"/>
                <p:cNvSpPr/>
                <p:nvPr/>
              </p:nvSpPr>
              <p:spPr>
                <a:xfrm>
                  <a:off x="4461603" y="1605830"/>
                  <a:ext cx="228600" cy="228600"/>
                </a:xfrm>
                <a:prstGeom prst="ellipse">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585" fontAlgn="base">
                    <a:spcBef>
                      <a:spcPct val="0"/>
                    </a:spcBef>
                    <a:spcAft>
                      <a:spcPct val="0"/>
                    </a:spcAft>
                  </a:pPr>
                  <a:endParaRPr lang="en-US" sz="1600">
                    <a:solidFill>
                      <a:prstClr val="white"/>
                    </a:solidFill>
                    <a:latin typeface="Helvetica Neue" charset="0"/>
                    <a:ea typeface="Helvetica Neue" charset="0"/>
                    <a:cs typeface="Helvetica Neue" charset="0"/>
                  </a:endParaRPr>
                </a:p>
              </p:txBody>
            </p:sp>
            <p:sp>
              <p:nvSpPr>
                <p:cNvPr id="91" name="Oval 90"/>
                <p:cNvSpPr/>
                <p:nvPr/>
              </p:nvSpPr>
              <p:spPr>
                <a:xfrm>
                  <a:off x="4461603" y="2045271"/>
                  <a:ext cx="228600" cy="228600"/>
                </a:xfrm>
                <a:prstGeom prst="ellipse">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585" fontAlgn="base">
                    <a:spcBef>
                      <a:spcPct val="0"/>
                    </a:spcBef>
                    <a:spcAft>
                      <a:spcPct val="0"/>
                    </a:spcAft>
                  </a:pPr>
                  <a:endParaRPr lang="en-US" sz="1600">
                    <a:solidFill>
                      <a:prstClr val="white"/>
                    </a:solidFill>
                    <a:latin typeface="Helvetica Neue" charset="0"/>
                    <a:ea typeface="Helvetica Neue" charset="0"/>
                    <a:cs typeface="Helvetica Neue" charset="0"/>
                  </a:endParaRPr>
                </a:p>
              </p:txBody>
            </p:sp>
            <p:sp>
              <p:nvSpPr>
                <p:cNvPr id="92" name="Oval 91"/>
                <p:cNvSpPr/>
                <p:nvPr/>
              </p:nvSpPr>
              <p:spPr>
                <a:xfrm>
                  <a:off x="4461603" y="2484714"/>
                  <a:ext cx="228600" cy="228600"/>
                </a:xfrm>
                <a:prstGeom prst="ellipse">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585" fontAlgn="base">
                    <a:spcBef>
                      <a:spcPct val="0"/>
                    </a:spcBef>
                    <a:spcAft>
                      <a:spcPct val="0"/>
                    </a:spcAft>
                  </a:pPr>
                  <a:endParaRPr lang="en-US" sz="1600">
                    <a:solidFill>
                      <a:prstClr val="white"/>
                    </a:solidFill>
                    <a:latin typeface="Helvetica Neue" charset="0"/>
                    <a:ea typeface="Helvetica Neue" charset="0"/>
                    <a:cs typeface="Helvetica Neue" charset="0"/>
                  </a:endParaRPr>
                </a:p>
              </p:txBody>
            </p:sp>
            <p:sp>
              <p:nvSpPr>
                <p:cNvPr id="93" name="Oval 92"/>
                <p:cNvSpPr/>
                <p:nvPr/>
              </p:nvSpPr>
              <p:spPr>
                <a:xfrm>
                  <a:off x="4461603" y="1166389"/>
                  <a:ext cx="228600" cy="228600"/>
                </a:xfrm>
                <a:prstGeom prst="ellipse">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585" fontAlgn="base">
                    <a:spcBef>
                      <a:spcPct val="0"/>
                    </a:spcBef>
                    <a:spcAft>
                      <a:spcPct val="0"/>
                    </a:spcAft>
                  </a:pPr>
                  <a:endParaRPr lang="en-US" sz="1600">
                    <a:solidFill>
                      <a:prstClr val="white"/>
                    </a:solidFill>
                    <a:latin typeface="Helvetica Neue" charset="0"/>
                    <a:ea typeface="Helvetica Neue" charset="0"/>
                    <a:cs typeface="Helvetica Neue" charset="0"/>
                  </a:endParaRPr>
                </a:p>
              </p:txBody>
            </p:sp>
          </p:grpSp>
        </p:gr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76939" y="2101428"/>
              <a:ext cx="736831" cy="736831"/>
            </a:xfrm>
            <a:prstGeom prst="rect">
              <a:avLst/>
            </a:prstGeom>
          </p:spPr>
        </p:pic>
      </p:grpSp>
      <p:sp>
        <p:nvSpPr>
          <p:cNvPr id="21" name="TextBox 20"/>
          <p:cNvSpPr txBox="1"/>
          <p:nvPr/>
        </p:nvSpPr>
        <p:spPr>
          <a:xfrm>
            <a:off x="2007578" y="903804"/>
            <a:ext cx="2483629" cy="748988"/>
          </a:xfrm>
          <a:prstGeom prst="rect">
            <a:avLst/>
          </a:prstGeom>
          <a:noFill/>
        </p:spPr>
        <p:txBody>
          <a:bodyPr wrap="none" rtlCol="0">
            <a:spAutoFit/>
          </a:bodyPr>
          <a:lstStyle/>
          <a:p>
            <a:pPr algn="ctr" defTabSz="609585" fontAlgn="base">
              <a:spcBef>
                <a:spcPct val="0"/>
              </a:spcBef>
              <a:spcAft>
                <a:spcPct val="0"/>
              </a:spcAft>
            </a:pPr>
            <a:r>
              <a:rPr lang="en-US" sz="4267" b="1" dirty="0" smtClean="0">
                <a:solidFill>
                  <a:prstClr val="black"/>
                </a:solidFill>
                <a:latin typeface="Helvetica Neue" charset="0"/>
                <a:ea typeface="Helvetica Neue" charset="0"/>
                <a:cs typeface="Helvetica Neue" charset="0"/>
              </a:rPr>
              <a:t>Learning</a:t>
            </a:r>
            <a:endParaRPr lang="en-US" sz="4267" b="1" dirty="0">
              <a:solidFill>
                <a:prstClr val="black"/>
              </a:solidFill>
              <a:latin typeface="Helvetica Neue" charset="0"/>
              <a:ea typeface="Helvetica Neue" charset="0"/>
              <a:cs typeface="Helvetica Neue" charset="0"/>
            </a:endParaRPr>
          </a:p>
        </p:txBody>
      </p:sp>
      <p:grpSp>
        <p:nvGrpSpPr>
          <p:cNvPr id="23" name="Group 22"/>
          <p:cNvGrpSpPr/>
          <p:nvPr/>
        </p:nvGrpSpPr>
        <p:grpSpPr>
          <a:xfrm>
            <a:off x="9583118" y="2401159"/>
            <a:ext cx="2584361" cy="3035836"/>
            <a:chOff x="6934007" y="1783903"/>
            <a:chExt cx="1938271" cy="2276877"/>
          </a:xfrm>
        </p:grpSpPr>
        <p:grpSp>
          <p:nvGrpSpPr>
            <p:cNvPr id="24" name="Group 23"/>
            <p:cNvGrpSpPr/>
            <p:nvPr/>
          </p:nvGrpSpPr>
          <p:grpSpPr>
            <a:xfrm>
              <a:off x="7248513" y="1783903"/>
              <a:ext cx="1377229" cy="1732148"/>
              <a:chOff x="9125207" y="2174230"/>
              <a:chExt cx="1380488" cy="1736247"/>
            </a:xfrm>
          </p:grpSpPr>
          <p:sp>
            <p:nvSpPr>
              <p:cNvPr id="26" name="Rectangle 25"/>
              <p:cNvSpPr/>
              <p:nvPr/>
            </p:nvSpPr>
            <p:spPr>
              <a:xfrm>
                <a:off x="9125207" y="2174230"/>
                <a:ext cx="1380488" cy="1736247"/>
              </a:xfrm>
              <a:prstGeom prst="rect">
                <a:avLst/>
              </a:prstGeom>
              <a:ln w="57150"/>
            </p:spPr>
            <p:style>
              <a:lnRef idx="2">
                <a:schemeClr val="dk1"/>
              </a:lnRef>
              <a:fillRef idx="1">
                <a:schemeClr val="lt1"/>
              </a:fillRef>
              <a:effectRef idx="0">
                <a:schemeClr val="dk1"/>
              </a:effectRef>
              <a:fontRef idx="minor">
                <a:schemeClr val="dk1"/>
              </a:fontRef>
            </p:style>
            <p:txBody>
              <a:bodyPr rtlCol="0" anchor="ctr"/>
              <a:lstStyle/>
              <a:p>
                <a:pPr algn="ctr" defTabSz="609585" fontAlgn="base">
                  <a:spcBef>
                    <a:spcPct val="0"/>
                  </a:spcBef>
                  <a:spcAft>
                    <a:spcPct val="0"/>
                  </a:spcAft>
                </a:pPr>
                <a:endParaRPr lang="en-US" sz="1600">
                  <a:solidFill>
                    <a:prstClr val="black"/>
                  </a:solidFill>
                  <a:latin typeface="Helvetica Neue" charset="0"/>
                  <a:ea typeface="Helvetica Neue" charset="0"/>
                  <a:cs typeface="Helvetica Neue" charset="0"/>
                </a:endParaRPr>
              </a:p>
            </p:txBody>
          </p:sp>
          <p:sp>
            <p:nvSpPr>
              <p:cNvPr id="27" name="Rectangle 26"/>
              <p:cNvSpPr/>
              <p:nvPr/>
            </p:nvSpPr>
            <p:spPr>
              <a:xfrm>
                <a:off x="9214582" y="2275991"/>
                <a:ext cx="1200434" cy="141115"/>
              </a:xfrm>
              <a:prstGeom prst="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defTabSz="609585" fontAlgn="base">
                  <a:spcBef>
                    <a:spcPct val="0"/>
                  </a:spcBef>
                  <a:spcAft>
                    <a:spcPct val="0"/>
                  </a:spcAft>
                </a:pPr>
                <a:endParaRPr lang="en-US" sz="1600">
                  <a:solidFill>
                    <a:prstClr val="black"/>
                  </a:solidFill>
                  <a:latin typeface="Helvetica Neue" charset="0"/>
                  <a:ea typeface="Helvetica Neue" charset="0"/>
                  <a:cs typeface="Helvetica Neue" charset="0"/>
                </a:endParaRPr>
              </a:p>
            </p:txBody>
          </p:sp>
          <p:sp>
            <p:nvSpPr>
              <p:cNvPr id="28" name="Rectangle 27"/>
              <p:cNvSpPr/>
              <p:nvPr/>
            </p:nvSpPr>
            <p:spPr>
              <a:xfrm>
                <a:off x="9214582" y="2503488"/>
                <a:ext cx="1200434" cy="1300416"/>
              </a:xfrm>
              <a:prstGeom prst="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defTabSz="609585" fontAlgn="base">
                  <a:spcBef>
                    <a:spcPct val="0"/>
                  </a:spcBef>
                  <a:spcAft>
                    <a:spcPct val="0"/>
                  </a:spcAft>
                </a:pPr>
                <a:endParaRPr lang="en-US" sz="1600">
                  <a:solidFill>
                    <a:prstClr val="black"/>
                  </a:solidFill>
                  <a:latin typeface="Helvetica Neue" charset="0"/>
                  <a:ea typeface="Helvetica Neue" charset="0"/>
                  <a:cs typeface="Helvetica Neue" charset="0"/>
                </a:endParaRPr>
              </a:p>
            </p:txBody>
          </p:sp>
          <p:grpSp>
            <p:nvGrpSpPr>
              <p:cNvPr id="29" name="Group 28"/>
              <p:cNvGrpSpPr/>
              <p:nvPr/>
            </p:nvGrpSpPr>
            <p:grpSpPr>
              <a:xfrm>
                <a:off x="9330413" y="3302478"/>
                <a:ext cx="977923" cy="353568"/>
                <a:chOff x="9339557" y="3293334"/>
                <a:chExt cx="977923" cy="353568"/>
              </a:xfrm>
            </p:grpSpPr>
            <p:cxnSp>
              <p:nvCxnSpPr>
                <p:cNvPr id="30" name="Straight Connector 29"/>
                <p:cNvCxnSpPr/>
                <p:nvPr/>
              </p:nvCxnSpPr>
              <p:spPr>
                <a:xfrm>
                  <a:off x="9339557" y="3293334"/>
                  <a:ext cx="977923" cy="0"/>
                </a:xfrm>
                <a:prstGeom prst="line">
                  <a:avLst/>
                </a:prstGeom>
              </p:spPr>
              <p:style>
                <a:lnRef idx="3">
                  <a:schemeClr val="dk1"/>
                </a:lnRef>
                <a:fillRef idx="0">
                  <a:schemeClr val="dk1"/>
                </a:fillRef>
                <a:effectRef idx="2">
                  <a:schemeClr val="dk1"/>
                </a:effectRef>
                <a:fontRef idx="minor">
                  <a:schemeClr val="tx1"/>
                </a:fontRef>
              </p:style>
            </p:cxnSp>
            <p:cxnSp>
              <p:nvCxnSpPr>
                <p:cNvPr id="31" name="Straight Connector 30"/>
                <p:cNvCxnSpPr/>
                <p:nvPr/>
              </p:nvCxnSpPr>
              <p:spPr>
                <a:xfrm>
                  <a:off x="9339557" y="3352262"/>
                  <a:ext cx="977923" cy="0"/>
                </a:xfrm>
                <a:prstGeom prst="line">
                  <a:avLst/>
                </a:prstGeom>
              </p:spPr>
              <p:style>
                <a:lnRef idx="3">
                  <a:schemeClr val="dk1"/>
                </a:lnRef>
                <a:fillRef idx="0">
                  <a:schemeClr val="dk1"/>
                </a:fillRef>
                <a:effectRef idx="2">
                  <a:schemeClr val="dk1"/>
                </a:effectRef>
                <a:fontRef idx="minor">
                  <a:schemeClr val="tx1"/>
                </a:fontRef>
              </p:style>
            </p:cxnSp>
            <p:cxnSp>
              <p:nvCxnSpPr>
                <p:cNvPr id="32" name="Straight Connector 31"/>
                <p:cNvCxnSpPr/>
                <p:nvPr/>
              </p:nvCxnSpPr>
              <p:spPr>
                <a:xfrm>
                  <a:off x="9339557" y="3529046"/>
                  <a:ext cx="977923" cy="0"/>
                </a:xfrm>
                <a:prstGeom prst="line">
                  <a:avLst/>
                </a:prstGeom>
              </p:spPr>
              <p:style>
                <a:lnRef idx="3">
                  <a:schemeClr val="dk1"/>
                </a:lnRef>
                <a:fillRef idx="0">
                  <a:schemeClr val="dk1"/>
                </a:fillRef>
                <a:effectRef idx="2">
                  <a:schemeClr val="dk1"/>
                </a:effectRef>
                <a:fontRef idx="minor">
                  <a:schemeClr val="tx1"/>
                </a:fontRef>
              </p:style>
            </p:cxnSp>
            <p:cxnSp>
              <p:nvCxnSpPr>
                <p:cNvPr id="33" name="Straight Connector 32"/>
                <p:cNvCxnSpPr/>
                <p:nvPr/>
              </p:nvCxnSpPr>
              <p:spPr>
                <a:xfrm>
                  <a:off x="9339557" y="3587974"/>
                  <a:ext cx="977923" cy="0"/>
                </a:xfrm>
                <a:prstGeom prst="line">
                  <a:avLst/>
                </a:prstGeom>
              </p:spPr>
              <p:style>
                <a:lnRef idx="3">
                  <a:schemeClr val="dk1"/>
                </a:lnRef>
                <a:fillRef idx="0">
                  <a:schemeClr val="dk1"/>
                </a:fillRef>
                <a:effectRef idx="2">
                  <a:schemeClr val="dk1"/>
                </a:effectRef>
                <a:fontRef idx="minor">
                  <a:schemeClr val="tx1"/>
                </a:fontRef>
              </p:style>
            </p:cxnSp>
            <p:cxnSp>
              <p:nvCxnSpPr>
                <p:cNvPr id="34" name="Straight Connector 33"/>
                <p:cNvCxnSpPr/>
                <p:nvPr/>
              </p:nvCxnSpPr>
              <p:spPr>
                <a:xfrm>
                  <a:off x="9339557" y="3646902"/>
                  <a:ext cx="977923" cy="0"/>
                </a:xfrm>
                <a:prstGeom prst="line">
                  <a:avLst/>
                </a:prstGeom>
              </p:spPr>
              <p:style>
                <a:lnRef idx="3">
                  <a:schemeClr val="dk1"/>
                </a:lnRef>
                <a:fillRef idx="0">
                  <a:schemeClr val="dk1"/>
                </a:fillRef>
                <a:effectRef idx="2">
                  <a:schemeClr val="dk1"/>
                </a:effectRef>
                <a:fontRef idx="minor">
                  <a:schemeClr val="tx1"/>
                </a:fontRef>
              </p:style>
            </p:cxnSp>
            <p:cxnSp>
              <p:nvCxnSpPr>
                <p:cNvPr id="35" name="Straight Connector 34"/>
                <p:cNvCxnSpPr/>
                <p:nvPr/>
              </p:nvCxnSpPr>
              <p:spPr>
                <a:xfrm>
                  <a:off x="9339557" y="3470118"/>
                  <a:ext cx="977923" cy="0"/>
                </a:xfrm>
                <a:prstGeom prst="line">
                  <a:avLst/>
                </a:prstGeom>
              </p:spPr>
              <p:style>
                <a:lnRef idx="3">
                  <a:schemeClr val="dk1"/>
                </a:lnRef>
                <a:fillRef idx="0">
                  <a:schemeClr val="dk1"/>
                </a:fillRef>
                <a:effectRef idx="2">
                  <a:schemeClr val="dk1"/>
                </a:effectRef>
                <a:fontRef idx="minor">
                  <a:schemeClr val="tx1"/>
                </a:fontRef>
              </p:style>
            </p:cxnSp>
            <p:cxnSp>
              <p:nvCxnSpPr>
                <p:cNvPr id="36" name="Straight Connector 35"/>
                <p:cNvCxnSpPr/>
                <p:nvPr/>
              </p:nvCxnSpPr>
              <p:spPr>
                <a:xfrm>
                  <a:off x="9339557" y="3411190"/>
                  <a:ext cx="977923" cy="0"/>
                </a:xfrm>
                <a:prstGeom prst="line">
                  <a:avLst/>
                </a:prstGeom>
              </p:spPr>
              <p:style>
                <a:lnRef idx="3">
                  <a:schemeClr val="dk1"/>
                </a:lnRef>
                <a:fillRef idx="0">
                  <a:schemeClr val="dk1"/>
                </a:fillRef>
                <a:effectRef idx="2">
                  <a:schemeClr val="dk1"/>
                </a:effectRef>
                <a:fontRef idx="minor">
                  <a:schemeClr val="tx1"/>
                </a:fontRef>
              </p:style>
            </p:cxnSp>
          </p:grpSp>
        </p:grpSp>
        <p:sp>
          <p:nvSpPr>
            <p:cNvPr id="25" name="TextBox 24"/>
            <p:cNvSpPr txBox="1"/>
            <p:nvPr/>
          </p:nvSpPr>
          <p:spPr>
            <a:xfrm>
              <a:off x="6934007" y="3560691"/>
              <a:ext cx="1938271" cy="500089"/>
            </a:xfrm>
            <a:prstGeom prst="rect">
              <a:avLst/>
            </a:prstGeom>
            <a:noFill/>
          </p:spPr>
          <p:txBody>
            <a:bodyPr wrap="none" rtlCol="0">
              <a:spAutoFit/>
            </a:bodyPr>
            <a:lstStyle/>
            <a:p>
              <a:pPr algn="ctr" defTabSz="609585" fontAlgn="base">
                <a:spcBef>
                  <a:spcPct val="0"/>
                </a:spcBef>
                <a:spcAft>
                  <a:spcPct val="0"/>
                </a:spcAft>
              </a:pPr>
              <a:r>
                <a:rPr lang="en-US" sz="3733" dirty="0">
                  <a:solidFill>
                    <a:prstClr val="black"/>
                  </a:solidFill>
                  <a:latin typeface="Helvetica Neue" charset="0"/>
                  <a:ea typeface="Helvetica Neue" charset="0"/>
                  <a:cs typeface="Helvetica Neue" charset="0"/>
                </a:rPr>
                <a:t>Application</a:t>
              </a:r>
            </a:p>
          </p:txBody>
        </p:sp>
      </p:grpSp>
      <p:sp>
        <p:nvSpPr>
          <p:cNvPr id="37" name="Right Arrow 36"/>
          <p:cNvSpPr/>
          <p:nvPr/>
        </p:nvSpPr>
        <p:spPr>
          <a:xfrm>
            <a:off x="7640163" y="3527881"/>
            <a:ext cx="1933739" cy="1198800"/>
          </a:xfrm>
          <a:prstGeom prst="rightArrow">
            <a:avLst/>
          </a:prstGeom>
          <a:solidFill>
            <a:srgbClr val="E16718"/>
          </a:solidFill>
        </p:spPr>
        <p:style>
          <a:lnRef idx="0">
            <a:schemeClr val="accent6"/>
          </a:lnRef>
          <a:fillRef idx="3">
            <a:schemeClr val="accent6"/>
          </a:fillRef>
          <a:effectRef idx="3">
            <a:schemeClr val="accent6"/>
          </a:effectRef>
          <a:fontRef idx="minor">
            <a:schemeClr val="lt1"/>
          </a:fontRef>
        </p:style>
        <p:txBody>
          <a:bodyPr rtlCol="0" anchor="ctr"/>
          <a:lstStyle/>
          <a:p>
            <a:pPr algn="ctr" defTabSz="609585" fontAlgn="base">
              <a:spcBef>
                <a:spcPct val="0"/>
              </a:spcBef>
              <a:spcAft>
                <a:spcPct val="0"/>
              </a:spcAft>
            </a:pPr>
            <a:r>
              <a:rPr lang="en-US" sz="2667" dirty="0">
                <a:solidFill>
                  <a:prstClr val="white"/>
                </a:solidFill>
                <a:latin typeface="Helvetica Neue" charset="0"/>
                <a:ea typeface="Helvetica Neue" charset="0"/>
                <a:cs typeface="Helvetica Neue" charset="0"/>
              </a:rPr>
              <a:t>Decision</a:t>
            </a:r>
          </a:p>
        </p:txBody>
      </p:sp>
      <p:sp>
        <p:nvSpPr>
          <p:cNvPr id="38" name="Left Arrow 37"/>
          <p:cNvSpPr/>
          <p:nvPr/>
        </p:nvSpPr>
        <p:spPr>
          <a:xfrm>
            <a:off x="7490231" y="2112470"/>
            <a:ext cx="1842948" cy="1243892"/>
          </a:xfrm>
          <a:prstGeom prst="leftArrow">
            <a:avLst/>
          </a:prstGeom>
          <a:solidFill>
            <a:schemeClr val="accent6">
              <a:lumMod val="75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defTabSz="609585" fontAlgn="base">
              <a:spcBef>
                <a:spcPct val="0"/>
              </a:spcBef>
              <a:spcAft>
                <a:spcPct val="0"/>
              </a:spcAft>
            </a:pPr>
            <a:r>
              <a:rPr lang="en-US" sz="2667" dirty="0">
                <a:solidFill>
                  <a:prstClr val="white"/>
                </a:solidFill>
                <a:latin typeface="Helvetica Neue" charset="0"/>
                <a:ea typeface="Helvetica Neue" charset="0"/>
                <a:cs typeface="Helvetica Neue" charset="0"/>
              </a:rPr>
              <a:t>Query</a:t>
            </a:r>
          </a:p>
        </p:txBody>
      </p:sp>
      <p:grpSp>
        <p:nvGrpSpPr>
          <p:cNvPr id="39" name="Group 38"/>
          <p:cNvGrpSpPr/>
          <p:nvPr/>
        </p:nvGrpSpPr>
        <p:grpSpPr>
          <a:xfrm>
            <a:off x="10255626" y="2996194"/>
            <a:ext cx="1320617" cy="736469"/>
            <a:chOff x="7584821" y="2225245"/>
            <a:chExt cx="990463" cy="552352"/>
          </a:xfrm>
        </p:grpSpPr>
        <p:sp>
          <p:nvSpPr>
            <p:cNvPr id="40" name="Rectangle 39"/>
            <p:cNvSpPr/>
            <p:nvPr/>
          </p:nvSpPr>
          <p:spPr>
            <a:xfrm>
              <a:off x="7584821" y="2225245"/>
              <a:ext cx="481364" cy="462472"/>
            </a:xfrm>
            <a:prstGeom prst="rect">
              <a:avLst/>
            </a:prstGeom>
            <a:solidFill>
              <a:schemeClr val="tx1"/>
            </a:solidFill>
            <a:ln w="38100"/>
          </p:spPr>
          <p:style>
            <a:lnRef idx="2">
              <a:schemeClr val="dk1"/>
            </a:lnRef>
            <a:fillRef idx="1">
              <a:schemeClr val="lt1"/>
            </a:fillRef>
            <a:effectRef idx="0">
              <a:schemeClr val="dk1"/>
            </a:effectRef>
            <a:fontRef idx="minor">
              <a:schemeClr val="dk1"/>
            </a:fontRef>
          </p:style>
          <p:txBody>
            <a:bodyPr rtlCol="0" anchor="ctr"/>
            <a:lstStyle/>
            <a:p>
              <a:pPr algn="ctr" defTabSz="609585" fontAlgn="base">
                <a:spcBef>
                  <a:spcPct val="0"/>
                </a:spcBef>
                <a:spcAft>
                  <a:spcPct val="0"/>
                </a:spcAft>
              </a:pPr>
              <a:endParaRPr lang="en-US" sz="1600">
                <a:solidFill>
                  <a:prstClr val="black"/>
                </a:solidFill>
                <a:latin typeface="Helvetica Neue" charset="0"/>
                <a:ea typeface="Helvetica Neue" charset="0"/>
                <a:cs typeface="Helvetica Neue" charset="0"/>
              </a:endParaRPr>
            </a:p>
          </p:txBody>
        </p:sp>
        <p:sp>
          <p:nvSpPr>
            <p:cNvPr id="41" name="Oval 40"/>
            <p:cNvSpPr/>
            <p:nvPr/>
          </p:nvSpPr>
          <p:spPr>
            <a:xfrm>
              <a:off x="7664774" y="2299845"/>
              <a:ext cx="303656" cy="303657"/>
            </a:xfrm>
            <a:prstGeom prst="ellipse">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defTabSz="609585" fontAlgn="base">
                <a:spcBef>
                  <a:spcPct val="0"/>
                </a:spcBef>
                <a:spcAft>
                  <a:spcPct val="0"/>
                </a:spcAft>
              </a:pPr>
              <a:endParaRPr lang="en-US" sz="1600">
                <a:solidFill>
                  <a:prstClr val="black"/>
                </a:solidFill>
                <a:latin typeface="Helvetica Neue" charset="0"/>
                <a:ea typeface="Helvetica Neue" charset="0"/>
                <a:cs typeface="Helvetica Neue" charset="0"/>
              </a:endParaRPr>
            </a:p>
          </p:txBody>
        </p:sp>
        <p:sp>
          <p:nvSpPr>
            <p:cNvPr id="42" name="Triangle 41"/>
            <p:cNvSpPr/>
            <p:nvPr/>
          </p:nvSpPr>
          <p:spPr>
            <a:xfrm rot="5400000">
              <a:off x="7754787" y="2373936"/>
              <a:ext cx="180351" cy="155475"/>
            </a:xfrm>
            <a:prstGeom prst="triangle">
              <a:avLst/>
            </a:prstGeom>
            <a:solidFill>
              <a:srgbClr val="FF0000"/>
            </a:solid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585" fontAlgn="base">
                <a:spcBef>
                  <a:spcPct val="0"/>
                </a:spcBef>
                <a:spcAft>
                  <a:spcPct val="0"/>
                </a:spcAft>
              </a:pPr>
              <a:endParaRPr lang="en-US" sz="1600">
                <a:solidFill>
                  <a:prstClr val="white"/>
                </a:solidFill>
                <a:latin typeface="Helvetica Neue" charset="0"/>
                <a:ea typeface="Helvetica Neue" charset="0"/>
                <a:cs typeface="Helvetica Neue" charset="0"/>
              </a:endParaRPr>
            </a:p>
          </p:txBody>
        </p:sp>
        <p:sp>
          <p:nvSpPr>
            <p:cNvPr id="43" name="Rectangle 42"/>
            <p:cNvSpPr/>
            <p:nvPr/>
          </p:nvSpPr>
          <p:spPr>
            <a:xfrm>
              <a:off x="8174267" y="2225245"/>
              <a:ext cx="401017" cy="236256"/>
            </a:xfrm>
            <a:prstGeom prst="rect">
              <a:avLst/>
            </a:prstGeom>
            <a:solidFill>
              <a:srgbClr val="7030A0"/>
            </a:solidFill>
            <a:ln w="38100"/>
          </p:spPr>
          <p:style>
            <a:lnRef idx="2">
              <a:schemeClr val="dk1"/>
            </a:lnRef>
            <a:fillRef idx="1">
              <a:schemeClr val="lt1"/>
            </a:fillRef>
            <a:effectRef idx="0">
              <a:schemeClr val="dk1"/>
            </a:effectRef>
            <a:fontRef idx="minor">
              <a:schemeClr val="dk1"/>
            </a:fontRef>
          </p:style>
          <p:txBody>
            <a:bodyPr rtlCol="0" anchor="ctr"/>
            <a:lstStyle/>
            <a:p>
              <a:pPr algn="ctr" defTabSz="609585" fontAlgn="base">
                <a:spcBef>
                  <a:spcPct val="0"/>
                </a:spcBef>
                <a:spcAft>
                  <a:spcPct val="0"/>
                </a:spcAft>
              </a:pPr>
              <a:endParaRPr lang="en-US" sz="1600">
                <a:solidFill>
                  <a:prstClr val="black"/>
                </a:solidFill>
                <a:latin typeface="Helvetica Neue" charset="0"/>
                <a:ea typeface="Helvetica Neue" charset="0"/>
                <a:cs typeface="Helvetica Neue" charset="0"/>
              </a:endParaRPr>
            </a:p>
          </p:txBody>
        </p:sp>
        <p:sp>
          <p:nvSpPr>
            <p:cNvPr id="44" name="Rectangle 43"/>
            <p:cNvSpPr/>
            <p:nvPr/>
          </p:nvSpPr>
          <p:spPr>
            <a:xfrm>
              <a:off x="8174267" y="2529126"/>
              <a:ext cx="401017" cy="236256"/>
            </a:xfrm>
            <a:prstGeom prst="rect">
              <a:avLst/>
            </a:prstGeom>
            <a:solidFill>
              <a:schemeClr val="accent4"/>
            </a:solidFill>
            <a:ln w="38100"/>
          </p:spPr>
          <p:style>
            <a:lnRef idx="2">
              <a:schemeClr val="dk1"/>
            </a:lnRef>
            <a:fillRef idx="1">
              <a:schemeClr val="lt1"/>
            </a:fillRef>
            <a:effectRef idx="0">
              <a:schemeClr val="dk1"/>
            </a:effectRef>
            <a:fontRef idx="minor">
              <a:schemeClr val="dk1"/>
            </a:fontRef>
          </p:style>
          <p:txBody>
            <a:bodyPr rtlCol="0" anchor="ctr"/>
            <a:lstStyle/>
            <a:p>
              <a:pPr algn="ctr" defTabSz="609585" fontAlgn="base">
                <a:spcBef>
                  <a:spcPct val="0"/>
                </a:spcBef>
                <a:spcAft>
                  <a:spcPct val="0"/>
                </a:spcAft>
              </a:pPr>
              <a:endParaRPr lang="en-US" sz="1600">
                <a:solidFill>
                  <a:prstClr val="black"/>
                </a:solidFill>
                <a:latin typeface="Helvetica Neue" charset="0"/>
                <a:ea typeface="Helvetica Neue" charset="0"/>
                <a:cs typeface="Helvetica Neue" charset="0"/>
              </a:endParaRPr>
            </a:p>
          </p:txBody>
        </p:sp>
        <p:cxnSp>
          <p:nvCxnSpPr>
            <p:cNvPr id="45" name="Straight Connector 44"/>
            <p:cNvCxnSpPr/>
            <p:nvPr/>
          </p:nvCxnSpPr>
          <p:spPr>
            <a:xfrm>
              <a:off x="7651675" y="2777597"/>
              <a:ext cx="385489" cy="0"/>
            </a:xfrm>
            <a:prstGeom prst="line">
              <a:avLst/>
            </a:prstGeom>
          </p:spPr>
          <p:style>
            <a:lnRef idx="3">
              <a:schemeClr val="dk1"/>
            </a:lnRef>
            <a:fillRef idx="0">
              <a:schemeClr val="dk1"/>
            </a:fillRef>
            <a:effectRef idx="2">
              <a:schemeClr val="dk1"/>
            </a:effectRef>
            <a:fontRef idx="minor">
              <a:schemeClr val="tx1"/>
            </a:fontRef>
          </p:style>
        </p:cxnSp>
      </p:grpSp>
      <p:sp>
        <p:nvSpPr>
          <p:cNvPr id="46" name="TextBox 45"/>
          <p:cNvSpPr txBox="1"/>
          <p:nvPr/>
        </p:nvSpPr>
        <p:spPr>
          <a:xfrm>
            <a:off x="10558386" y="2759191"/>
            <a:ext cx="697627" cy="1200329"/>
          </a:xfrm>
          <a:prstGeom prst="rect">
            <a:avLst/>
          </a:prstGeom>
          <a:noFill/>
        </p:spPr>
        <p:txBody>
          <a:bodyPr wrap="none" rtlCol="0">
            <a:spAutoFit/>
          </a:bodyPr>
          <a:lstStyle/>
          <a:p>
            <a:pPr defTabSz="609585" fontAlgn="base">
              <a:spcBef>
                <a:spcPct val="0"/>
              </a:spcBef>
              <a:spcAft>
                <a:spcPct val="0"/>
              </a:spcAft>
            </a:pPr>
            <a:r>
              <a:rPr lang="en-US" sz="7200" b="1" dirty="0">
                <a:solidFill>
                  <a:srgbClr val="4472C4"/>
                </a:solidFill>
                <a:latin typeface="Helvetica Neue" charset="0"/>
                <a:ea typeface="Helvetica Neue" charset="0"/>
                <a:cs typeface="Helvetica Neue" charset="0"/>
              </a:rPr>
              <a:t>?</a:t>
            </a:r>
          </a:p>
        </p:txBody>
      </p:sp>
      <p:sp>
        <p:nvSpPr>
          <p:cNvPr id="47" name="TextBox 46"/>
          <p:cNvSpPr txBox="1"/>
          <p:nvPr/>
        </p:nvSpPr>
        <p:spPr>
          <a:xfrm>
            <a:off x="8411705" y="903804"/>
            <a:ext cx="2153155" cy="748988"/>
          </a:xfrm>
          <a:prstGeom prst="rect">
            <a:avLst/>
          </a:prstGeom>
          <a:noFill/>
        </p:spPr>
        <p:txBody>
          <a:bodyPr wrap="none" rtlCol="0">
            <a:spAutoFit/>
          </a:bodyPr>
          <a:lstStyle/>
          <a:p>
            <a:pPr algn="ctr" defTabSz="609585" fontAlgn="base">
              <a:spcBef>
                <a:spcPct val="0"/>
              </a:spcBef>
              <a:spcAft>
                <a:spcPct val="0"/>
              </a:spcAft>
            </a:pPr>
            <a:r>
              <a:rPr lang="en-US" sz="4267" b="1" dirty="0" smtClean="0">
                <a:solidFill>
                  <a:prstClr val="black"/>
                </a:solidFill>
                <a:latin typeface="Helvetica Neue" charset="0"/>
                <a:ea typeface="Helvetica Neue" charset="0"/>
                <a:cs typeface="Helvetica Neue" charset="0"/>
              </a:rPr>
              <a:t>Serving</a:t>
            </a:r>
            <a:endParaRPr lang="en-US" sz="4267" b="1" dirty="0">
              <a:solidFill>
                <a:prstClr val="black"/>
              </a:solidFill>
              <a:latin typeface="Helvetica Neue" charset="0"/>
              <a:ea typeface="Helvetica Neue" charset="0"/>
              <a:cs typeface="Helvetica Neue" charset="0"/>
            </a:endParaRPr>
          </a:p>
        </p:txBody>
      </p:sp>
      <p:sp>
        <p:nvSpPr>
          <p:cNvPr id="48" name="TextBox 47"/>
          <p:cNvSpPr txBox="1"/>
          <p:nvPr/>
        </p:nvSpPr>
        <p:spPr>
          <a:xfrm>
            <a:off x="5143530" y="4393288"/>
            <a:ext cx="1521570" cy="666786"/>
          </a:xfrm>
          <a:prstGeom prst="rect">
            <a:avLst/>
          </a:prstGeom>
          <a:noFill/>
        </p:spPr>
        <p:txBody>
          <a:bodyPr wrap="none" rtlCol="0">
            <a:spAutoFit/>
          </a:bodyPr>
          <a:lstStyle/>
          <a:p>
            <a:pPr algn="ctr" defTabSz="609585" fontAlgn="base">
              <a:spcBef>
                <a:spcPct val="0"/>
              </a:spcBef>
              <a:spcAft>
                <a:spcPct val="0"/>
              </a:spcAft>
            </a:pPr>
            <a:r>
              <a:rPr lang="en-US" sz="3733" smtClean="0">
                <a:solidFill>
                  <a:prstClr val="black"/>
                </a:solidFill>
                <a:latin typeface="Helvetica Neue" charset="0"/>
                <a:ea typeface="Helvetica Neue" charset="0"/>
                <a:cs typeface="Helvetica Neue" charset="0"/>
              </a:rPr>
              <a:t>Model</a:t>
            </a:r>
            <a:endParaRPr lang="en-US" sz="3733" dirty="0">
              <a:solidFill>
                <a:prstClr val="black"/>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9909705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fade">
                                      <p:cBhvr>
                                        <p:cTn id="10" dur="500"/>
                                        <p:tgtEl>
                                          <p:spTgt spid="4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right)">
                                      <p:cBhvr>
                                        <p:cTn id="15" dur="500"/>
                                        <p:tgtEl>
                                          <p:spTgt spid="3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wipe(left)">
                                      <p:cBhvr>
                                        <p:cTn id="20" dur="500"/>
                                        <p:tgtEl>
                                          <p:spTgt spid="37"/>
                                        </p:tgtEl>
                                      </p:cBhvr>
                                    </p:animEffect>
                                  </p:childTnLst>
                                </p:cTn>
                              </p:par>
                            </p:childTnLst>
                          </p:cTn>
                        </p:par>
                        <p:par>
                          <p:cTn id="21" fill="hold">
                            <p:stCondLst>
                              <p:cond delay="500"/>
                            </p:stCondLst>
                            <p:childTnLst>
                              <p:par>
                                <p:cTn id="22" presetID="10" presetClass="exit" presetSubtype="0" fill="hold" grpId="1" nodeType="afterEffect">
                                  <p:stCondLst>
                                    <p:cond delay="0"/>
                                  </p:stCondLst>
                                  <p:childTnLst>
                                    <p:animEffect transition="out" filter="fade">
                                      <p:cBhvr>
                                        <p:cTn id="23" dur="500"/>
                                        <p:tgtEl>
                                          <p:spTgt spid="46"/>
                                        </p:tgtEl>
                                      </p:cBhvr>
                                    </p:animEffect>
                                    <p:set>
                                      <p:cBhvr>
                                        <p:cTn id="24" dur="1" fill="hold">
                                          <p:stCondLst>
                                            <p:cond delay="499"/>
                                          </p:stCondLst>
                                        </p:cTn>
                                        <p:tgtEl>
                                          <p:spTgt spid="46"/>
                                        </p:tgtEl>
                                        <p:attrNameLst>
                                          <p:attrName>style.visibility</p:attrName>
                                        </p:attrNameLst>
                                      </p:cBhvr>
                                      <p:to>
                                        <p:strVal val="hidden"/>
                                      </p:to>
                                    </p:set>
                                  </p:childTnLst>
                                </p:cTn>
                              </p:par>
                              <p:par>
                                <p:cTn id="25" presetID="10" presetClass="entr" presetSubtype="0" fill="hold" nodeType="with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fade">
                                      <p:cBhvr>
                                        <p:cTn id="2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46" grpId="0"/>
      <p:bldP spid="46" grpId="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4" name="Group 103"/>
          <p:cNvGrpSpPr/>
          <p:nvPr/>
        </p:nvGrpSpPr>
        <p:grpSpPr>
          <a:xfrm>
            <a:off x="3455378" y="1400922"/>
            <a:ext cx="2678816" cy="1147872"/>
            <a:chOff x="1375861" y="2436346"/>
            <a:chExt cx="2678816" cy="1147872"/>
          </a:xfrm>
        </p:grpSpPr>
        <p:grpSp>
          <p:nvGrpSpPr>
            <p:cNvPr id="106" name="Group 105"/>
            <p:cNvGrpSpPr/>
            <p:nvPr/>
          </p:nvGrpSpPr>
          <p:grpSpPr>
            <a:xfrm>
              <a:off x="1375861" y="2436346"/>
              <a:ext cx="2678816" cy="1147872"/>
              <a:chOff x="3242587" y="1967773"/>
              <a:chExt cx="2678816" cy="1147872"/>
            </a:xfrm>
          </p:grpSpPr>
          <p:grpSp>
            <p:nvGrpSpPr>
              <p:cNvPr id="151" name="Group 150"/>
              <p:cNvGrpSpPr/>
              <p:nvPr/>
            </p:nvGrpSpPr>
            <p:grpSpPr>
              <a:xfrm>
                <a:off x="3242587" y="1967773"/>
                <a:ext cx="2428345" cy="1142916"/>
                <a:chOff x="3321171" y="1967773"/>
                <a:chExt cx="2428345" cy="1142916"/>
              </a:xfrm>
            </p:grpSpPr>
            <p:sp>
              <p:nvSpPr>
                <p:cNvPr id="153" name="Rectangle 152"/>
                <p:cNvSpPr/>
                <p:nvPr/>
              </p:nvSpPr>
              <p:spPr>
                <a:xfrm>
                  <a:off x="3321171" y="1967773"/>
                  <a:ext cx="2428345" cy="114291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154" name="Picture 153"/>
                <p:cNvPicPr>
                  <a:picLocks noChangeAspect="1"/>
                </p:cNvPicPr>
                <p:nvPr/>
              </p:nvPicPr>
              <p:blipFill>
                <a:blip r:embed="rId3"/>
                <a:stretch>
                  <a:fillRect/>
                </a:stretch>
              </p:blipFill>
              <p:spPr>
                <a:xfrm rot="16200000">
                  <a:off x="3039967" y="2350277"/>
                  <a:ext cx="1009568" cy="365968"/>
                </a:xfrm>
                <a:prstGeom prst="rect">
                  <a:avLst/>
                </a:prstGeom>
              </p:spPr>
            </p:pic>
          </p:grpSp>
          <p:sp>
            <p:nvSpPr>
              <p:cNvPr id="152" name="Rectangle 151"/>
              <p:cNvSpPr/>
              <p:nvPr/>
            </p:nvSpPr>
            <p:spPr>
              <a:xfrm>
                <a:off x="5659297" y="1970025"/>
                <a:ext cx="262106" cy="114562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grpSp>
          <p:nvGrpSpPr>
            <p:cNvPr id="107" name="Group 106"/>
            <p:cNvGrpSpPr/>
            <p:nvPr/>
          </p:nvGrpSpPr>
          <p:grpSpPr>
            <a:xfrm>
              <a:off x="2293516" y="2502080"/>
              <a:ext cx="1425519" cy="1011936"/>
              <a:chOff x="4012915" y="2055821"/>
              <a:chExt cx="3361299" cy="2386094"/>
            </a:xfrm>
          </p:grpSpPr>
          <p:cxnSp>
            <p:nvCxnSpPr>
              <p:cNvPr id="111" name="Straight Arrow Connector 110"/>
              <p:cNvCxnSpPr/>
              <p:nvPr/>
            </p:nvCxnSpPr>
            <p:spPr>
              <a:xfrm>
                <a:off x="5942928" y="3239934"/>
                <a:ext cx="1431286" cy="8936"/>
              </a:xfrm>
              <a:prstGeom prst="straightConnector1">
                <a:avLst/>
              </a:prstGeom>
              <a:ln w="28575">
                <a:tailEnd type="triangle"/>
              </a:ln>
            </p:spPr>
            <p:style>
              <a:lnRef idx="2">
                <a:schemeClr val="dk1">
                  <a:shade val="50000"/>
                </a:schemeClr>
              </a:lnRef>
              <a:fillRef idx="1">
                <a:schemeClr val="dk1"/>
              </a:fillRef>
              <a:effectRef idx="0">
                <a:schemeClr val="dk1"/>
              </a:effectRef>
              <a:fontRef idx="minor">
                <a:schemeClr val="lt1"/>
              </a:fontRef>
            </p:style>
          </p:cxnSp>
          <p:cxnSp>
            <p:nvCxnSpPr>
              <p:cNvPr id="112" name="Straight Arrow Connector 111"/>
              <p:cNvCxnSpPr/>
              <p:nvPr/>
            </p:nvCxnSpPr>
            <p:spPr>
              <a:xfrm>
                <a:off x="4287522" y="2193123"/>
                <a:ext cx="1655406" cy="1064682"/>
              </a:xfrm>
              <a:prstGeom prst="straightConnector1">
                <a:avLst/>
              </a:prstGeom>
              <a:ln w="28575">
                <a:tailEnd type="triangle"/>
              </a:ln>
            </p:spPr>
            <p:style>
              <a:lnRef idx="2">
                <a:schemeClr val="dk1">
                  <a:shade val="50000"/>
                </a:schemeClr>
              </a:lnRef>
              <a:fillRef idx="1">
                <a:schemeClr val="dk1"/>
              </a:fillRef>
              <a:effectRef idx="0">
                <a:schemeClr val="dk1"/>
              </a:effectRef>
              <a:fontRef idx="minor">
                <a:schemeClr val="lt1"/>
              </a:fontRef>
            </p:style>
          </p:cxnSp>
          <p:cxnSp>
            <p:nvCxnSpPr>
              <p:cNvPr id="113" name="Straight Arrow Connector 112"/>
              <p:cNvCxnSpPr/>
              <p:nvPr/>
            </p:nvCxnSpPr>
            <p:spPr>
              <a:xfrm>
                <a:off x="4287522" y="2720995"/>
                <a:ext cx="1655406" cy="527871"/>
              </a:xfrm>
              <a:prstGeom prst="straightConnector1">
                <a:avLst/>
              </a:prstGeom>
              <a:ln w="28575">
                <a:tailEnd type="triangle"/>
              </a:ln>
            </p:spPr>
            <p:style>
              <a:lnRef idx="2">
                <a:schemeClr val="dk1">
                  <a:shade val="50000"/>
                </a:schemeClr>
              </a:lnRef>
              <a:fillRef idx="1">
                <a:schemeClr val="dk1"/>
              </a:fillRef>
              <a:effectRef idx="0">
                <a:schemeClr val="dk1"/>
              </a:effectRef>
              <a:fontRef idx="minor">
                <a:schemeClr val="lt1"/>
              </a:fontRef>
            </p:style>
          </p:cxnSp>
          <p:cxnSp>
            <p:nvCxnSpPr>
              <p:cNvPr id="114" name="Straight Arrow Connector 113"/>
              <p:cNvCxnSpPr/>
              <p:nvPr/>
            </p:nvCxnSpPr>
            <p:spPr>
              <a:xfrm flipV="1">
                <a:off x="4287522" y="3239934"/>
                <a:ext cx="1655406" cy="8932"/>
              </a:xfrm>
              <a:prstGeom prst="straightConnector1">
                <a:avLst/>
              </a:prstGeom>
              <a:ln w="28575">
                <a:tailEnd type="triangle"/>
              </a:ln>
            </p:spPr>
            <p:style>
              <a:lnRef idx="2">
                <a:schemeClr val="dk1">
                  <a:shade val="50000"/>
                </a:schemeClr>
              </a:lnRef>
              <a:fillRef idx="1">
                <a:schemeClr val="dk1"/>
              </a:fillRef>
              <a:effectRef idx="0">
                <a:schemeClr val="dk1"/>
              </a:effectRef>
              <a:fontRef idx="minor">
                <a:schemeClr val="lt1"/>
              </a:fontRef>
            </p:style>
          </p:cxnSp>
          <p:cxnSp>
            <p:nvCxnSpPr>
              <p:cNvPr id="115" name="Straight Arrow Connector 114"/>
              <p:cNvCxnSpPr/>
              <p:nvPr/>
            </p:nvCxnSpPr>
            <p:spPr>
              <a:xfrm flipV="1">
                <a:off x="4287522" y="3248866"/>
                <a:ext cx="1636592" cy="527874"/>
              </a:xfrm>
              <a:prstGeom prst="straightConnector1">
                <a:avLst/>
              </a:prstGeom>
              <a:ln w="28575">
                <a:tailEnd type="triangle"/>
              </a:ln>
            </p:spPr>
            <p:style>
              <a:lnRef idx="2">
                <a:schemeClr val="dk1">
                  <a:shade val="50000"/>
                </a:schemeClr>
              </a:lnRef>
              <a:fillRef idx="1">
                <a:schemeClr val="dk1"/>
              </a:fillRef>
              <a:effectRef idx="0">
                <a:schemeClr val="dk1"/>
              </a:effectRef>
              <a:fontRef idx="minor">
                <a:schemeClr val="lt1"/>
              </a:fontRef>
            </p:style>
          </p:cxnSp>
          <p:cxnSp>
            <p:nvCxnSpPr>
              <p:cNvPr id="116" name="Straight Arrow Connector 115"/>
              <p:cNvCxnSpPr/>
              <p:nvPr/>
            </p:nvCxnSpPr>
            <p:spPr>
              <a:xfrm flipV="1">
                <a:off x="4287522" y="3257800"/>
                <a:ext cx="1636592" cy="1046813"/>
              </a:xfrm>
              <a:prstGeom prst="straightConnector1">
                <a:avLst/>
              </a:prstGeom>
              <a:ln w="28575">
                <a:tailEnd type="triangle"/>
              </a:ln>
            </p:spPr>
            <p:style>
              <a:lnRef idx="2">
                <a:schemeClr val="dk1">
                  <a:shade val="50000"/>
                </a:schemeClr>
              </a:lnRef>
              <a:fillRef idx="1">
                <a:schemeClr val="dk1"/>
              </a:fillRef>
              <a:effectRef idx="0">
                <a:schemeClr val="dk1"/>
              </a:effectRef>
              <a:fontRef idx="minor">
                <a:schemeClr val="lt1"/>
              </a:fontRef>
            </p:style>
          </p:cxnSp>
          <p:grpSp>
            <p:nvGrpSpPr>
              <p:cNvPr id="117" name="Group 116"/>
              <p:cNvGrpSpPr/>
              <p:nvPr/>
            </p:nvGrpSpPr>
            <p:grpSpPr>
              <a:xfrm>
                <a:off x="4012915" y="2055821"/>
                <a:ext cx="274607" cy="2386094"/>
                <a:chOff x="4810479" y="726948"/>
                <a:chExt cx="228603" cy="1986366"/>
              </a:xfrm>
            </p:grpSpPr>
            <p:sp>
              <p:nvSpPr>
                <p:cNvPr id="140" name="Oval 139"/>
                <p:cNvSpPr/>
                <p:nvPr/>
              </p:nvSpPr>
              <p:spPr>
                <a:xfrm>
                  <a:off x="4810479" y="726948"/>
                  <a:ext cx="228603" cy="228601"/>
                </a:xfrm>
                <a:prstGeom prst="ellipse">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585" fontAlgn="base">
                    <a:spcBef>
                      <a:spcPct val="0"/>
                    </a:spcBef>
                    <a:spcAft>
                      <a:spcPct val="0"/>
                    </a:spcAft>
                  </a:pPr>
                  <a:endParaRPr lang="en-US" sz="1600">
                    <a:solidFill>
                      <a:prstClr val="white"/>
                    </a:solidFill>
                    <a:latin typeface="Helvetica Neue" charset="0"/>
                    <a:ea typeface="Helvetica Neue" charset="0"/>
                    <a:cs typeface="Helvetica Neue" charset="0"/>
                  </a:endParaRPr>
                </a:p>
              </p:txBody>
            </p:sp>
            <p:sp>
              <p:nvSpPr>
                <p:cNvPr id="147" name="Oval 146"/>
                <p:cNvSpPr/>
                <p:nvPr/>
              </p:nvSpPr>
              <p:spPr>
                <a:xfrm>
                  <a:off x="4810480" y="1605829"/>
                  <a:ext cx="228602" cy="228601"/>
                </a:xfrm>
                <a:prstGeom prst="ellipse">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585" fontAlgn="base">
                    <a:spcBef>
                      <a:spcPct val="0"/>
                    </a:spcBef>
                    <a:spcAft>
                      <a:spcPct val="0"/>
                    </a:spcAft>
                  </a:pPr>
                  <a:endParaRPr lang="en-US" sz="1600">
                    <a:solidFill>
                      <a:prstClr val="white"/>
                    </a:solidFill>
                    <a:latin typeface="Helvetica Neue" charset="0"/>
                    <a:ea typeface="Helvetica Neue" charset="0"/>
                    <a:cs typeface="Helvetica Neue" charset="0"/>
                  </a:endParaRPr>
                </a:p>
              </p:txBody>
            </p:sp>
            <p:sp>
              <p:nvSpPr>
                <p:cNvPr id="148" name="Oval 147"/>
                <p:cNvSpPr/>
                <p:nvPr/>
              </p:nvSpPr>
              <p:spPr>
                <a:xfrm>
                  <a:off x="4810479" y="2045271"/>
                  <a:ext cx="228603" cy="228601"/>
                </a:xfrm>
                <a:prstGeom prst="ellipse">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585" fontAlgn="base">
                    <a:spcBef>
                      <a:spcPct val="0"/>
                    </a:spcBef>
                    <a:spcAft>
                      <a:spcPct val="0"/>
                    </a:spcAft>
                  </a:pPr>
                  <a:endParaRPr lang="en-US" sz="1600">
                    <a:solidFill>
                      <a:prstClr val="white"/>
                    </a:solidFill>
                    <a:latin typeface="Helvetica Neue" charset="0"/>
                    <a:ea typeface="Helvetica Neue" charset="0"/>
                    <a:cs typeface="Helvetica Neue" charset="0"/>
                  </a:endParaRPr>
                </a:p>
              </p:txBody>
            </p:sp>
            <p:sp>
              <p:nvSpPr>
                <p:cNvPr id="149" name="Oval 148"/>
                <p:cNvSpPr/>
                <p:nvPr/>
              </p:nvSpPr>
              <p:spPr>
                <a:xfrm>
                  <a:off x="4810479" y="2484713"/>
                  <a:ext cx="228603" cy="228601"/>
                </a:xfrm>
                <a:prstGeom prst="ellipse">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585" fontAlgn="base">
                    <a:spcBef>
                      <a:spcPct val="0"/>
                    </a:spcBef>
                    <a:spcAft>
                      <a:spcPct val="0"/>
                    </a:spcAft>
                  </a:pPr>
                  <a:endParaRPr lang="en-US" sz="1600">
                    <a:solidFill>
                      <a:prstClr val="white"/>
                    </a:solidFill>
                    <a:latin typeface="Helvetica Neue" charset="0"/>
                    <a:ea typeface="Helvetica Neue" charset="0"/>
                    <a:cs typeface="Helvetica Neue" charset="0"/>
                  </a:endParaRPr>
                </a:p>
              </p:txBody>
            </p:sp>
            <p:sp>
              <p:nvSpPr>
                <p:cNvPr id="150" name="Oval 149"/>
                <p:cNvSpPr/>
                <p:nvPr/>
              </p:nvSpPr>
              <p:spPr>
                <a:xfrm>
                  <a:off x="4810479" y="1166389"/>
                  <a:ext cx="228603" cy="228601"/>
                </a:xfrm>
                <a:prstGeom prst="ellipse">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585" fontAlgn="base">
                    <a:spcBef>
                      <a:spcPct val="0"/>
                    </a:spcBef>
                    <a:spcAft>
                      <a:spcPct val="0"/>
                    </a:spcAft>
                  </a:pPr>
                  <a:endParaRPr lang="en-US" sz="1600">
                    <a:solidFill>
                      <a:prstClr val="white"/>
                    </a:solidFill>
                    <a:latin typeface="Helvetica Neue" charset="0"/>
                    <a:ea typeface="Helvetica Neue" charset="0"/>
                    <a:cs typeface="Helvetica Neue" charset="0"/>
                  </a:endParaRPr>
                </a:p>
              </p:txBody>
            </p:sp>
          </p:grpSp>
        </p:grpSp>
        <p:grpSp>
          <p:nvGrpSpPr>
            <p:cNvPr id="108" name="Group 107"/>
            <p:cNvGrpSpPr/>
            <p:nvPr/>
          </p:nvGrpSpPr>
          <p:grpSpPr>
            <a:xfrm>
              <a:off x="2605309" y="2607081"/>
              <a:ext cx="801933" cy="801934"/>
              <a:chOff x="5724072" y="7333"/>
              <a:chExt cx="2080007" cy="2080009"/>
            </a:xfrm>
          </p:grpSpPr>
          <p:sp>
            <p:nvSpPr>
              <p:cNvPr id="109" name="Oval 108"/>
              <p:cNvSpPr/>
              <p:nvPr/>
            </p:nvSpPr>
            <p:spPr>
              <a:xfrm>
                <a:off x="5724072" y="7333"/>
                <a:ext cx="2080007" cy="2080009"/>
              </a:xfrm>
              <a:prstGeom prst="ellipse">
                <a:avLst/>
              </a:prstGeom>
              <a:solidFill>
                <a:schemeClr val="bg1"/>
              </a:solidFill>
              <a:ln w="28575"/>
            </p:spPr>
            <p:style>
              <a:lnRef idx="2">
                <a:schemeClr val="dk1"/>
              </a:lnRef>
              <a:fillRef idx="1">
                <a:schemeClr val="lt1"/>
              </a:fillRef>
              <a:effectRef idx="0">
                <a:schemeClr val="dk1"/>
              </a:effectRef>
              <a:fontRef idx="minor">
                <a:schemeClr val="dk1"/>
              </a:fontRef>
            </p:style>
            <p:txBody>
              <a:bodyPr rtlCol="0" anchor="ctr"/>
              <a:lstStyle/>
              <a:p>
                <a:pPr algn="ctr" defTabSz="609585" fontAlgn="base">
                  <a:spcBef>
                    <a:spcPct val="0"/>
                  </a:spcBef>
                  <a:spcAft>
                    <a:spcPct val="0"/>
                  </a:spcAft>
                </a:pPr>
                <a:endParaRPr lang="en-US" sz="1600">
                  <a:solidFill>
                    <a:prstClr val="black"/>
                  </a:solidFill>
                  <a:latin typeface="Helvetica Neue" charset="0"/>
                  <a:ea typeface="Helvetica Neue" charset="0"/>
                  <a:cs typeface="Helvetica Neue" charset="0"/>
                </a:endParaRPr>
              </a:p>
            </p:txBody>
          </p:sp>
          <p:sp>
            <p:nvSpPr>
              <p:cNvPr id="110" name="Freeform 109"/>
              <p:cNvSpPr/>
              <p:nvPr/>
            </p:nvSpPr>
            <p:spPr>
              <a:xfrm>
                <a:off x="6230972" y="573468"/>
                <a:ext cx="1066207" cy="947739"/>
              </a:xfrm>
              <a:custGeom>
                <a:avLst/>
                <a:gdLst>
                  <a:gd name="connsiteX0" fmla="*/ 0 w 1340556"/>
                  <a:gd name="connsiteY0" fmla="*/ 1189143 h 1288265"/>
                  <a:gd name="connsiteX1" fmla="*/ 310444 w 1340556"/>
                  <a:gd name="connsiteY1" fmla="*/ 1189143 h 1288265"/>
                  <a:gd name="connsiteX2" fmla="*/ 776111 w 1340556"/>
                  <a:gd name="connsiteY2" fmla="*/ 159032 h 1288265"/>
                  <a:gd name="connsiteX3" fmla="*/ 1340556 w 1340556"/>
                  <a:gd name="connsiteY3" fmla="*/ 3810 h 1288265"/>
                  <a:gd name="connsiteX0" fmla="*/ 0 w 1340556"/>
                  <a:gd name="connsiteY0" fmla="*/ 1186354 h 1233692"/>
                  <a:gd name="connsiteX1" fmla="*/ 437444 w 1340556"/>
                  <a:gd name="connsiteY1" fmla="*/ 1073465 h 1233692"/>
                  <a:gd name="connsiteX2" fmla="*/ 776111 w 1340556"/>
                  <a:gd name="connsiteY2" fmla="*/ 156243 h 1233692"/>
                  <a:gd name="connsiteX3" fmla="*/ 1340556 w 1340556"/>
                  <a:gd name="connsiteY3" fmla="*/ 1021 h 1233692"/>
                  <a:gd name="connsiteX0" fmla="*/ 0 w 1340556"/>
                  <a:gd name="connsiteY0" fmla="*/ 1186354 h 1186354"/>
                  <a:gd name="connsiteX1" fmla="*/ 776111 w 1340556"/>
                  <a:gd name="connsiteY1" fmla="*/ 156243 h 1186354"/>
                  <a:gd name="connsiteX2" fmla="*/ 1340556 w 1340556"/>
                  <a:gd name="connsiteY2" fmla="*/ 1021 h 1186354"/>
                  <a:gd name="connsiteX0" fmla="*/ 0 w 1340556"/>
                  <a:gd name="connsiteY0" fmla="*/ 1185333 h 1185333"/>
                  <a:gd name="connsiteX1" fmla="*/ 1340556 w 1340556"/>
                  <a:gd name="connsiteY1" fmla="*/ 0 h 1185333"/>
                  <a:gd name="connsiteX0" fmla="*/ 0 w 1340556"/>
                  <a:gd name="connsiteY0" fmla="*/ 1185333 h 1185333"/>
                  <a:gd name="connsiteX1" fmla="*/ 1340556 w 1340556"/>
                  <a:gd name="connsiteY1" fmla="*/ 0 h 1185333"/>
                  <a:gd name="connsiteX0" fmla="*/ 0 w 1340556"/>
                  <a:gd name="connsiteY0" fmla="*/ 1185333 h 1185333"/>
                  <a:gd name="connsiteX1" fmla="*/ 1340556 w 1340556"/>
                  <a:gd name="connsiteY1" fmla="*/ 0 h 1185333"/>
                  <a:gd name="connsiteX0" fmla="*/ 0 w 1340556"/>
                  <a:gd name="connsiteY0" fmla="*/ 1185333 h 1185333"/>
                  <a:gd name="connsiteX1" fmla="*/ 1340556 w 1340556"/>
                  <a:gd name="connsiteY1" fmla="*/ 0 h 1185333"/>
                </a:gdLst>
                <a:ahLst/>
                <a:cxnLst>
                  <a:cxn ang="0">
                    <a:pos x="connsiteX0" y="connsiteY0"/>
                  </a:cxn>
                  <a:cxn ang="0">
                    <a:pos x="connsiteX1" y="connsiteY1"/>
                  </a:cxn>
                </a:cxnLst>
                <a:rect l="l" t="t" r="r" b="b"/>
                <a:pathLst>
                  <a:path w="1340556" h="1185333">
                    <a:moveTo>
                      <a:pt x="0" y="1185333"/>
                    </a:moveTo>
                    <a:cubicBezTo>
                      <a:pt x="658518" y="1171222"/>
                      <a:pt x="653815" y="14111"/>
                      <a:pt x="1340556" y="0"/>
                    </a:cubicBezTo>
                  </a:path>
                </a:pathLst>
              </a:custGeom>
              <a:effectLst/>
            </p:spPr>
            <p:style>
              <a:lnRef idx="3">
                <a:schemeClr val="dk1"/>
              </a:lnRef>
              <a:fillRef idx="0">
                <a:schemeClr val="dk1"/>
              </a:fillRef>
              <a:effectRef idx="2">
                <a:schemeClr val="dk1"/>
              </a:effectRef>
              <a:fontRef idx="minor">
                <a:schemeClr val="tx1"/>
              </a:fontRef>
            </p:style>
            <p:txBody>
              <a:bodyPr rtlCol="0" anchor="ctr"/>
              <a:lstStyle/>
              <a:p>
                <a:pPr algn="ctr"/>
                <a:endParaRPr lang="en-US" sz="1350">
                  <a:solidFill>
                    <a:srgbClr val="000000"/>
                  </a:solidFill>
                  <a:latin typeface="Helvetica Neue" charset="0"/>
                  <a:ea typeface="Helvetica Neue" charset="0"/>
                  <a:cs typeface="Helvetica Neue" charset="0"/>
                </a:endParaRPr>
              </a:p>
            </p:txBody>
          </p:sp>
        </p:grpSp>
      </p:grpSp>
      <p:grpSp>
        <p:nvGrpSpPr>
          <p:cNvPr id="177" name="Group 176"/>
          <p:cNvGrpSpPr/>
          <p:nvPr/>
        </p:nvGrpSpPr>
        <p:grpSpPr>
          <a:xfrm>
            <a:off x="3453380" y="5050987"/>
            <a:ext cx="2680814" cy="1145620"/>
            <a:chOff x="1377380" y="4839922"/>
            <a:chExt cx="2680814" cy="1145620"/>
          </a:xfrm>
        </p:grpSpPr>
        <p:grpSp>
          <p:nvGrpSpPr>
            <p:cNvPr id="178" name="Group 177"/>
            <p:cNvGrpSpPr/>
            <p:nvPr/>
          </p:nvGrpSpPr>
          <p:grpSpPr>
            <a:xfrm>
              <a:off x="1377380" y="4839922"/>
              <a:ext cx="2680814" cy="1145620"/>
              <a:chOff x="3244106" y="4371349"/>
              <a:chExt cx="2680814" cy="1145620"/>
            </a:xfrm>
          </p:grpSpPr>
          <p:grpSp>
            <p:nvGrpSpPr>
              <p:cNvPr id="195" name="Group 194"/>
              <p:cNvGrpSpPr/>
              <p:nvPr/>
            </p:nvGrpSpPr>
            <p:grpSpPr>
              <a:xfrm>
                <a:off x="3244106" y="4371349"/>
                <a:ext cx="2428345" cy="1142916"/>
                <a:chOff x="3322690" y="4357061"/>
                <a:chExt cx="2428345" cy="1142916"/>
              </a:xfrm>
            </p:grpSpPr>
            <p:sp>
              <p:nvSpPr>
                <p:cNvPr id="197" name="Rectangle 196"/>
                <p:cNvSpPr/>
                <p:nvPr/>
              </p:nvSpPr>
              <p:spPr>
                <a:xfrm>
                  <a:off x="3322690" y="4357061"/>
                  <a:ext cx="2428345" cy="114291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98" name="Rectangle 197"/>
                <p:cNvSpPr/>
                <p:nvPr/>
              </p:nvSpPr>
              <p:spPr>
                <a:xfrm rot="16200000">
                  <a:off x="3175661" y="4650364"/>
                  <a:ext cx="929293" cy="523220"/>
                </a:xfrm>
                <a:prstGeom prst="rect">
                  <a:avLst/>
                </a:prstGeom>
              </p:spPr>
              <p:txBody>
                <a:bodyPr wrap="none">
                  <a:spAutoFit/>
                </a:bodyPr>
                <a:lstStyle/>
                <a:p>
                  <a:r>
                    <a:rPr lang="en-US" sz="2800" dirty="0" err="1">
                      <a:solidFill>
                        <a:schemeClr val="accent2">
                          <a:lumMod val="50000"/>
                        </a:schemeClr>
                      </a:solidFill>
                      <a:latin typeface="Beirut" charset="-78"/>
                      <a:ea typeface="Beirut" charset="-78"/>
                      <a:cs typeface="Beirut" charset="-78"/>
                    </a:rPr>
                    <a:t>Caffe</a:t>
                  </a:r>
                  <a:endParaRPr lang="en-US" sz="2800" dirty="0">
                    <a:solidFill>
                      <a:schemeClr val="accent2">
                        <a:lumMod val="50000"/>
                      </a:schemeClr>
                    </a:solidFill>
                    <a:latin typeface="Beirut" charset="-78"/>
                    <a:ea typeface="Beirut" charset="-78"/>
                    <a:cs typeface="Beirut" charset="-78"/>
                  </a:endParaRPr>
                </a:p>
              </p:txBody>
            </p:sp>
          </p:grpSp>
          <p:sp>
            <p:nvSpPr>
              <p:cNvPr id="196" name="Rectangle 195"/>
              <p:cNvSpPr/>
              <p:nvPr/>
            </p:nvSpPr>
            <p:spPr>
              <a:xfrm>
                <a:off x="5662814" y="4371349"/>
                <a:ext cx="262106" cy="114562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grpSp>
          <p:nvGrpSpPr>
            <p:cNvPr id="179" name="Group 178"/>
            <p:cNvGrpSpPr/>
            <p:nvPr/>
          </p:nvGrpSpPr>
          <p:grpSpPr>
            <a:xfrm>
              <a:off x="2293516" y="4909362"/>
              <a:ext cx="1425519" cy="1011936"/>
              <a:chOff x="4012915" y="2055821"/>
              <a:chExt cx="3361299" cy="2386094"/>
            </a:xfrm>
          </p:grpSpPr>
          <p:cxnSp>
            <p:nvCxnSpPr>
              <p:cNvPr id="183" name="Straight Arrow Connector 182"/>
              <p:cNvCxnSpPr/>
              <p:nvPr/>
            </p:nvCxnSpPr>
            <p:spPr>
              <a:xfrm>
                <a:off x="5942928" y="3239934"/>
                <a:ext cx="1431286" cy="8936"/>
              </a:xfrm>
              <a:prstGeom prst="straightConnector1">
                <a:avLst/>
              </a:prstGeom>
              <a:ln w="28575">
                <a:tailEnd type="triangle"/>
              </a:ln>
            </p:spPr>
            <p:style>
              <a:lnRef idx="2">
                <a:schemeClr val="dk1">
                  <a:shade val="50000"/>
                </a:schemeClr>
              </a:lnRef>
              <a:fillRef idx="1">
                <a:schemeClr val="dk1"/>
              </a:fillRef>
              <a:effectRef idx="0">
                <a:schemeClr val="dk1"/>
              </a:effectRef>
              <a:fontRef idx="minor">
                <a:schemeClr val="lt1"/>
              </a:fontRef>
            </p:style>
          </p:cxnSp>
          <p:cxnSp>
            <p:nvCxnSpPr>
              <p:cNvPr id="184" name="Straight Arrow Connector 183"/>
              <p:cNvCxnSpPr/>
              <p:nvPr/>
            </p:nvCxnSpPr>
            <p:spPr>
              <a:xfrm>
                <a:off x="4287522" y="2193123"/>
                <a:ext cx="1655406" cy="1064682"/>
              </a:xfrm>
              <a:prstGeom prst="straightConnector1">
                <a:avLst/>
              </a:prstGeom>
              <a:ln w="28575">
                <a:tailEnd type="triangle"/>
              </a:ln>
            </p:spPr>
            <p:style>
              <a:lnRef idx="2">
                <a:schemeClr val="dk1">
                  <a:shade val="50000"/>
                </a:schemeClr>
              </a:lnRef>
              <a:fillRef idx="1">
                <a:schemeClr val="dk1"/>
              </a:fillRef>
              <a:effectRef idx="0">
                <a:schemeClr val="dk1"/>
              </a:effectRef>
              <a:fontRef idx="minor">
                <a:schemeClr val="lt1"/>
              </a:fontRef>
            </p:style>
          </p:cxnSp>
          <p:cxnSp>
            <p:nvCxnSpPr>
              <p:cNvPr id="185" name="Straight Arrow Connector 184"/>
              <p:cNvCxnSpPr/>
              <p:nvPr/>
            </p:nvCxnSpPr>
            <p:spPr>
              <a:xfrm>
                <a:off x="4287522" y="2720995"/>
                <a:ext cx="1655406" cy="527871"/>
              </a:xfrm>
              <a:prstGeom prst="straightConnector1">
                <a:avLst/>
              </a:prstGeom>
              <a:ln w="28575">
                <a:tailEnd type="triangle"/>
              </a:ln>
            </p:spPr>
            <p:style>
              <a:lnRef idx="2">
                <a:schemeClr val="dk1">
                  <a:shade val="50000"/>
                </a:schemeClr>
              </a:lnRef>
              <a:fillRef idx="1">
                <a:schemeClr val="dk1"/>
              </a:fillRef>
              <a:effectRef idx="0">
                <a:schemeClr val="dk1"/>
              </a:effectRef>
              <a:fontRef idx="minor">
                <a:schemeClr val="lt1"/>
              </a:fontRef>
            </p:style>
          </p:cxnSp>
          <p:cxnSp>
            <p:nvCxnSpPr>
              <p:cNvPr id="186" name="Straight Arrow Connector 185"/>
              <p:cNvCxnSpPr/>
              <p:nvPr/>
            </p:nvCxnSpPr>
            <p:spPr>
              <a:xfrm flipV="1">
                <a:off x="4287522" y="3239934"/>
                <a:ext cx="1655406" cy="8932"/>
              </a:xfrm>
              <a:prstGeom prst="straightConnector1">
                <a:avLst/>
              </a:prstGeom>
              <a:ln w="28575">
                <a:tailEnd type="triangle"/>
              </a:ln>
            </p:spPr>
            <p:style>
              <a:lnRef idx="2">
                <a:schemeClr val="dk1">
                  <a:shade val="50000"/>
                </a:schemeClr>
              </a:lnRef>
              <a:fillRef idx="1">
                <a:schemeClr val="dk1"/>
              </a:fillRef>
              <a:effectRef idx="0">
                <a:schemeClr val="dk1"/>
              </a:effectRef>
              <a:fontRef idx="minor">
                <a:schemeClr val="lt1"/>
              </a:fontRef>
            </p:style>
          </p:cxnSp>
          <p:cxnSp>
            <p:nvCxnSpPr>
              <p:cNvPr id="187" name="Straight Arrow Connector 186"/>
              <p:cNvCxnSpPr/>
              <p:nvPr/>
            </p:nvCxnSpPr>
            <p:spPr>
              <a:xfrm flipV="1">
                <a:off x="4287522" y="3248866"/>
                <a:ext cx="1636592" cy="527874"/>
              </a:xfrm>
              <a:prstGeom prst="straightConnector1">
                <a:avLst/>
              </a:prstGeom>
              <a:ln w="28575">
                <a:tailEnd type="triangle"/>
              </a:ln>
            </p:spPr>
            <p:style>
              <a:lnRef idx="2">
                <a:schemeClr val="dk1">
                  <a:shade val="50000"/>
                </a:schemeClr>
              </a:lnRef>
              <a:fillRef idx="1">
                <a:schemeClr val="dk1"/>
              </a:fillRef>
              <a:effectRef idx="0">
                <a:schemeClr val="dk1"/>
              </a:effectRef>
              <a:fontRef idx="minor">
                <a:schemeClr val="lt1"/>
              </a:fontRef>
            </p:style>
          </p:cxnSp>
          <p:cxnSp>
            <p:nvCxnSpPr>
              <p:cNvPr id="188" name="Straight Arrow Connector 187"/>
              <p:cNvCxnSpPr/>
              <p:nvPr/>
            </p:nvCxnSpPr>
            <p:spPr>
              <a:xfrm flipV="1">
                <a:off x="4287522" y="3257800"/>
                <a:ext cx="1636592" cy="1046813"/>
              </a:xfrm>
              <a:prstGeom prst="straightConnector1">
                <a:avLst/>
              </a:prstGeom>
              <a:ln w="28575">
                <a:tailEnd type="triangle"/>
              </a:ln>
            </p:spPr>
            <p:style>
              <a:lnRef idx="2">
                <a:schemeClr val="dk1">
                  <a:shade val="50000"/>
                </a:schemeClr>
              </a:lnRef>
              <a:fillRef idx="1">
                <a:schemeClr val="dk1"/>
              </a:fillRef>
              <a:effectRef idx="0">
                <a:schemeClr val="dk1"/>
              </a:effectRef>
              <a:fontRef idx="minor">
                <a:schemeClr val="lt1"/>
              </a:fontRef>
            </p:style>
          </p:cxnSp>
          <p:grpSp>
            <p:nvGrpSpPr>
              <p:cNvPr id="189" name="Group 188"/>
              <p:cNvGrpSpPr/>
              <p:nvPr/>
            </p:nvGrpSpPr>
            <p:grpSpPr>
              <a:xfrm>
                <a:off x="4012915" y="2055821"/>
                <a:ext cx="274607" cy="2386094"/>
                <a:chOff x="4810479" y="726948"/>
                <a:chExt cx="228603" cy="1986366"/>
              </a:xfrm>
            </p:grpSpPr>
            <p:sp>
              <p:nvSpPr>
                <p:cNvPr id="190" name="Oval 189"/>
                <p:cNvSpPr/>
                <p:nvPr/>
              </p:nvSpPr>
              <p:spPr>
                <a:xfrm>
                  <a:off x="4810479" y="726948"/>
                  <a:ext cx="228603" cy="228601"/>
                </a:xfrm>
                <a:prstGeom prst="ellipse">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585" fontAlgn="base">
                    <a:spcBef>
                      <a:spcPct val="0"/>
                    </a:spcBef>
                    <a:spcAft>
                      <a:spcPct val="0"/>
                    </a:spcAft>
                  </a:pPr>
                  <a:endParaRPr lang="en-US" sz="1600">
                    <a:solidFill>
                      <a:prstClr val="white"/>
                    </a:solidFill>
                    <a:latin typeface="Helvetica Neue" charset="0"/>
                    <a:ea typeface="Helvetica Neue" charset="0"/>
                    <a:cs typeface="Helvetica Neue" charset="0"/>
                  </a:endParaRPr>
                </a:p>
              </p:txBody>
            </p:sp>
            <p:sp>
              <p:nvSpPr>
                <p:cNvPr id="191" name="Oval 190"/>
                <p:cNvSpPr/>
                <p:nvPr/>
              </p:nvSpPr>
              <p:spPr>
                <a:xfrm>
                  <a:off x="4810480" y="1605829"/>
                  <a:ext cx="228602" cy="228601"/>
                </a:xfrm>
                <a:prstGeom prst="ellipse">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585" fontAlgn="base">
                    <a:spcBef>
                      <a:spcPct val="0"/>
                    </a:spcBef>
                    <a:spcAft>
                      <a:spcPct val="0"/>
                    </a:spcAft>
                  </a:pPr>
                  <a:endParaRPr lang="en-US" sz="1600">
                    <a:solidFill>
                      <a:prstClr val="white"/>
                    </a:solidFill>
                    <a:latin typeface="Helvetica Neue" charset="0"/>
                    <a:ea typeface="Helvetica Neue" charset="0"/>
                    <a:cs typeface="Helvetica Neue" charset="0"/>
                  </a:endParaRPr>
                </a:p>
              </p:txBody>
            </p:sp>
            <p:sp>
              <p:nvSpPr>
                <p:cNvPr id="192" name="Oval 191"/>
                <p:cNvSpPr/>
                <p:nvPr/>
              </p:nvSpPr>
              <p:spPr>
                <a:xfrm>
                  <a:off x="4810479" y="2045271"/>
                  <a:ext cx="228603" cy="228601"/>
                </a:xfrm>
                <a:prstGeom prst="ellipse">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585" fontAlgn="base">
                    <a:spcBef>
                      <a:spcPct val="0"/>
                    </a:spcBef>
                    <a:spcAft>
                      <a:spcPct val="0"/>
                    </a:spcAft>
                  </a:pPr>
                  <a:endParaRPr lang="en-US" sz="1600">
                    <a:solidFill>
                      <a:prstClr val="white"/>
                    </a:solidFill>
                    <a:latin typeface="Helvetica Neue" charset="0"/>
                    <a:ea typeface="Helvetica Neue" charset="0"/>
                    <a:cs typeface="Helvetica Neue" charset="0"/>
                  </a:endParaRPr>
                </a:p>
              </p:txBody>
            </p:sp>
            <p:sp>
              <p:nvSpPr>
                <p:cNvPr id="193" name="Oval 192"/>
                <p:cNvSpPr/>
                <p:nvPr/>
              </p:nvSpPr>
              <p:spPr>
                <a:xfrm>
                  <a:off x="4810479" y="2484713"/>
                  <a:ext cx="228603" cy="228601"/>
                </a:xfrm>
                <a:prstGeom prst="ellipse">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585" fontAlgn="base">
                    <a:spcBef>
                      <a:spcPct val="0"/>
                    </a:spcBef>
                    <a:spcAft>
                      <a:spcPct val="0"/>
                    </a:spcAft>
                  </a:pPr>
                  <a:endParaRPr lang="en-US" sz="1600">
                    <a:solidFill>
                      <a:prstClr val="white"/>
                    </a:solidFill>
                    <a:latin typeface="Helvetica Neue" charset="0"/>
                    <a:ea typeface="Helvetica Neue" charset="0"/>
                    <a:cs typeface="Helvetica Neue" charset="0"/>
                  </a:endParaRPr>
                </a:p>
              </p:txBody>
            </p:sp>
            <p:sp>
              <p:nvSpPr>
                <p:cNvPr id="194" name="Oval 193"/>
                <p:cNvSpPr/>
                <p:nvPr/>
              </p:nvSpPr>
              <p:spPr>
                <a:xfrm>
                  <a:off x="4810479" y="1166389"/>
                  <a:ext cx="228603" cy="228601"/>
                </a:xfrm>
                <a:prstGeom prst="ellipse">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585" fontAlgn="base">
                    <a:spcBef>
                      <a:spcPct val="0"/>
                    </a:spcBef>
                    <a:spcAft>
                      <a:spcPct val="0"/>
                    </a:spcAft>
                  </a:pPr>
                  <a:endParaRPr lang="en-US" sz="1600">
                    <a:solidFill>
                      <a:prstClr val="white"/>
                    </a:solidFill>
                    <a:latin typeface="Helvetica Neue" charset="0"/>
                    <a:ea typeface="Helvetica Neue" charset="0"/>
                    <a:cs typeface="Helvetica Neue" charset="0"/>
                  </a:endParaRPr>
                </a:p>
              </p:txBody>
            </p:sp>
          </p:grpSp>
        </p:grpSp>
        <p:grpSp>
          <p:nvGrpSpPr>
            <p:cNvPr id="180" name="Group 179"/>
            <p:cNvGrpSpPr/>
            <p:nvPr/>
          </p:nvGrpSpPr>
          <p:grpSpPr>
            <a:xfrm>
              <a:off x="2605309" y="5014363"/>
              <a:ext cx="801933" cy="801934"/>
              <a:chOff x="5724072" y="7333"/>
              <a:chExt cx="2080007" cy="2080009"/>
            </a:xfrm>
          </p:grpSpPr>
          <p:sp>
            <p:nvSpPr>
              <p:cNvPr id="181" name="Oval 180"/>
              <p:cNvSpPr/>
              <p:nvPr/>
            </p:nvSpPr>
            <p:spPr>
              <a:xfrm>
                <a:off x="5724072" y="7333"/>
                <a:ext cx="2080007" cy="2080009"/>
              </a:xfrm>
              <a:prstGeom prst="ellipse">
                <a:avLst/>
              </a:prstGeom>
              <a:solidFill>
                <a:schemeClr val="bg1"/>
              </a:solidFill>
              <a:ln w="28575"/>
            </p:spPr>
            <p:style>
              <a:lnRef idx="2">
                <a:schemeClr val="dk1"/>
              </a:lnRef>
              <a:fillRef idx="1">
                <a:schemeClr val="lt1"/>
              </a:fillRef>
              <a:effectRef idx="0">
                <a:schemeClr val="dk1"/>
              </a:effectRef>
              <a:fontRef idx="minor">
                <a:schemeClr val="dk1"/>
              </a:fontRef>
            </p:style>
            <p:txBody>
              <a:bodyPr rtlCol="0" anchor="ctr"/>
              <a:lstStyle/>
              <a:p>
                <a:pPr algn="ctr" defTabSz="609585" fontAlgn="base">
                  <a:spcBef>
                    <a:spcPct val="0"/>
                  </a:spcBef>
                  <a:spcAft>
                    <a:spcPct val="0"/>
                  </a:spcAft>
                </a:pPr>
                <a:endParaRPr lang="en-US" sz="1600">
                  <a:solidFill>
                    <a:prstClr val="black"/>
                  </a:solidFill>
                  <a:latin typeface="Helvetica Neue" charset="0"/>
                  <a:ea typeface="Helvetica Neue" charset="0"/>
                  <a:cs typeface="Helvetica Neue" charset="0"/>
                </a:endParaRPr>
              </a:p>
            </p:txBody>
          </p:sp>
          <p:sp>
            <p:nvSpPr>
              <p:cNvPr id="182" name="Freeform 181"/>
              <p:cNvSpPr/>
              <p:nvPr/>
            </p:nvSpPr>
            <p:spPr>
              <a:xfrm>
                <a:off x="6230972" y="573468"/>
                <a:ext cx="1066207" cy="947739"/>
              </a:xfrm>
              <a:custGeom>
                <a:avLst/>
                <a:gdLst>
                  <a:gd name="connsiteX0" fmla="*/ 0 w 1340556"/>
                  <a:gd name="connsiteY0" fmla="*/ 1189143 h 1288265"/>
                  <a:gd name="connsiteX1" fmla="*/ 310444 w 1340556"/>
                  <a:gd name="connsiteY1" fmla="*/ 1189143 h 1288265"/>
                  <a:gd name="connsiteX2" fmla="*/ 776111 w 1340556"/>
                  <a:gd name="connsiteY2" fmla="*/ 159032 h 1288265"/>
                  <a:gd name="connsiteX3" fmla="*/ 1340556 w 1340556"/>
                  <a:gd name="connsiteY3" fmla="*/ 3810 h 1288265"/>
                  <a:gd name="connsiteX0" fmla="*/ 0 w 1340556"/>
                  <a:gd name="connsiteY0" fmla="*/ 1186354 h 1233692"/>
                  <a:gd name="connsiteX1" fmla="*/ 437444 w 1340556"/>
                  <a:gd name="connsiteY1" fmla="*/ 1073465 h 1233692"/>
                  <a:gd name="connsiteX2" fmla="*/ 776111 w 1340556"/>
                  <a:gd name="connsiteY2" fmla="*/ 156243 h 1233692"/>
                  <a:gd name="connsiteX3" fmla="*/ 1340556 w 1340556"/>
                  <a:gd name="connsiteY3" fmla="*/ 1021 h 1233692"/>
                  <a:gd name="connsiteX0" fmla="*/ 0 w 1340556"/>
                  <a:gd name="connsiteY0" fmla="*/ 1186354 h 1186354"/>
                  <a:gd name="connsiteX1" fmla="*/ 776111 w 1340556"/>
                  <a:gd name="connsiteY1" fmla="*/ 156243 h 1186354"/>
                  <a:gd name="connsiteX2" fmla="*/ 1340556 w 1340556"/>
                  <a:gd name="connsiteY2" fmla="*/ 1021 h 1186354"/>
                  <a:gd name="connsiteX0" fmla="*/ 0 w 1340556"/>
                  <a:gd name="connsiteY0" fmla="*/ 1185333 h 1185333"/>
                  <a:gd name="connsiteX1" fmla="*/ 1340556 w 1340556"/>
                  <a:gd name="connsiteY1" fmla="*/ 0 h 1185333"/>
                  <a:gd name="connsiteX0" fmla="*/ 0 w 1340556"/>
                  <a:gd name="connsiteY0" fmla="*/ 1185333 h 1185333"/>
                  <a:gd name="connsiteX1" fmla="*/ 1340556 w 1340556"/>
                  <a:gd name="connsiteY1" fmla="*/ 0 h 1185333"/>
                  <a:gd name="connsiteX0" fmla="*/ 0 w 1340556"/>
                  <a:gd name="connsiteY0" fmla="*/ 1185333 h 1185333"/>
                  <a:gd name="connsiteX1" fmla="*/ 1340556 w 1340556"/>
                  <a:gd name="connsiteY1" fmla="*/ 0 h 1185333"/>
                  <a:gd name="connsiteX0" fmla="*/ 0 w 1340556"/>
                  <a:gd name="connsiteY0" fmla="*/ 1185333 h 1185333"/>
                  <a:gd name="connsiteX1" fmla="*/ 1340556 w 1340556"/>
                  <a:gd name="connsiteY1" fmla="*/ 0 h 1185333"/>
                </a:gdLst>
                <a:ahLst/>
                <a:cxnLst>
                  <a:cxn ang="0">
                    <a:pos x="connsiteX0" y="connsiteY0"/>
                  </a:cxn>
                  <a:cxn ang="0">
                    <a:pos x="connsiteX1" y="connsiteY1"/>
                  </a:cxn>
                </a:cxnLst>
                <a:rect l="l" t="t" r="r" b="b"/>
                <a:pathLst>
                  <a:path w="1340556" h="1185333">
                    <a:moveTo>
                      <a:pt x="0" y="1185333"/>
                    </a:moveTo>
                    <a:cubicBezTo>
                      <a:pt x="658518" y="1171222"/>
                      <a:pt x="653815" y="14111"/>
                      <a:pt x="1340556" y="0"/>
                    </a:cubicBezTo>
                  </a:path>
                </a:pathLst>
              </a:custGeom>
              <a:effectLst/>
            </p:spPr>
            <p:style>
              <a:lnRef idx="3">
                <a:schemeClr val="dk1"/>
              </a:lnRef>
              <a:fillRef idx="0">
                <a:schemeClr val="dk1"/>
              </a:fillRef>
              <a:effectRef idx="2">
                <a:schemeClr val="dk1"/>
              </a:effectRef>
              <a:fontRef idx="minor">
                <a:schemeClr val="tx1"/>
              </a:fontRef>
            </p:style>
            <p:txBody>
              <a:bodyPr rtlCol="0" anchor="ctr"/>
              <a:lstStyle/>
              <a:p>
                <a:pPr algn="ctr"/>
                <a:endParaRPr lang="en-US" sz="1350">
                  <a:solidFill>
                    <a:srgbClr val="000000"/>
                  </a:solidFill>
                  <a:latin typeface="Helvetica Neue" charset="0"/>
                  <a:ea typeface="Helvetica Neue" charset="0"/>
                  <a:cs typeface="Helvetica Neue" charset="0"/>
                </a:endParaRPr>
              </a:p>
            </p:txBody>
          </p:sp>
        </p:grpSp>
      </p:grpSp>
      <p:grpSp>
        <p:nvGrpSpPr>
          <p:cNvPr id="199" name="Group 198"/>
          <p:cNvGrpSpPr/>
          <p:nvPr/>
        </p:nvGrpSpPr>
        <p:grpSpPr>
          <a:xfrm>
            <a:off x="2637474" y="3403444"/>
            <a:ext cx="3493203" cy="1581527"/>
            <a:chOff x="561474" y="3192379"/>
            <a:chExt cx="3493203" cy="1581527"/>
          </a:xfrm>
        </p:grpSpPr>
        <p:grpSp>
          <p:nvGrpSpPr>
            <p:cNvPr id="200" name="Group 199"/>
            <p:cNvGrpSpPr/>
            <p:nvPr/>
          </p:nvGrpSpPr>
          <p:grpSpPr>
            <a:xfrm>
              <a:off x="1376663" y="3627667"/>
              <a:ext cx="2678014" cy="1146239"/>
              <a:chOff x="3243389" y="3159094"/>
              <a:chExt cx="2678014" cy="1146239"/>
            </a:xfrm>
          </p:grpSpPr>
          <p:grpSp>
            <p:nvGrpSpPr>
              <p:cNvPr id="218" name="Group 217"/>
              <p:cNvGrpSpPr/>
              <p:nvPr/>
            </p:nvGrpSpPr>
            <p:grpSpPr>
              <a:xfrm>
                <a:off x="3243389" y="3162417"/>
                <a:ext cx="2428345" cy="1142916"/>
                <a:chOff x="3321973" y="3162815"/>
                <a:chExt cx="2428345" cy="1142916"/>
              </a:xfrm>
            </p:grpSpPr>
            <p:sp>
              <p:nvSpPr>
                <p:cNvPr id="220" name="Rectangle 219"/>
                <p:cNvSpPr/>
                <p:nvPr/>
              </p:nvSpPr>
              <p:spPr>
                <a:xfrm>
                  <a:off x="3321973" y="3162815"/>
                  <a:ext cx="2428345" cy="114291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221" name="Picture 22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0000">
                  <a:off x="3273478" y="3314519"/>
                  <a:ext cx="954464" cy="777888"/>
                </a:xfrm>
                <a:prstGeom prst="rect">
                  <a:avLst/>
                </a:prstGeom>
              </p:spPr>
            </p:pic>
          </p:grpSp>
          <p:sp>
            <p:nvSpPr>
              <p:cNvPr id="219" name="Rectangle 218"/>
              <p:cNvSpPr/>
              <p:nvPr/>
            </p:nvSpPr>
            <p:spPr>
              <a:xfrm>
                <a:off x="5659297" y="3159094"/>
                <a:ext cx="262106" cy="114562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grpSp>
          <p:nvGrpSpPr>
            <p:cNvPr id="201" name="Group 200"/>
            <p:cNvGrpSpPr/>
            <p:nvPr/>
          </p:nvGrpSpPr>
          <p:grpSpPr>
            <a:xfrm>
              <a:off x="2293516" y="3703730"/>
              <a:ext cx="1425519" cy="1011936"/>
              <a:chOff x="4012915" y="2055821"/>
              <a:chExt cx="3361299" cy="2386094"/>
            </a:xfrm>
          </p:grpSpPr>
          <p:cxnSp>
            <p:nvCxnSpPr>
              <p:cNvPr id="206" name="Straight Arrow Connector 205"/>
              <p:cNvCxnSpPr/>
              <p:nvPr/>
            </p:nvCxnSpPr>
            <p:spPr>
              <a:xfrm>
                <a:off x="5942928" y="3239934"/>
                <a:ext cx="1431286" cy="8936"/>
              </a:xfrm>
              <a:prstGeom prst="straightConnector1">
                <a:avLst/>
              </a:prstGeom>
              <a:ln w="28575">
                <a:tailEnd type="triangle"/>
              </a:ln>
            </p:spPr>
            <p:style>
              <a:lnRef idx="2">
                <a:schemeClr val="dk1">
                  <a:shade val="50000"/>
                </a:schemeClr>
              </a:lnRef>
              <a:fillRef idx="1">
                <a:schemeClr val="dk1"/>
              </a:fillRef>
              <a:effectRef idx="0">
                <a:schemeClr val="dk1"/>
              </a:effectRef>
              <a:fontRef idx="minor">
                <a:schemeClr val="lt1"/>
              </a:fontRef>
            </p:style>
          </p:cxnSp>
          <p:cxnSp>
            <p:nvCxnSpPr>
              <p:cNvPr id="207" name="Straight Arrow Connector 206"/>
              <p:cNvCxnSpPr/>
              <p:nvPr/>
            </p:nvCxnSpPr>
            <p:spPr>
              <a:xfrm>
                <a:off x="4287522" y="2193123"/>
                <a:ext cx="1655406" cy="1064682"/>
              </a:xfrm>
              <a:prstGeom prst="straightConnector1">
                <a:avLst/>
              </a:prstGeom>
              <a:ln w="28575">
                <a:tailEnd type="triangle"/>
              </a:ln>
            </p:spPr>
            <p:style>
              <a:lnRef idx="2">
                <a:schemeClr val="dk1">
                  <a:shade val="50000"/>
                </a:schemeClr>
              </a:lnRef>
              <a:fillRef idx="1">
                <a:schemeClr val="dk1"/>
              </a:fillRef>
              <a:effectRef idx="0">
                <a:schemeClr val="dk1"/>
              </a:effectRef>
              <a:fontRef idx="minor">
                <a:schemeClr val="lt1"/>
              </a:fontRef>
            </p:style>
          </p:cxnSp>
          <p:cxnSp>
            <p:nvCxnSpPr>
              <p:cNvPr id="208" name="Straight Arrow Connector 207"/>
              <p:cNvCxnSpPr/>
              <p:nvPr/>
            </p:nvCxnSpPr>
            <p:spPr>
              <a:xfrm>
                <a:off x="4287522" y="2720995"/>
                <a:ext cx="1655406" cy="527871"/>
              </a:xfrm>
              <a:prstGeom prst="straightConnector1">
                <a:avLst/>
              </a:prstGeom>
              <a:ln w="28575">
                <a:tailEnd type="triangle"/>
              </a:ln>
            </p:spPr>
            <p:style>
              <a:lnRef idx="2">
                <a:schemeClr val="dk1">
                  <a:shade val="50000"/>
                </a:schemeClr>
              </a:lnRef>
              <a:fillRef idx="1">
                <a:schemeClr val="dk1"/>
              </a:fillRef>
              <a:effectRef idx="0">
                <a:schemeClr val="dk1"/>
              </a:effectRef>
              <a:fontRef idx="minor">
                <a:schemeClr val="lt1"/>
              </a:fontRef>
            </p:style>
          </p:cxnSp>
          <p:cxnSp>
            <p:nvCxnSpPr>
              <p:cNvPr id="209" name="Straight Arrow Connector 208"/>
              <p:cNvCxnSpPr/>
              <p:nvPr/>
            </p:nvCxnSpPr>
            <p:spPr>
              <a:xfrm flipV="1">
                <a:off x="4287522" y="3239934"/>
                <a:ext cx="1655406" cy="8932"/>
              </a:xfrm>
              <a:prstGeom prst="straightConnector1">
                <a:avLst/>
              </a:prstGeom>
              <a:ln w="28575">
                <a:tailEnd type="triangle"/>
              </a:ln>
            </p:spPr>
            <p:style>
              <a:lnRef idx="2">
                <a:schemeClr val="dk1">
                  <a:shade val="50000"/>
                </a:schemeClr>
              </a:lnRef>
              <a:fillRef idx="1">
                <a:schemeClr val="dk1"/>
              </a:fillRef>
              <a:effectRef idx="0">
                <a:schemeClr val="dk1"/>
              </a:effectRef>
              <a:fontRef idx="minor">
                <a:schemeClr val="lt1"/>
              </a:fontRef>
            </p:style>
          </p:cxnSp>
          <p:cxnSp>
            <p:nvCxnSpPr>
              <p:cNvPr id="210" name="Straight Arrow Connector 209"/>
              <p:cNvCxnSpPr/>
              <p:nvPr/>
            </p:nvCxnSpPr>
            <p:spPr>
              <a:xfrm flipV="1">
                <a:off x="4287522" y="3248866"/>
                <a:ext cx="1636592" cy="527874"/>
              </a:xfrm>
              <a:prstGeom prst="straightConnector1">
                <a:avLst/>
              </a:prstGeom>
              <a:ln w="28575">
                <a:tailEnd type="triangle"/>
              </a:ln>
            </p:spPr>
            <p:style>
              <a:lnRef idx="2">
                <a:schemeClr val="dk1">
                  <a:shade val="50000"/>
                </a:schemeClr>
              </a:lnRef>
              <a:fillRef idx="1">
                <a:schemeClr val="dk1"/>
              </a:fillRef>
              <a:effectRef idx="0">
                <a:schemeClr val="dk1"/>
              </a:effectRef>
              <a:fontRef idx="minor">
                <a:schemeClr val="lt1"/>
              </a:fontRef>
            </p:style>
          </p:cxnSp>
          <p:cxnSp>
            <p:nvCxnSpPr>
              <p:cNvPr id="211" name="Straight Arrow Connector 210"/>
              <p:cNvCxnSpPr/>
              <p:nvPr/>
            </p:nvCxnSpPr>
            <p:spPr>
              <a:xfrm flipV="1">
                <a:off x="4287522" y="3257800"/>
                <a:ext cx="1636592" cy="1046813"/>
              </a:xfrm>
              <a:prstGeom prst="straightConnector1">
                <a:avLst/>
              </a:prstGeom>
              <a:ln w="28575">
                <a:tailEnd type="triangle"/>
              </a:ln>
            </p:spPr>
            <p:style>
              <a:lnRef idx="2">
                <a:schemeClr val="dk1">
                  <a:shade val="50000"/>
                </a:schemeClr>
              </a:lnRef>
              <a:fillRef idx="1">
                <a:schemeClr val="dk1"/>
              </a:fillRef>
              <a:effectRef idx="0">
                <a:schemeClr val="dk1"/>
              </a:effectRef>
              <a:fontRef idx="minor">
                <a:schemeClr val="lt1"/>
              </a:fontRef>
            </p:style>
          </p:cxnSp>
          <p:grpSp>
            <p:nvGrpSpPr>
              <p:cNvPr id="212" name="Group 211"/>
              <p:cNvGrpSpPr/>
              <p:nvPr/>
            </p:nvGrpSpPr>
            <p:grpSpPr>
              <a:xfrm>
                <a:off x="4012915" y="2055821"/>
                <a:ext cx="274607" cy="2386094"/>
                <a:chOff x="4810479" y="726948"/>
                <a:chExt cx="228603" cy="1986366"/>
              </a:xfrm>
            </p:grpSpPr>
            <p:sp>
              <p:nvSpPr>
                <p:cNvPr id="213" name="Oval 212"/>
                <p:cNvSpPr/>
                <p:nvPr/>
              </p:nvSpPr>
              <p:spPr>
                <a:xfrm>
                  <a:off x="4810479" y="726948"/>
                  <a:ext cx="228603" cy="228601"/>
                </a:xfrm>
                <a:prstGeom prst="ellipse">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585" fontAlgn="base">
                    <a:spcBef>
                      <a:spcPct val="0"/>
                    </a:spcBef>
                    <a:spcAft>
                      <a:spcPct val="0"/>
                    </a:spcAft>
                  </a:pPr>
                  <a:endParaRPr lang="en-US" sz="1600">
                    <a:solidFill>
                      <a:prstClr val="white"/>
                    </a:solidFill>
                    <a:latin typeface="Helvetica Neue" charset="0"/>
                    <a:ea typeface="Helvetica Neue" charset="0"/>
                    <a:cs typeface="Helvetica Neue" charset="0"/>
                  </a:endParaRPr>
                </a:p>
              </p:txBody>
            </p:sp>
            <p:sp>
              <p:nvSpPr>
                <p:cNvPr id="214" name="Oval 213"/>
                <p:cNvSpPr/>
                <p:nvPr/>
              </p:nvSpPr>
              <p:spPr>
                <a:xfrm>
                  <a:off x="4810480" y="1605829"/>
                  <a:ext cx="228602" cy="228601"/>
                </a:xfrm>
                <a:prstGeom prst="ellipse">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585" fontAlgn="base">
                    <a:spcBef>
                      <a:spcPct val="0"/>
                    </a:spcBef>
                    <a:spcAft>
                      <a:spcPct val="0"/>
                    </a:spcAft>
                  </a:pPr>
                  <a:endParaRPr lang="en-US" sz="1600">
                    <a:solidFill>
                      <a:prstClr val="white"/>
                    </a:solidFill>
                    <a:latin typeface="Helvetica Neue" charset="0"/>
                    <a:ea typeface="Helvetica Neue" charset="0"/>
                    <a:cs typeface="Helvetica Neue" charset="0"/>
                  </a:endParaRPr>
                </a:p>
              </p:txBody>
            </p:sp>
            <p:sp>
              <p:nvSpPr>
                <p:cNvPr id="215" name="Oval 214"/>
                <p:cNvSpPr/>
                <p:nvPr/>
              </p:nvSpPr>
              <p:spPr>
                <a:xfrm>
                  <a:off x="4810479" y="2045271"/>
                  <a:ext cx="228603" cy="228601"/>
                </a:xfrm>
                <a:prstGeom prst="ellipse">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585" fontAlgn="base">
                    <a:spcBef>
                      <a:spcPct val="0"/>
                    </a:spcBef>
                    <a:spcAft>
                      <a:spcPct val="0"/>
                    </a:spcAft>
                  </a:pPr>
                  <a:endParaRPr lang="en-US" sz="1600">
                    <a:solidFill>
                      <a:prstClr val="white"/>
                    </a:solidFill>
                    <a:latin typeface="Helvetica Neue" charset="0"/>
                    <a:ea typeface="Helvetica Neue" charset="0"/>
                    <a:cs typeface="Helvetica Neue" charset="0"/>
                  </a:endParaRPr>
                </a:p>
              </p:txBody>
            </p:sp>
            <p:sp>
              <p:nvSpPr>
                <p:cNvPr id="216" name="Oval 215"/>
                <p:cNvSpPr/>
                <p:nvPr/>
              </p:nvSpPr>
              <p:spPr>
                <a:xfrm>
                  <a:off x="4810479" y="2484713"/>
                  <a:ext cx="228603" cy="228601"/>
                </a:xfrm>
                <a:prstGeom prst="ellipse">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585" fontAlgn="base">
                    <a:spcBef>
                      <a:spcPct val="0"/>
                    </a:spcBef>
                    <a:spcAft>
                      <a:spcPct val="0"/>
                    </a:spcAft>
                  </a:pPr>
                  <a:endParaRPr lang="en-US" sz="1600">
                    <a:solidFill>
                      <a:prstClr val="white"/>
                    </a:solidFill>
                    <a:latin typeface="Helvetica Neue" charset="0"/>
                    <a:ea typeface="Helvetica Neue" charset="0"/>
                    <a:cs typeface="Helvetica Neue" charset="0"/>
                  </a:endParaRPr>
                </a:p>
              </p:txBody>
            </p:sp>
            <p:sp>
              <p:nvSpPr>
                <p:cNvPr id="217" name="Oval 216"/>
                <p:cNvSpPr/>
                <p:nvPr/>
              </p:nvSpPr>
              <p:spPr>
                <a:xfrm>
                  <a:off x="4810479" y="1166389"/>
                  <a:ext cx="228603" cy="228601"/>
                </a:xfrm>
                <a:prstGeom prst="ellipse">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585" fontAlgn="base">
                    <a:spcBef>
                      <a:spcPct val="0"/>
                    </a:spcBef>
                    <a:spcAft>
                      <a:spcPct val="0"/>
                    </a:spcAft>
                  </a:pPr>
                  <a:endParaRPr lang="en-US" sz="1600">
                    <a:solidFill>
                      <a:prstClr val="white"/>
                    </a:solidFill>
                    <a:latin typeface="Helvetica Neue" charset="0"/>
                    <a:ea typeface="Helvetica Neue" charset="0"/>
                    <a:cs typeface="Helvetica Neue" charset="0"/>
                  </a:endParaRPr>
                </a:p>
              </p:txBody>
            </p:sp>
          </p:grpSp>
        </p:grpSp>
        <p:grpSp>
          <p:nvGrpSpPr>
            <p:cNvPr id="202" name="Group 201"/>
            <p:cNvGrpSpPr/>
            <p:nvPr/>
          </p:nvGrpSpPr>
          <p:grpSpPr>
            <a:xfrm>
              <a:off x="2605309" y="3808731"/>
              <a:ext cx="801933" cy="801934"/>
              <a:chOff x="5724072" y="7333"/>
              <a:chExt cx="2080007" cy="2080009"/>
            </a:xfrm>
          </p:grpSpPr>
          <p:sp>
            <p:nvSpPr>
              <p:cNvPr id="204" name="Oval 203"/>
              <p:cNvSpPr/>
              <p:nvPr/>
            </p:nvSpPr>
            <p:spPr>
              <a:xfrm>
                <a:off x="5724072" y="7333"/>
                <a:ext cx="2080007" cy="2080009"/>
              </a:xfrm>
              <a:prstGeom prst="ellipse">
                <a:avLst/>
              </a:prstGeom>
              <a:solidFill>
                <a:schemeClr val="bg1"/>
              </a:solidFill>
              <a:ln w="28575"/>
            </p:spPr>
            <p:style>
              <a:lnRef idx="2">
                <a:schemeClr val="dk1"/>
              </a:lnRef>
              <a:fillRef idx="1">
                <a:schemeClr val="lt1"/>
              </a:fillRef>
              <a:effectRef idx="0">
                <a:schemeClr val="dk1"/>
              </a:effectRef>
              <a:fontRef idx="minor">
                <a:schemeClr val="dk1"/>
              </a:fontRef>
            </p:style>
            <p:txBody>
              <a:bodyPr rtlCol="0" anchor="ctr"/>
              <a:lstStyle/>
              <a:p>
                <a:pPr algn="ctr" defTabSz="609585" fontAlgn="base">
                  <a:spcBef>
                    <a:spcPct val="0"/>
                  </a:spcBef>
                  <a:spcAft>
                    <a:spcPct val="0"/>
                  </a:spcAft>
                </a:pPr>
                <a:endParaRPr lang="en-US" sz="1600">
                  <a:solidFill>
                    <a:prstClr val="black"/>
                  </a:solidFill>
                  <a:latin typeface="Helvetica Neue" charset="0"/>
                  <a:ea typeface="Helvetica Neue" charset="0"/>
                  <a:cs typeface="Helvetica Neue" charset="0"/>
                </a:endParaRPr>
              </a:p>
            </p:txBody>
          </p:sp>
          <p:sp>
            <p:nvSpPr>
              <p:cNvPr id="205" name="Freeform 204"/>
              <p:cNvSpPr/>
              <p:nvPr/>
            </p:nvSpPr>
            <p:spPr>
              <a:xfrm>
                <a:off x="6230972" y="573468"/>
                <a:ext cx="1066207" cy="947739"/>
              </a:xfrm>
              <a:custGeom>
                <a:avLst/>
                <a:gdLst>
                  <a:gd name="connsiteX0" fmla="*/ 0 w 1340556"/>
                  <a:gd name="connsiteY0" fmla="*/ 1189143 h 1288265"/>
                  <a:gd name="connsiteX1" fmla="*/ 310444 w 1340556"/>
                  <a:gd name="connsiteY1" fmla="*/ 1189143 h 1288265"/>
                  <a:gd name="connsiteX2" fmla="*/ 776111 w 1340556"/>
                  <a:gd name="connsiteY2" fmla="*/ 159032 h 1288265"/>
                  <a:gd name="connsiteX3" fmla="*/ 1340556 w 1340556"/>
                  <a:gd name="connsiteY3" fmla="*/ 3810 h 1288265"/>
                  <a:gd name="connsiteX0" fmla="*/ 0 w 1340556"/>
                  <a:gd name="connsiteY0" fmla="*/ 1186354 h 1233692"/>
                  <a:gd name="connsiteX1" fmla="*/ 437444 w 1340556"/>
                  <a:gd name="connsiteY1" fmla="*/ 1073465 h 1233692"/>
                  <a:gd name="connsiteX2" fmla="*/ 776111 w 1340556"/>
                  <a:gd name="connsiteY2" fmla="*/ 156243 h 1233692"/>
                  <a:gd name="connsiteX3" fmla="*/ 1340556 w 1340556"/>
                  <a:gd name="connsiteY3" fmla="*/ 1021 h 1233692"/>
                  <a:gd name="connsiteX0" fmla="*/ 0 w 1340556"/>
                  <a:gd name="connsiteY0" fmla="*/ 1186354 h 1186354"/>
                  <a:gd name="connsiteX1" fmla="*/ 776111 w 1340556"/>
                  <a:gd name="connsiteY1" fmla="*/ 156243 h 1186354"/>
                  <a:gd name="connsiteX2" fmla="*/ 1340556 w 1340556"/>
                  <a:gd name="connsiteY2" fmla="*/ 1021 h 1186354"/>
                  <a:gd name="connsiteX0" fmla="*/ 0 w 1340556"/>
                  <a:gd name="connsiteY0" fmla="*/ 1185333 h 1185333"/>
                  <a:gd name="connsiteX1" fmla="*/ 1340556 w 1340556"/>
                  <a:gd name="connsiteY1" fmla="*/ 0 h 1185333"/>
                  <a:gd name="connsiteX0" fmla="*/ 0 w 1340556"/>
                  <a:gd name="connsiteY0" fmla="*/ 1185333 h 1185333"/>
                  <a:gd name="connsiteX1" fmla="*/ 1340556 w 1340556"/>
                  <a:gd name="connsiteY1" fmla="*/ 0 h 1185333"/>
                  <a:gd name="connsiteX0" fmla="*/ 0 w 1340556"/>
                  <a:gd name="connsiteY0" fmla="*/ 1185333 h 1185333"/>
                  <a:gd name="connsiteX1" fmla="*/ 1340556 w 1340556"/>
                  <a:gd name="connsiteY1" fmla="*/ 0 h 1185333"/>
                  <a:gd name="connsiteX0" fmla="*/ 0 w 1340556"/>
                  <a:gd name="connsiteY0" fmla="*/ 1185333 h 1185333"/>
                  <a:gd name="connsiteX1" fmla="*/ 1340556 w 1340556"/>
                  <a:gd name="connsiteY1" fmla="*/ 0 h 1185333"/>
                </a:gdLst>
                <a:ahLst/>
                <a:cxnLst>
                  <a:cxn ang="0">
                    <a:pos x="connsiteX0" y="connsiteY0"/>
                  </a:cxn>
                  <a:cxn ang="0">
                    <a:pos x="connsiteX1" y="connsiteY1"/>
                  </a:cxn>
                </a:cxnLst>
                <a:rect l="l" t="t" r="r" b="b"/>
                <a:pathLst>
                  <a:path w="1340556" h="1185333">
                    <a:moveTo>
                      <a:pt x="0" y="1185333"/>
                    </a:moveTo>
                    <a:cubicBezTo>
                      <a:pt x="658518" y="1171222"/>
                      <a:pt x="653815" y="14111"/>
                      <a:pt x="1340556" y="0"/>
                    </a:cubicBezTo>
                  </a:path>
                </a:pathLst>
              </a:custGeom>
              <a:effectLst/>
            </p:spPr>
            <p:style>
              <a:lnRef idx="3">
                <a:schemeClr val="dk1"/>
              </a:lnRef>
              <a:fillRef idx="0">
                <a:schemeClr val="dk1"/>
              </a:fillRef>
              <a:effectRef idx="2">
                <a:schemeClr val="dk1"/>
              </a:effectRef>
              <a:fontRef idx="minor">
                <a:schemeClr val="tx1"/>
              </a:fontRef>
            </p:style>
            <p:txBody>
              <a:bodyPr rtlCol="0" anchor="ctr"/>
              <a:lstStyle/>
              <a:p>
                <a:pPr algn="ctr"/>
                <a:endParaRPr lang="en-US" sz="1350">
                  <a:solidFill>
                    <a:srgbClr val="000000"/>
                  </a:solidFill>
                  <a:latin typeface="Helvetica Neue" charset="0"/>
                  <a:ea typeface="Helvetica Neue" charset="0"/>
                  <a:cs typeface="Helvetica Neue" charset="0"/>
                </a:endParaRPr>
              </a:p>
            </p:txBody>
          </p:sp>
        </p:grpSp>
        <p:sp>
          <p:nvSpPr>
            <p:cNvPr id="203" name="TextBox 202"/>
            <p:cNvSpPr txBox="1"/>
            <p:nvPr/>
          </p:nvSpPr>
          <p:spPr>
            <a:xfrm>
              <a:off x="561474" y="3192379"/>
              <a:ext cx="184731" cy="369332"/>
            </a:xfrm>
            <a:prstGeom prst="rect">
              <a:avLst/>
            </a:prstGeom>
            <a:noFill/>
          </p:spPr>
          <p:txBody>
            <a:bodyPr wrap="none" rtlCol="0">
              <a:spAutoFit/>
            </a:bodyPr>
            <a:lstStyle/>
            <a:p>
              <a:endParaRPr lang="en-US" dirty="0"/>
            </a:p>
          </p:txBody>
        </p:sp>
      </p:grpSp>
      <p:grpSp>
        <p:nvGrpSpPr>
          <p:cNvPr id="155" name="Group 154"/>
          <p:cNvGrpSpPr/>
          <p:nvPr/>
        </p:nvGrpSpPr>
        <p:grpSpPr>
          <a:xfrm>
            <a:off x="3443703" y="2636083"/>
            <a:ext cx="2678816" cy="1147872"/>
            <a:chOff x="1375861" y="2436346"/>
            <a:chExt cx="2678816" cy="1147872"/>
          </a:xfrm>
        </p:grpSpPr>
        <p:grpSp>
          <p:nvGrpSpPr>
            <p:cNvPr id="156" name="Group 155"/>
            <p:cNvGrpSpPr/>
            <p:nvPr/>
          </p:nvGrpSpPr>
          <p:grpSpPr>
            <a:xfrm>
              <a:off x="1375861" y="2436346"/>
              <a:ext cx="2678816" cy="1147872"/>
              <a:chOff x="3242587" y="1967773"/>
              <a:chExt cx="2678816" cy="1147872"/>
            </a:xfrm>
          </p:grpSpPr>
          <p:grpSp>
            <p:nvGrpSpPr>
              <p:cNvPr id="173" name="Group 172"/>
              <p:cNvGrpSpPr/>
              <p:nvPr/>
            </p:nvGrpSpPr>
            <p:grpSpPr>
              <a:xfrm>
                <a:off x="3242587" y="1967773"/>
                <a:ext cx="2428345" cy="1142916"/>
                <a:chOff x="3321171" y="1967773"/>
                <a:chExt cx="2428345" cy="1142916"/>
              </a:xfrm>
            </p:grpSpPr>
            <p:sp>
              <p:nvSpPr>
                <p:cNvPr id="175" name="Rectangle 174"/>
                <p:cNvSpPr/>
                <p:nvPr/>
              </p:nvSpPr>
              <p:spPr>
                <a:xfrm>
                  <a:off x="3321171" y="1967773"/>
                  <a:ext cx="2428345" cy="114291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176" name="Picture 175"/>
                <p:cNvPicPr>
                  <a:picLocks noChangeAspect="1"/>
                </p:cNvPicPr>
                <p:nvPr/>
              </p:nvPicPr>
              <p:blipFill>
                <a:blip r:embed="rId3"/>
                <a:stretch>
                  <a:fillRect/>
                </a:stretch>
              </p:blipFill>
              <p:spPr>
                <a:xfrm rot="16200000">
                  <a:off x="3039967" y="2350277"/>
                  <a:ext cx="1009568" cy="365968"/>
                </a:xfrm>
                <a:prstGeom prst="rect">
                  <a:avLst/>
                </a:prstGeom>
              </p:spPr>
            </p:pic>
          </p:grpSp>
          <p:sp>
            <p:nvSpPr>
              <p:cNvPr id="174" name="Rectangle 173"/>
              <p:cNvSpPr/>
              <p:nvPr/>
            </p:nvSpPr>
            <p:spPr>
              <a:xfrm>
                <a:off x="5659297" y="1970025"/>
                <a:ext cx="262106" cy="114562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grpSp>
          <p:nvGrpSpPr>
            <p:cNvPr id="157" name="Group 156"/>
            <p:cNvGrpSpPr/>
            <p:nvPr/>
          </p:nvGrpSpPr>
          <p:grpSpPr>
            <a:xfrm>
              <a:off x="2293516" y="2502080"/>
              <a:ext cx="1425519" cy="1011936"/>
              <a:chOff x="4012915" y="2055821"/>
              <a:chExt cx="3361299" cy="2386094"/>
            </a:xfrm>
          </p:grpSpPr>
          <p:cxnSp>
            <p:nvCxnSpPr>
              <p:cNvPr id="161" name="Straight Arrow Connector 160"/>
              <p:cNvCxnSpPr/>
              <p:nvPr/>
            </p:nvCxnSpPr>
            <p:spPr>
              <a:xfrm>
                <a:off x="5942928" y="3239934"/>
                <a:ext cx="1431286" cy="8936"/>
              </a:xfrm>
              <a:prstGeom prst="straightConnector1">
                <a:avLst/>
              </a:prstGeom>
              <a:ln w="28575">
                <a:tailEnd type="triangle"/>
              </a:ln>
            </p:spPr>
            <p:style>
              <a:lnRef idx="2">
                <a:schemeClr val="dk1">
                  <a:shade val="50000"/>
                </a:schemeClr>
              </a:lnRef>
              <a:fillRef idx="1">
                <a:schemeClr val="dk1"/>
              </a:fillRef>
              <a:effectRef idx="0">
                <a:schemeClr val="dk1"/>
              </a:effectRef>
              <a:fontRef idx="minor">
                <a:schemeClr val="lt1"/>
              </a:fontRef>
            </p:style>
          </p:cxnSp>
          <p:cxnSp>
            <p:nvCxnSpPr>
              <p:cNvPr id="162" name="Straight Arrow Connector 161"/>
              <p:cNvCxnSpPr/>
              <p:nvPr/>
            </p:nvCxnSpPr>
            <p:spPr>
              <a:xfrm>
                <a:off x="4287522" y="2193123"/>
                <a:ext cx="1655406" cy="1064682"/>
              </a:xfrm>
              <a:prstGeom prst="straightConnector1">
                <a:avLst/>
              </a:prstGeom>
              <a:ln w="28575">
                <a:tailEnd type="triangle"/>
              </a:ln>
            </p:spPr>
            <p:style>
              <a:lnRef idx="2">
                <a:schemeClr val="dk1">
                  <a:shade val="50000"/>
                </a:schemeClr>
              </a:lnRef>
              <a:fillRef idx="1">
                <a:schemeClr val="dk1"/>
              </a:fillRef>
              <a:effectRef idx="0">
                <a:schemeClr val="dk1"/>
              </a:effectRef>
              <a:fontRef idx="minor">
                <a:schemeClr val="lt1"/>
              </a:fontRef>
            </p:style>
          </p:cxnSp>
          <p:cxnSp>
            <p:nvCxnSpPr>
              <p:cNvPr id="163" name="Straight Arrow Connector 162"/>
              <p:cNvCxnSpPr/>
              <p:nvPr/>
            </p:nvCxnSpPr>
            <p:spPr>
              <a:xfrm>
                <a:off x="4287522" y="2720995"/>
                <a:ext cx="1655406" cy="527871"/>
              </a:xfrm>
              <a:prstGeom prst="straightConnector1">
                <a:avLst/>
              </a:prstGeom>
              <a:ln w="28575">
                <a:tailEnd type="triangle"/>
              </a:ln>
            </p:spPr>
            <p:style>
              <a:lnRef idx="2">
                <a:schemeClr val="dk1">
                  <a:shade val="50000"/>
                </a:schemeClr>
              </a:lnRef>
              <a:fillRef idx="1">
                <a:schemeClr val="dk1"/>
              </a:fillRef>
              <a:effectRef idx="0">
                <a:schemeClr val="dk1"/>
              </a:effectRef>
              <a:fontRef idx="minor">
                <a:schemeClr val="lt1"/>
              </a:fontRef>
            </p:style>
          </p:cxnSp>
          <p:cxnSp>
            <p:nvCxnSpPr>
              <p:cNvPr id="164" name="Straight Arrow Connector 163"/>
              <p:cNvCxnSpPr/>
              <p:nvPr/>
            </p:nvCxnSpPr>
            <p:spPr>
              <a:xfrm flipV="1">
                <a:off x="4287522" y="3239934"/>
                <a:ext cx="1655406" cy="8932"/>
              </a:xfrm>
              <a:prstGeom prst="straightConnector1">
                <a:avLst/>
              </a:prstGeom>
              <a:ln w="28575">
                <a:tailEnd type="triangle"/>
              </a:ln>
            </p:spPr>
            <p:style>
              <a:lnRef idx="2">
                <a:schemeClr val="dk1">
                  <a:shade val="50000"/>
                </a:schemeClr>
              </a:lnRef>
              <a:fillRef idx="1">
                <a:schemeClr val="dk1"/>
              </a:fillRef>
              <a:effectRef idx="0">
                <a:schemeClr val="dk1"/>
              </a:effectRef>
              <a:fontRef idx="minor">
                <a:schemeClr val="lt1"/>
              </a:fontRef>
            </p:style>
          </p:cxnSp>
          <p:cxnSp>
            <p:nvCxnSpPr>
              <p:cNvPr id="165" name="Straight Arrow Connector 164"/>
              <p:cNvCxnSpPr/>
              <p:nvPr/>
            </p:nvCxnSpPr>
            <p:spPr>
              <a:xfrm flipV="1">
                <a:off x="4287522" y="3248866"/>
                <a:ext cx="1636592" cy="527874"/>
              </a:xfrm>
              <a:prstGeom prst="straightConnector1">
                <a:avLst/>
              </a:prstGeom>
              <a:ln w="28575">
                <a:tailEnd type="triangle"/>
              </a:ln>
            </p:spPr>
            <p:style>
              <a:lnRef idx="2">
                <a:schemeClr val="dk1">
                  <a:shade val="50000"/>
                </a:schemeClr>
              </a:lnRef>
              <a:fillRef idx="1">
                <a:schemeClr val="dk1"/>
              </a:fillRef>
              <a:effectRef idx="0">
                <a:schemeClr val="dk1"/>
              </a:effectRef>
              <a:fontRef idx="minor">
                <a:schemeClr val="lt1"/>
              </a:fontRef>
            </p:style>
          </p:cxnSp>
          <p:cxnSp>
            <p:nvCxnSpPr>
              <p:cNvPr id="166" name="Straight Arrow Connector 165"/>
              <p:cNvCxnSpPr/>
              <p:nvPr/>
            </p:nvCxnSpPr>
            <p:spPr>
              <a:xfrm flipV="1">
                <a:off x="4287522" y="3257800"/>
                <a:ext cx="1636592" cy="1046813"/>
              </a:xfrm>
              <a:prstGeom prst="straightConnector1">
                <a:avLst/>
              </a:prstGeom>
              <a:ln w="28575">
                <a:tailEnd type="triangle"/>
              </a:ln>
            </p:spPr>
            <p:style>
              <a:lnRef idx="2">
                <a:schemeClr val="dk1">
                  <a:shade val="50000"/>
                </a:schemeClr>
              </a:lnRef>
              <a:fillRef idx="1">
                <a:schemeClr val="dk1"/>
              </a:fillRef>
              <a:effectRef idx="0">
                <a:schemeClr val="dk1"/>
              </a:effectRef>
              <a:fontRef idx="minor">
                <a:schemeClr val="lt1"/>
              </a:fontRef>
            </p:style>
          </p:cxnSp>
          <p:grpSp>
            <p:nvGrpSpPr>
              <p:cNvPr id="167" name="Group 166"/>
              <p:cNvGrpSpPr/>
              <p:nvPr/>
            </p:nvGrpSpPr>
            <p:grpSpPr>
              <a:xfrm>
                <a:off x="4012915" y="2055821"/>
                <a:ext cx="274607" cy="2386094"/>
                <a:chOff x="4810479" y="726948"/>
                <a:chExt cx="228603" cy="1986366"/>
              </a:xfrm>
            </p:grpSpPr>
            <p:sp>
              <p:nvSpPr>
                <p:cNvPr id="168" name="Oval 167"/>
                <p:cNvSpPr/>
                <p:nvPr/>
              </p:nvSpPr>
              <p:spPr>
                <a:xfrm>
                  <a:off x="4810479" y="726948"/>
                  <a:ext cx="228603" cy="228601"/>
                </a:xfrm>
                <a:prstGeom prst="ellipse">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585" fontAlgn="base">
                    <a:spcBef>
                      <a:spcPct val="0"/>
                    </a:spcBef>
                    <a:spcAft>
                      <a:spcPct val="0"/>
                    </a:spcAft>
                  </a:pPr>
                  <a:endParaRPr lang="en-US" sz="1600">
                    <a:solidFill>
                      <a:prstClr val="white"/>
                    </a:solidFill>
                    <a:latin typeface="Helvetica Neue" charset="0"/>
                    <a:ea typeface="Helvetica Neue" charset="0"/>
                    <a:cs typeface="Helvetica Neue" charset="0"/>
                  </a:endParaRPr>
                </a:p>
              </p:txBody>
            </p:sp>
            <p:sp>
              <p:nvSpPr>
                <p:cNvPr id="169" name="Oval 168"/>
                <p:cNvSpPr/>
                <p:nvPr/>
              </p:nvSpPr>
              <p:spPr>
                <a:xfrm>
                  <a:off x="4810480" y="1605829"/>
                  <a:ext cx="228602" cy="228601"/>
                </a:xfrm>
                <a:prstGeom prst="ellipse">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585" fontAlgn="base">
                    <a:spcBef>
                      <a:spcPct val="0"/>
                    </a:spcBef>
                    <a:spcAft>
                      <a:spcPct val="0"/>
                    </a:spcAft>
                  </a:pPr>
                  <a:endParaRPr lang="en-US" sz="1600">
                    <a:solidFill>
                      <a:prstClr val="white"/>
                    </a:solidFill>
                    <a:latin typeface="Helvetica Neue" charset="0"/>
                    <a:ea typeface="Helvetica Neue" charset="0"/>
                    <a:cs typeface="Helvetica Neue" charset="0"/>
                  </a:endParaRPr>
                </a:p>
              </p:txBody>
            </p:sp>
            <p:sp>
              <p:nvSpPr>
                <p:cNvPr id="170" name="Oval 169"/>
                <p:cNvSpPr/>
                <p:nvPr/>
              </p:nvSpPr>
              <p:spPr>
                <a:xfrm>
                  <a:off x="4810479" y="2045271"/>
                  <a:ext cx="228603" cy="228601"/>
                </a:xfrm>
                <a:prstGeom prst="ellipse">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585" fontAlgn="base">
                    <a:spcBef>
                      <a:spcPct val="0"/>
                    </a:spcBef>
                    <a:spcAft>
                      <a:spcPct val="0"/>
                    </a:spcAft>
                  </a:pPr>
                  <a:endParaRPr lang="en-US" sz="1600">
                    <a:solidFill>
                      <a:prstClr val="white"/>
                    </a:solidFill>
                    <a:latin typeface="Helvetica Neue" charset="0"/>
                    <a:ea typeface="Helvetica Neue" charset="0"/>
                    <a:cs typeface="Helvetica Neue" charset="0"/>
                  </a:endParaRPr>
                </a:p>
              </p:txBody>
            </p:sp>
            <p:sp>
              <p:nvSpPr>
                <p:cNvPr id="171" name="Oval 170"/>
                <p:cNvSpPr/>
                <p:nvPr/>
              </p:nvSpPr>
              <p:spPr>
                <a:xfrm>
                  <a:off x="4810479" y="2484713"/>
                  <a:ext cx="228603" cy="228601"/>
                </a:xfrm>
                <a:prstGeom prst="ellipse">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585" fontAlgn="base">
                    <a:spcBef>
                      <a:spcPct val="0"/>
                    </a:spcBef>
                    <a:spcAft>
                      <a:spcPct val="0"/>
                    </a:spcAft>
                  </a:pPr>
                  <a:endParaRPr lang="en-US" sz="1600">
                    <a:solidFill>
                      <a:prstClr val="white"/>
                    </a:solidFill>
                    <a:latin typeface="Helvetica Neue" charset="0"/>
                    <a:ea typeface="Helvetica Neue" charset="0"/>
                    <a:cs typeface="Helvetica Neue" charset="0"/>
                  </a:endParaRPr>
                </a:p>
              </p:txBody>
            </p:sp>
            <p:sp>
              <p:nvSpPr>
                <p:cNvPr id="172" name="Oval 171"/>
                <p:cNvSpPr/>
                <p:nvPr/>
              </p:nvSpPr>
              <p:spPr>
                <a:xfrm>
                  <a:off x="4810479" y="1166389"/>
                  <a:ext cx="228603" cy="228601"/>
                </a:xfrm>
                <a:prstGeom prst="ellipse">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585" fontAlgn="base">
                    <a:spcBef>
                      <a:spcPct val="0"/>
                    </a:spcBef>
                    <a:spcAft>
                      <a:spcPct val="0"/>
                    </a:spcAft>
                  </a:pPr>
                  <a:endParaRPr lang="en-US" sz="1600">
                    <a:solidFill>
                      <a:prstClr val="white"/>
                    </a:solidFill>
                    <a:latin typeface="Helvetica Neue" charset="0"/>
                    <a:ea typeface="Helvetica Neue" charset="0"/>
                    <a:cs typeface="Helvetica Neue" charset="0"/>
                  </a:endParaRPr>
                </a:p>
              </p:txBody>
            </p:sp>
          </p:grpSp>
        </p:grpSp>
        <p:grpSp>
          <p:nvGrpSpPr>
            <p:cNvPr id="158" name="Group 157"/>
            <p:cNvGrpSpPr/>
            <p:nvPr/>
          </p:nvGrpSpPr>
          <p:grpSpPr>
            <a:xfrm>
              <a:off x="2605309" y="2607081"/>
              <a:ext cx="801933" cy="801934"/>
              <a:chOff x="5724072" y="7333"/>
              <a:chExt cx="2080007" cy="2080009"/>
            </a:xfrm>
          </p:grpSpPr>
          <p:sp>
            <p:nvSpPr>
              <p:cNvPr id="159" name="Oval 158"/>
              <p:cNvSpPr/>
              <p:nvPr/>
            </p:nvSpPr>
            <p:spPr>
              <a:xfrm>
                <a:off x="5724072" y="7333"/>
                <a:ext cx="2080007" cy="2080009"/>
              </a:xfrm>
              <a:prstGeom prst="ellipse">
                <a:avLst/>
              </a:prstGeom>
              <a:solidFill>
                <a:schemeClr val="bg1"/>
              </a:solidFill>
              <a:ln w="28575"/>
            </p:spPr>
            <p:style>
              <a:lnRef idx="2">
                <a:schemeClr val="dk1"/>
              </a:lnRef>
              <a:fillRef idx="1">
                <a:schemeClr val="lt1"/>
              </a:fillRef>
              <a:effectRef idx="0">
                <a:schemeClr val="dk1"/>
              </a:effectRef>
              <a:fontRef idx="minor">
                <a:schemeClr val="dk1"/>
              </a:fontRef>
            </p:style>
            <p:txBody>
              <a:bodyPr rtlCol="0" anchor="ctr"/>
              <a:lstStyle/>
              <a:p>
                <a:pPr algn="ctr" defTabSz="609585" fontAlgn="base">
                  <a:spcBef>
                    <a:spcPct val="0"/>
                  </a:spcBef>
                  <a:spcAft>
                    <a:spcPct val="0"/>
                  </a:spcAft>
                </a:pPr>
                <a:endParaRPr lang="en-US" sz="1600">
                  <a:solidFill>
                    <a:prstClr val="black"/>
                  </a:solidFill>
                  <a:latin typeface="Helvetica Neue" charset="0"/>
                  <a:ea typeface="Helvetica Neue" charset="0"/>
                  <a:cs typeface="Helvetica Neue" charset="0"/>
                </a:endParaRPr>
              </a:p>
            </p:txBody>
          </p:sp>
          <p:sp>
            <p:nvSpPr>
              <p:cNvPr id="160" name="Freeform 159"/>
              <p:cNvSpPr/>
              <p:nvPr/>
            </p:nvSpPr>
            <p:spPr>
              <a:xfrm>
                <a:off x="6230972" y="573468"/>
                <a:ext cx="1066207" cy="947739"/>
              </a:xfrm>
              <a:custGeom>
                <a:avLst/>
                <a:gdLst>
                  <a:gd name="connsiteX0" fmla="*/ 0 w 1340556"/>
                  <a:gd name="connsiteY0" fmla="*/ 1189143 h 1288265"/>
                  <a:gd name="connsiteX1" fmla="*/ 310444 w 1340556"/>
                  <a:gd name="connsiteY1" fmla="*/ 1189143 h 1288265"/>
                  <a:gd name="connsiteX2" fmla="*/ 776111 w 1340556"/>
                  <a:gd name="connsiteY2" fmla="*/ 159032 h 1288265"/>
                  <a:gd name="connsiteX3" fmla="*/ 1340556 w 1340556"/>
                  <a:gd name="connsiteY3" fmla="*/ 3810 h 1288265"/>
                  <a:gd name="connsiteX0" fmla="*/ 0 w 1340556"/>
                  <a:gd name="connsiteY0" fmla="*/ 1186354 h 1233692"/>
                  <a:gd name="connsiteX1" fmla="*/ 437444 w 1340556"/>
                  <a:gd name="connsiteY1" fmla="*/ 1073465 h 1233692"/>
                  <a:gd name="connsiteX2" fmla="*/ 776111 w 1340556"/>
                  <a:gd name="connsiteY2" fmla="*/ 156243 h 1233692"/>
                  <a:gd name="connsiteX3" fmla="*/ 1340556 w 1340556"/>
                  <a:gd name="connsiteY3" fmla="*/ 1021 h 1233692"/>
                  <a:gd name="connsiteX0" fmla="*/ 0 w 1340556"/>
                  <a:gd name="connsiteY0" fmla="*/ 1186354 h 1186354"/>
                  <a:gd name="connsiteX1" fmla="*/ 776111 w 1340556"/>
                  <a:gd name="connsiteY1" fmla="*/ 156243 h 1186354"/>
                  <a:gd name="connsiteX2" fmla="*/ 1340556 w 1340556"/>
                  <a:gd name="connsiteY2" fmla="*/ 1021 h 1186354"/>
                  <a:gd name="connsiteX0" fmla="*/ 0 w 1340556"/>
                  <a:gd name="connsiteY0" fmla="*/ 1185333 h 1185333"/>
                  <a:gd name="connsiteX1" fmla="*/ 1340556 w 1340556"/>
                  <a:gd name="connsiteY1" fmla="*/ 0 h 1185333"/>
                  <a:gd name="connsiteX0" fmla="*/ 0 w 1340556"/>
                  <a:gd name="connsiteY0" fmla="*/ 1185333 h 1185333"/>
                  <a:gd name="connsiteX1" fmla="*/ 1340556 w 1340556"/>
                  <a:gd name="connsiteY1" fmla="*/ 0 h 1185333"/>
                  <a:gd name="connsiteX0" fmla="*/ 0 w 1340556"/>
                  <a:gd name="connsiteY0" fmla="*/ 1185333 h 1185333"/>
                  <a:gd name="connsiteX1" fmla="*/ 1340556 w 1340556"/>
                  <a:gd name="connsiteY1" fmla="*/ 0 h 1185333"/>
                  <a:gd name="connsiteX0" fmla="*/ 0 w 1340556"/>
                  <a:gd name="connsiteY0" fmla="*/ 1185333 h 1185333"/>
                  <a:gd name="connsiteX1" fmla="*/ 1340556 w 1340556"/>
                  <a:gd name="connsiteY1" fmla="*/ 0 h 1185333"/>
                </a:gdLst>
                <a:ahLst/>
                <a:cxnLst>
                  <a:cxn ang="0">
                    <a:pos x="connsiteX0" y="connsiteY0"/>
                  </a:cxn>
                  <a:cxn ang="0">
                    <a:pos x="connsiteX1" y="connsiteY1"/>
                  </a:cxn>
                </a:cxnLst>
                <a:rect l="l" t="t" r="r" b="b"/>
                <a:pathLst>
                  <a:path w="1340556" h="1185333">
                    <a:moveTo>
                      <a:pt x="0" y="1185333"/>
                    </a:moveTo>
                    <a:cubicBezTo>
                      <a:pt x="658518" y="1171222"/>
                      <a:pt x="653815" y="14111"/>
                      <a:pt x="1340556" y="0"/>
                    </a:cubicBezTo>
                  </a:path>
                </a:pathLst>
              </a:custGeom>
              <a:effectLst/>
            </p:spPr>
            <p:style>
              <a:lnRef idx="3">
                <a:schemeClr val="dk1"/>
              </a:lnRef>
              <a:fillRef idx="0">
                <a:schemeClr val="dk1"/>
              </a:fillRef>
              <a:effectRef idx="2">
                <a:schemeClr val="dk1"/>
              </a:effectRef>
              <a:fontRef idx="minor">
                <a:schemeClr val="tx1"/>
              </a:fontRef>
            </p:style>
            <p:txBody>
              <a:bodyPr rtlCol="0" anchor="ctr"/>
              <a:lstStyle/>
              <a:p>
                <a:pPr algn="ctr"/>
                <a:endParaRPr lang="en-US" sz="1350">
                  <a:solidFill>
                    <a:srgbClr val="000000"/>
                  </a:solidFill>
                  <a:latin typeface="Helvetica Neue" charset="0"/>
                  <a:ea typeface="Helvetica Neue" charset="0"/>
                  <a:cs typeface="Helvetica Neue" charset="0"/>
                </a:endParaRPr>
              </a:p>
            </p:txBody>
          </p:sp>
        </p:grpSp>
      </p:grpSp>
      <p:cxnSp>
        <p:nvCxnSpPr>
          <p:cNvPr id="101" name="Straight Arrow Connector 100"/>
          <p:cNvCxnSpPr/>
          <p:nvPr/>
        </p:nvCxnSpPr>
        <p:spPr>
          <a:xfrm>
            <a:off x="5796907" y="1987164"/>
            <a:ext cx="1056252" cy="1493981"/>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102" name="Straight Arrow Connector 101"/>
          <p:cNvCxnSpPr/>
          <p:nvPr/>
        </p:nvCxnSpPr>
        <p:spPr>
          <a:xfrm>
            <a:off x="5781010" y="3199132"/>
            <a:ext cx="1056253" cy="512639"/>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103" name="Straight Arrow Connector 102"/>
          <p:cNvCxnSpPr/>
          <p:nvPr/>
        </p:nvCxnSpPr>
        <p:spPr>
          <a:xfrm flipV="1">
            <a:off x="5807951" y="4085436"/>
            <a:ext cx="1104573" cy="1526787"/>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138" name="Straight Arrow Connector 137"/>
          <p:cNvCxnSpPr/>
          <p:nvPr/>
        </p:nvCxnSpPr>
        <p:spPr>
          <a:xfrm flipV="1">
            <a:off x="5781010" y="3819741"/>
            <a:ext cx="1056253" cy="588725"/>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pic>
        <p:nvPicPr>
          <p:cNvPr id="141" name="Picture 14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27030" y="2835782"/>
            <a:ext cx="2803687" cy="2013047"/>
          </a:xfrm>
          <a:prstGeom prst="rect">
            <a:avLst/>
          </a:prstGeom>
        </p:spPr>
      </p:pic>
      <p:sp>
        <p:nvSpPr>
          <p:cNvPr id="142" name="TextBox 141"/>
          <p:cNvSpPr txBox="1"/>
          <p:nvPr/>
        </p:nvSpPr>
        <p:spPr>
          <a:xfrm>
            <a:off x="6846672" y="3016349"/>
            <a:ext cx="1098260" cy="477054"/>
          </a:xfrm>
          <a:prstGeom prst="rect">
            <a:avLst/>
          </a:prstGeom>
          <a:noFill/>
        </p:spPr>
        <p:txBody>
          <a:bodyPr wrap="square" rtlCol="0">
            <a:spAutoFit/>
          </a:bodyPr>
          <a:lstStyle/>
          <a:p>
            <a:r>
              <a:rPr lang="en-US" sz="2500" b="1" dirty="0" smtClean="0">
                <a:solidFill>
                  <a:srgbClr val="E16718"/>
                </a:solidFill>
                <a:latin typeface="Helvetica Neue Condensed" charset="0"/>
                <a:ea typeface="Helvetica Neue Condensed" charset="0"/>
                <a:cs typeface="Helvetica Neue Condensed" charset="0"/>
              </a:rPr>
              <a:t>“CAT”</a:t>
            </a:r>
            <a:endParaRPr lang="en-US" sz="2500" b="1" dirty="0">
              <a:solidFill>
                <a:srgbClr val="E16718"/>
              </a:solidFill>
              <a:latin typeface="Helvetica Neue Condensed" charset="0"/>
              <a:ea typeface="Helvetica Neue Condensed" charset="0"/>
              <a:cs typeface="Helvetica Neue Condensed" charset="0"/>
            </a:endParaRPr>
          </a:p>
        </p:txBody>
      </p:sp>
      <p:sp>
        <p:nvSpPr>
          <p:cNvPr id="143" name="TextBox 142"/>
          <p:cNvSpPr txBox="1"/>
          <p:nvPr/>
        </p:nvSpPr>
        <p:spPr>
          <a:xfrm>
            <a:off x="6864280" y="3366316"/>
            <a:ext cx="1098260" cy="477054"/>
          </a:xfrm>
          <a:prstGeom prst="rect">
            <a:avLst/>
          </a:prstGeom>
          <a:noFill/>
        </p:spPr>
        <p:txBody>
          <a:bodyPr wrap="square" rtlCol="0">
            <a:spAutoFit/>
          </a:bodyPr>
          <a:lstStyle/>
          <a:p>
            <a:r>
              <a:rPr lang="en-US" sz="2500" b="1" dirty="0" smtClean="0">
                <a:solidFill>
                  <a:srgbClr val="E16718"/>
                </a:solidFill>
                <a:latin typeface="Helvetica Neue Condensed" charset="0"/>
                <a:ea typeface="Helvetica Neue Condensed" charset="0"/>
                <a:cs typeface="Helvetica Neue Condensed" charset="0"/>
              </a:rPr>
              <a:t>“CAT”</a:t>
            </a:r>
            <a:endParaRPr lang="en-US" sz="2500" b="1" dirty="0">
              <a:solidFill>
                <a:srgbClr val="E16718"/>
              </a:solidFill>
              <a:latin typeface="Helvetica Neue Condensed" charset="0"/>
              <a:ea typeface="Helvetica Neue Condensed" charset="0"/>
              <a:cs typeface="Helvetica Neue Condensed" charset="0"/>
            </a:endParaRPr>
          </a:p>
        </p:txBody>
      </p:sp>
      <p:sp>
        <p:nvSpPr>
          <p:cNvPr id="144" name="TextBox 143"/>
          <p:cNvSpPr txBox="1"/>
          <p:nvPr/>
        </p:nvSpPr>
        <p:spPr>
          <a:xfrm>
            <a:off x="6853159" y="3686074"/>
            <a:ext cx="1098260" cy="477054"/>
          </a:xfrm>
          <a:prstGeom prst="rect">
            <a:avLst/>
          </a:prstGeom>
          <a:noFill/>
        </p:spPr>
        <p:txBody>
          <a:bodyPr wrap="square" rtlCol="0">
            <a:spAutoFit/>
          </a:bodyPr>
          <a:lstStyle/>
          <a:p>
            <a:r>
              <a:rPr lang="en-US" sz="2500" b="1" dirty="0" smtClean="0">
                <a:solidFill>
                  <a:srgbClr val="E16718"/>
                </a:solidFill>
                <a:latin typeface="Helvetica Neue Condensed" charset="0"/>
                <a:ea typeface="Helvetica Neue Condensed" charset="0"/>
                <a:cs typeface="Helvetica Neue Condensed" charset="0"/>
              </a:rPr>
              <a:t>“CAT”</a:t>
            </a:r>
            <a:endParaRPr lang="en-US" sz="2500" b="1" dirty="0">
              <a:solidFill>
                <a:srgbClr val="E16718"/>
              </a:solidFill>
              <a:latin typeface="Helvetica Neue Condensed" charset="0"/>
              <a:ea typeface="Helvetica Neue Condensed" charset="0"/>
              <a:cs typeface="Helvetica Neue Condensed" charset="0"/>
            </a:endParaRPr>
          </a:p>
        </p:txBody>
      </p:sp>
      <p:sp>
        <p:nvSpPr>
          <p:cNvPr id="145" name="TextBox 144"/>
          <p:cNvSpPr txBox="1"/>
          <p:nvPr/>
        </p:nvSpPr>
        <p:spPr>
          <a:xfrm>
            <a:off x="6854955" y="4059739"/>
            <a:ext cx="1098260" cy="477054"/>
          </a:xfrm>
          <a:prstGeom prst="rect">
            <a:avLst/>
          </a:prstGeom>
          <a:noFill/>
        </p:spPr>
        <p:txBody>
          <a:bodyPr wrap="square" rtlCol="0">
            <a:spAutoFit/>
          </a:bodyPr>
          <a:lstStyle/>
          <a:p>
            <a:r>
              <a:rPr lang="en-US" sz="2500" b="1" dirty="0" smtClean="0">
                <a:solidFill>
                  <a:srgbClr val="E16718"/>
                </a:solidFill>
                <a:latin typeface="Helvetica Neue Condensed" charset="0"/>
                <a:ea typeface="Helvetica Neue Condensed" charset="0"/>
                <a:cs typeface="Helvetica Neue Condensed" charset="0"/>
              </a:rPr>
              <a:t>“CAT”</a:t>
            </a:r>
            <a:endParaRPr lang="en-US" sz="2500" b="1" dirty="0">
              <a:solidFill>
                <a:srgbClr val="E16718"/>
              </a:solidFill>
              <a:latin typeface="Helvetica Neue Condensed" charset="0"/>
              <a:ea typeface="Helvetica Neue Condensed" charset="0"/>
              <a:cs typeface="Helvetica Neue Condensed" charset="0"/>
            </a:endParaRPr>
          </a:p>
        </p:txBody>
      </p:sp>
      <p:sp>
        <p:nvSpPr>
          <p:cNvPr id="146" name="TextBox 145"/>
          <p:cNvSpPr txBox="1"/>
          <p:nvPr/>
        </p:nvSpPr>
        <p:spPr>
          <a:xfrm>
            <a:off x="9672418" y="3155244"/>
            <a:ext cx="1925095" cy="1323439"/>
          </a:xfrm>
          <a:prstGeom prst="rect">
            <a:avLst/>
          </a:prstGeom>
          <a:noFill/>
        </p:spPr>
        <p:txBody>
          <a:bodyPr wrap="square" rtlCol="0">
            <a:spAutoFit/>
          </a:bodyPr>
          <a:lstStyle/>
          <a:p>
            <a:pPr algn="ctr"/>
            <a:r>
              <a:rPr lang="en-US" sz="5000" b="1" dirty="0" smtClean="0">
                <a:solidFill>
                  <a:srgbClr val="E16718"/>
                </a:solidFill>
                <a:latin typeface="Helvetica Neue Condensed" charset="0"/>
                <a:ea typeface="Helvetica Neue Condensed" charset="0"/>
                <a:cs typeface="Helvetica Neue Condensed" charset="0"/>
              </a:rPr>
              <a:t>“CAT”</a:t>
            </a:r>
          </a:p>
          <a:p>
            <a:pPr algn="ctr"/>
            <a:r>
              <a:rPr lang="en-US" sz="3000" b="1" dirty="0" smtClean="0">
                <a:solidFill>
                  <a:schemeClr val="accent5">
                    <a:lumMod val="75000"/>
                  </a:schemeClr>
                </a:solidFill>
                <a:latin typeface="Helvetica Neue Condensed" charset="0"/>
                <a:ea typeface="Helvetica Neue Condensed" charset="0"/>
                <a:cs typeface="Helvetica Neue Condensed" charset="0"/>
              </a:rPr>
              <a:t>CONFIDENT</a:t>
            </a:r>
            <a:endParaRPr lang="en-US" sz="3000" b="1" dirty="0">
              <a:solidFill>
                <a:schemeClr val="accent5">
                  <a:lumMod val="75000"/>
                </a:schemeClr>
              </a:solidFill>
              <a:latin typeface="Helvetica Neue Condensed" charset="0"/>
              <a:ea typeface="Helvetica Neue Condensed" charset="0"/>
              <a:cs typeface="Helvetica Neue Condensed" charset="0"/>
            </a:endParaRPr>
          </a:p>
        </p:txBody>
      </p:sp>
      <p:sp>
        <p:nvSpPr>
          <p:cNvPr id="139" name="Title 26"/>
          <p:cNvSpPr>
            <a:spLocks noGrp="1"/>
          </p:cNvSpPr>
          <p:nvPr>
            <p:ph type="title"/>
          </p:nvPr>
        </p:nvSpPr>
        <p:spPr>
          <a:xfrm>
            <a:off x="327030" y="214749"/>
            <a:ext cx="10992764" cy="1038949"/>
          </a:xfrm>
        </p:spPr>
        <p:txBody>
          <a:bodyPr>
            <a:normAutofit/>
          </a:bodyPr>
          <a:lstStyle/>
          <a:p>
            <a:r>
              <a:rPr lang="en-US" sz="4000" dirty="0" smtClean="0">
                <a:latin typeface="Helvetica Neue Medium" charset="0"/>
                <a:ea typeface="Helvetica Neue Medium" charset="0"/>
                <a:cs typeface="Helvetica Neue Medium" charset="0"/>
              </a:rPr>
              <a:t>Selection Policy: Estimate confidence</a:t>
            </a:r>
            <a:endParaRPr lang="en-US" sz="4000" dirty="0">
              <a:latin typeface="Helvetica Neue Medium" charset="0"/>
              <a:ea typeface="Helvetica Neue Medium" charset="0"/>
              <a:cs typeface="Helvetica Neue Medium" charset="0"/>
            </a:endParaRPr>
          </a:p>
        </p:txBody>
      </p:sp>
      <p:grpSp>
        <p:nvGrpSpPr>
          <p:cNvPr id="4" name="Group 3"/>
          <p:cNvGrpSpPr/>
          <p:nvPr/>
        </p:nvGrpSpPr>
        <p:grpSpPr>
          <a:xfrm rot="5400000">
            <a:off x="7917496" y="3337275"/>
            <a:ext cx="1746446" cy="952558"/>
            <a:chOff x="8285118" y="2019688"/>
            <a:chExt cx="1746446" cy="952558"/>
          </a:xfrm>
        </p:grpSpPr>
        <p:sp>
          <p:nvSpPr>
            <p:cNvPr id="3" name="Rounded Rectangle 2"/>
            <p:cNvSpPr/>
            <p:nvPr/>
          </p:nvSpPr>
          <p:spPr>
            <a:xfrm>
              <a:off x="8285118" y="2019688"/>
              <a:ext cx="1746446" cy="952558"/>
            </a:xfrm>
            <a:prstGeom prst="roundRect">
              <a:avLst/>
            </a:prstGeom>
            <a:solidFill>
              <a:schemeClr val="tx2">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8510567" y="2194359"/>
              <a:ext cx="1395664" cy="553998"/>
            </a:xfrm>
            <a:prstGeom prst="rect">
              <a:avLst/>
            </a:prstGeom>
            <a:noFill/>
          </p:spPr>
          <p:txBody>
            <a:bodyPr wrap="square" rtlCol="0">
              <a:spAutoFit/>
            </a:bodyPr>
            <a:lstStyle/>
            <a:p>
              <a:r>
                <a:rPr lang="en-US" sz="3000" b="1" dirty="0" smtClean="0">
                  <a:latin typeface="Helvetica Neue" charset="0"/>
                  <a:ea typeface="Helvetica Neue" charset="0"/>
                  <a:cs typeface="Helvetica Neue" charset="0"/>
                </a:rPr>
                <a:t>Policy</a:t>
              </a:r>
              <a:endParaRPr lang="en-US" sz="3000" b="1" dirty="0">
                <a:latin typeface="Helvetica Neue" charset="0"/>
                <a:ea typeface="Helvetica Neue" charset="0"/>
                <a:cs typeface="Helvetica Neue" charset="0"/>
              </a:endParaRPr>
            </a:p>
          </p:txBody>
        </p:sp>
      </p:grpSp>
      <p:sp>
        <p:nvSpPr>
          <p:cNvPr id="222" name="TextBox 221"/>
          <p:cNvSpPr txBox="1"/>
          <p:nvPr/>
        </p:nvSpPr>
        <p:spPr>
          <a:xfrm>
            <a:off x="5518572" y="1488153"/>
            <a:ext cx="1612921" cy="369332"/>
          </a:xfrm>
          <a:prstGeom prst="rect">
            <a:avLst/>
          </a:prstGeom>
          <a:noFill/>
        </p:spPr>
        <p:txBody>
          <a:bodyPr wrap="square" rtlCol="0">
            <a:spAutoFit/>
          </a:bodyPr>
          <a:lstStyle/>
          <a:p>
            <a:r>
              <a:rPr lang="en-US" dirty="0">
                <a:latin typeface="Consolas" charset="0"/>
                <a:ea typeface="Consolas" charset="0"/>
                <a:cs typeface="Consolas" charset="0"/>
              </a:rPr>
              <a:t>V</a:t>
            </a:r>
            <a:r>
              <a:rPr lang="en-US" dirty="0" smtClean="0">
                <a:latin typeface="Consolas" charset="0"/>
                <a:ea typeface="Consolas" charset="0"/>
                <a:cs typeface="Consolas" charset="0"/>
              </a:rPr>
              <a:t>ersion </a:t>
            </a:r>
            <a:r>
              <a:rPr lang="en-US" dirty="0">
                <a:latin typeface="Consolas" charset="0"/>
                <a:ea typeface="Consolas" charset="0"/>
                <a:cs typeface="Consolas" charset="0"/>
              </a:rPr>
              <a:t>2</a:t>
            </a:r>
          </a:p>
        </p:txBody>
      </p:sp>
      <p:sp>
        <p:nvSpPr>
          <p:cNvPr id="223" name="TextBox 222"/>
          <p:cNvSpPr txBox="1"/>
          <p:nvPr/>
        </p:nvSpPr>
        <p:spPr>
          <a:xfrm>
            <a:off x="5426812" y="2708110"/>
            <a:ext cx="1612921" cy="369332"/>
          </a:xfrm>
          <a:prstGeom prst="rect">
            <a:avLst/>
          </a:prstGeom>
          <a:noFill/>
        </p:spPr>
        <p:txBody>
          <a:bodyPr wrap="square" rtlCol="0">
            <a:spAutoFit/>
          </a:bodyPr>
          <a:lstStyle/>
          <a:p>
            <a:r>
              <a:rPr lang="en-US" dirty="0">
                <a:latin typeface="Consolas" charset="0"/>
                <a:ea typeface="Consolas" charset="0"/>
                <a:cs typeface="Consolas" charset="0"/>
              </a:rPr>
              <a:t>V</a:t>
            </a:r>
            <a:r>
              <a:rPr lang="en-US" dirty="0" smtClean="0">
                <a:latin typeface="Consolas" charset="0"/>
                <a:ea typeface="Consolas" charset="0"/>
                <a:cs typeface="Consolas" charset="0"/>
              </a:rPr>
              <a:t>ersion 3</a:t>
            </a:r>
            <a:endParaRPr lang="en-US" dirty="0">
              <a:latin typeface="Consolas" charset="0"/>
              <a:ea typeface="Consolas" charset="0"/>
              <a:cs typeface="Consolas" charset="0"/>
            </a:endParaRPr>
          </a:p>
        </p:txBody>
      </p:sp>
      <p:sp>
        <p:nvSpPr>
          <p:cNvPr id="5" name="Slide Number Placeholder 4"/>
          <p:cNvSpPr>
            <a:spLocks noGrp="1"/>
          </p:cNvSpPr>
          <p:nvPr>
            <p:ph type="sldNum" sz="quarter" idx="12"/>
          </p:nvPr>
        </p:nvSpPr>
        <p:spPr/>
        <p:txBody>
          <a:bodyPr/>
          <a:lstStyle/>
          <a:p>
            <a:fld id="{DC2A921A-EC74-6F4D-8465-D463C43FF014}" type="slidenum">
              <a:rPr lang="en-US" smtClean="0">
                <a:solidFill>
                  <a:prstClr val="black">
                    <a:tint val="75000"/>
                  </a:prstClr>
                </a:solidFill>
              </a:rPr>
              <a:pPr/>
              <a:t>50</a:t>
            </a:fld>
            <a:endParaRPr lang="en-US">
              <a:solidFill>
                <a:prstClr val="black">
                  <a:tint val="75000"/>
                </a:prstClr>
              </a:solidFill>
            </a:endParaRPr>
          </a:p>
        </p:txBody>
      </p:sp>
    </p:spTree>
    <p:extLst>
      <p:ext uri="{BB962C8B-B14F-4D97-AF65-F5344CB8AC3E}">
        <p14:creationId xmlns:p14="http://schemas.microsoft.com/office/powerpoint/2010/main" val="100181507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1"/>
                                        </p:tgtEl>
                                        <p:attrNameLst>
                                          <p:attrName>style.visibility</p:attrName>
                                        </p:attrNameLst>
                                      </p:cBhvr>
                                      <p:to>
                                        <p:strVal val="visible"/>
                                      </p:to>
                                    </p:set>
                                    <p:animEffect transition="in" filter="wipe(left)">
                                      <p:cBhvr>
                                        <p:cTn id="7" dur="500"/>
                                        <p:tgtEl>
                                          <p:spTgt spid="1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2"/>
                                        </p:tgtEl>
                                        <p:attrNameLst>
                                          <p:attrName>style.visibility</p:attrName>
                                        </p:attrNameLst>
                                      </p:cBhvr>
                                      <p:to>
                                        <p:strVal val="visible"/>
                                      </p:to>
                                    </p:set>
                                    <p:animEffect transition="in" filter="wipe(left)">
                                      <p:cBhvr>
                                        <p:cTn id="12" dur="500"/>
                                        <p:tgtEl>
                                          <p:spTgt spid="142"/>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43"/>
                                        </p:tgtEl>
                                        <p:attrNameLst>
                                          <p:attrName>style.visibility</p:attrName>
                                        </p:attrNameLst>
                                      </p:cBhvr>
                                      <p:to>
                                        <p:strVal val="visible"/>
                                      </p:to>
                                    </p:set>
                                    <p:animEffect transition="in" filter="wipe(left)">
                                      <p:cBhvr>
                                        <p:cTn id="15" dur="500"/>
                                        <p:tgtEl>
                                          <p:spTgt spid="143"/>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44"/>
                                        </p:tgtEl>
                                        <p:attrNameLst>
                                          <p:attrName>style.visibility</p:attrName>
                                        </p:attrNameLst>
                                      </p:cBhvr>
                                      <p:to>
                                        <p:strVal val="visible"/>
                                      </p:to>
                                    </p:set>
                                    <p:animEffect transition="in" filter="wipe(left)">
                                      <p:cBhvr>
                                        <p:cTn id="18" dur="500"/>
                                        <p:tgtEl>
                                          <p:spTgt spid="144"/>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45"/>
                                        </p:tgtEl>
                                        <p:attrNameLst>
                                          <p:attrName>style.visibility</p:attrName>
                                        </p:attrNameLst>
                                      </p:cBhvr>
                                      <p:to>
                                        <p:strVal val="visible"/>
                                      </p:to>
                                    </p:set>
                                    <p:animEffect transition="in" filter="wipe(left)">
                                      <p:cBhvr>
                                        <p:cTn id="21" dur="500"/>
                                        <p:tgtEl>
                                          <p:spTgt spid="14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46"/>
                                        </p:tgtEl>
                                        <p:attrNameLst>
                                          <p:attrName>style.visibility</p:attrName>
                                        </p:attrNameLst>
                                      </p:cBhvr>
                                      <p:to>
                                        <p:strVal val="visible"/>
                                      </p:to>
                                    </p:set>
                                    <p:animEffect transition="in" filter="wipe(left)">
                                      <p:cBhvr>
                                        <p:cTn id="26" dur="500"/>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 grpId="0"/>
      <p:bldP spid="143" grpId="0"/>
      <p:bldP spid="144" grpId="0"/>
      <p:bldP spid="145" grpId="0"/>
      <p:bldP spid="14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3441667" y="2617015"/>
            <a:ext cx="2678014" cy="1146239"/>
            <a:chOff x="3243389" y="3159094"/>
            <a:chExt cx="2678014" cy="1146239"/>
          </a:xfrm>
        </p:grpSpPr>
        <p:grpSp>
          <p:nvGrpSpPr>
            <p:cNvPr id="28" name="Group 27"/>
            <p:cNvGrpSpPr/>
            <p:nvPr/>
          </p:nvGrpSpPr>
          <p:grpSpPr>
            <a:xfrm>
              <a:off x="3243389" y="3162417"/>
              <a:ext cx="2428345" cy="1142916"/>
              <a:chOff x="3321973" y="3162815"/>
              <a:chExt cx="2428345" cy="1142916"/>
            </a:xfrm>
          </p:grpSpPr>
          <p:sp>
            <p:nvSpPr>
              <p:cNvPr id="30" name="Rectangle 29"/>
              <p:cNvSpPr/>
              <p:nvPr/>
            </p:nvSpPr>
            <p:spPr>
              <a:xfrm>
                <a:off x="3321973" y="3162815"/>
                <a:ext cx="2428345" cy="114291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31" name="Picture 3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3273478" y="3314519"/>
                <a:ext cx="954464" cy="777888"/>
              </a:xfrm>
              <a:prstGeom prst="rect">
                <a:avLst/>
              </a:prstGeom>
            </p:spPr>
          </p:pic>
        </p:grpSp>
        <p:sp>
          <p:nvSpPr>
            <p:cNvPr id="29" name="Rectangle 28"/>
            <p:cNvSpPr/>
            <p:nvPr/>
          </p:nvSpPr>
          <p:spPr>
            <a:xfrm>
              <a:off x="5659297" y="3159094"/>
              <a:ext cx="262106" cy="114562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grpSp>
        <p:nvGrpSpPr>
          <p:cNvPr id="32" name="Group 31"/>
          <p:cNvGrpSpPr/>
          <p:nvPr/>
        </p:nvGrpSpPr>
        <p:grpSpPr>
          <a:xfrm>
            <a:off x="3440865" y="1425694"/>
            <a:ext cx="2678816" cy="1147872"/>
            <a:chOff x="3242587" y="1967773"/>
            <a:chExt cx="2678816" cy="1147872"/>
          </a:xfrm>
        </p:grpSpPr>
        <p:grpSp>
          <p:nvGrpSpPr>
            <p:cNvPr id="33" name="Group 32"/>
            <p:cNvGrpSpPr/>
            <p:nvPr/>
          </p:nvGrpSpPr>
          <p:grpSpPr>
            <a:xfrm>
              <a:off x="3242587" y="1967773"/>
              <a:ext cx="2428345" cy="1142916"/>
              <a:chOff x="3321171" y="1967773"/>
              <a:chExt cx="2428345" cy="1142916"/>
            </a:xfrm>
          </p:grpSpPr>
          <p:sp>
            <p:nvSpPr>
              <p:cNvPr id="35" name="Rectangle 34"/>
              <p:cNvSpPr/>
              <p:nvPr/>
            </p:nvSpPr>
            <p:spPr>
              <a:xfrm>
                <a:off x="3321171" y="1967773"/>
                <a:ext cx="2428345" cy="114291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36" name="Picture 35"/>
              <p:cNvPicPr>
                <a:picLocks noChangeAspect="1"/>
              </p:cNvPicPr>
              <p:nvPr/>
            </p:nvPicPr>
            <p:blipFill>
              <a:blip r:embed="rId4"/>
              <a:stretch>
                <a:fillRect/>
              </a:stretch>
            </p:blipFill>
            <p:spPr>
              <a:xfrm rot="16200000">
                <a:off x="3039967" y="2350277"/>
                <a:ext cx="1009568" cy="365968"/>
              </a:xfrm>
              <a:prstGeom prst="rect">
                <a:avLst/>
              </a:prstGeom>
            </p:spPr>
          </p:pic>
        </p:grpSp>
        <p:sp>
          <p:nvSpPr>
            <p:cNvPr id="34" name="Rectangle 33"/>
            <p:cNvSpPr/>
            <p:nvPr/>
          </p:nvSpPr>
          <p:spPr>
            <a:xfrm>
              <a:off x="5659297" y="1970025"/>
              <a:ext cx="262106" cy="114562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grpSp>
        <p:nvGrpSpPr>
          <p:cNvPr id="37" name="Group 36"/>
          <p:cNvGrpSpPr/>
          <p:nvPr/>
        </p:nvGrpSpPr>
        <p:grpSpPr>
          <a:xfrm>
            <a:off x="3442384" y="3829270"/>
            <a:ext cx="2680814" cy="1145620"/>
            <a:chOff x="3244106" y="4371349"/>
            <a:chExt cx="2680814" cy="1145620"/>
          </a:xfrm>
        </p:grpSpPr>
        <p:grpSp>
          <p:nvGrpSpPr>
            <p:cNvPr id="38" name="Group 37"/>
            <p:cNvGrpSpPr/>
            <p:nvPr/>
          </p:nvGrpSpPr>
          <p:grpSpPr>
            <a:xfrm>
              <a:off x="3244106" y="4371349"/>
              <a:ext cx="2428345" cy="1142916"/>
              <a:chOff x="3322690" y="4357061"/>
              <a:chExt cx="2428345" cy="1142916"/>
            </a:xfrm>
          </p:grpSpPr>
          <p:sp>
            <p:nvSpPr>
              <p:cNvPr id="41" name="Rectangle 40"/>
              <p:cNvSpPr/>
              <p:nvPr/>
            </p:nvSpPr>
            <p:spPr>
              <a:xfrm>
                <a:off x="3322690" y="4357061"/>
                <a:ext cx="2428345" cy="114291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2" name="Rectangle 41"/>
              <p:cNvSpPr/>
              <p:nvPr/>
            </p:nvSpPr>
            <p:spPr>
              <a:xfrm rot="16200000">
                <a:off x="3175661" y="4650364"/>
                <a:ext cx="929293" cy="523220"/>
              </a:xfrm>
              <a:prstGeom prst="rect">
                <a:avLst/>
              </a:prstGeom>
            </p:spPr>
            <p:txBody>
              <a:bodyPr wrap="none">
                <a:spAutoFit/>
              </a:bodyPr>
              <a:lstStyle/>
              <a:p>
                <a:r>
                  <a:rPr lang="en-US" sz="2800">
                    <a:solidFill>
                      <a:schemeClr val="accent2">
                        <a:lumMod val="50000"/>
                      </a:schemeClr>
                    </a:solidFill>
                    <a:latin typeface="Beirut" charset="-78"/>
                    <a:ea typeface="Beirut" charset="-78"/>
                    <a:cs typeface="Beirut" charset="-78"/>
                  </a:rPr>
                  <a:t>Caffe</a:t>
                </a:r>
                <a:endParaRPr lang="en-US" sz="2800" dirty="0">
                  <a:solidFill>
                    <a:schemeClr val="accent2">
                      <a:lumMod val="50000"/>
                    </a:schemeClr>
                  </a:solidFill>
                  <a:latin typeface="Beirut" charset="-78"/>
                  <a:ea typeface="Beirut" charset="-78"/>
                  <a:cs typeface="Beirut" charset="-78"/>
                </a:endParaRPr>
              </a:p>
            </p:txBody>
          </p:sp>
        </p:grpSp>
        <p:sp>
          <p:nvSpPr>
            <p:cNvPr id="39" name="Rectangle 38"/>
            <p:cNvSpPr/>
            <p:nvPr/>
          </p:nvSpPr>
          <p:spPr>
            <a:xfrm>
              <a:off x="5662814" y="4371349"/>
              <a:ext cx="262106" cy="114562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grpSp>
        <p:nvGrpSpPr>
          <p:cNvPr id="44" name="Group 43"/>
          <p:cNvGrpSpPr/>
          <p:nvPr/>
        </p:nvGrpSpPr>
        <p:grpSpPr>
          <a:xfrm>
            <a:off x="4358520" y="2693078"/>
            <a:ext cx="1425519" cy="1011936"/>
            <a:chOff x="4012915" y="2055821"/>
            <a:chExt cx="3361299" cy="2386094"/>
          </a:xfrm>
        </p:grpSpPr>
        <p:cxnSp>
          <p:nvCxnSpPr>
            <p:cNvPr id="45" name="Straight Arrow Connector 44"/>
            <p:cNvCxnSpPr/>
            <p:nvPr/>
          </p:nvCxnSpPr>
          <p:spPr>
            <a:xfrm>
              <a:off x="5942928" y="3239934"/>
              <a:ext cx="1431286" cy="8936"/>
            </a:xfrm>
            <a:prstGeom prst="straightConnector1">
              <a:avLst/>
            </a:prstGeom>
            <a:ln w="28575">
              <a:tailEnd type="triangle"/>
            </a:ln>
          </p:spPr>
          <p:style>
            <a:lnRef idx="2">
              <a:schemeClr val="dk1">
                <a:shade val="50000"/>
              </a:schemeClr>
            </a:lnRef>
            <a:fillRef idx="1">
              <a:schemeClr val="dk1"/>
            </a:fillRef>
            <a:effectRef idx="0">
              <a:schemeClr val="dk1"/>
            </a:effectRef>
            <a:fontRef idx="minor">
              <a:schemeClr val="lt1"/>
            </a:fontRef>
          </p:style>
        </p:cxnSp>
        <p:cxnSp>
          <p:nvCxnSpPr>
            <p:cNvPr id="46" name="Straight Arrow Connector 45"/>
            <p:cNvCxnSpPr/>
            <p:nvPr/>
          </p:nvCxnSpPr>
          <p:spPr>
            <a:xfrm>
              <a:off x="4287522" y="2193123"/>
              <a:ext cx="1655406" cy="1064682"/>
            </a:xfrm>
            <a:prstGeom prst="straightConnector1">
              <a:avLst/>
            </a:prstGeom>
            <a:ln w="28575">
              <a:tailEnd type="triangle"/>
            </a:ln>
          </p:spPr>
          <p:style>
            <a:lnRef idx="2">
              <a:schemeClr val="dk1">
                <a:shade val="50000"/>
              </a:schemeClr>
            </a:lnRef>
            <a:fillRef idx="1">
              <a:schemeClr val="dk1"/>
            </a:fillRef>
            <a:effectRef idx="0">
              <a:schemeClr val="dk1"/>
            </a:effectRef>
            <a:fontRef idx="minor">
              <a:schemeClr val="lt1"/>
            </a:fontRef>
          </p:style>
        </p:cxnSp>
        <p:cxnSp>
          <p:nvCxnSpPr>
            <p:cNvPr id="47" name="Straight Arrow Connector 46"/>
            <p:cNvCxnSpPr/>
            <p:nvPr/>
          </p:nvCxnSpPr>
          <p:spPr>
            <a:xfrm>
              <a:off x="4287522" y="2720995"/>
              <a:ext cx="1655406" cy="527871"/>
            </a:xfrm>
            <a:prstGeom prst="straightConnector1">
              <a:avLst/>
            </a:prstGeom>
            <a:ln w="28575">
              <a:tailEnd type="triangle"/>
            </a:ln>
          </p:spPr>
          <p:style>
            <a:lnRef idx="2">
              <a:schemeClr val="dk1">
                <a:shade val="50000"/>
              </a:schemeClr>
            </a:lnRef>
            <a:fillRef idx="1">
              <a:schemeClr val="dk1"/>
            </a:fillRef>
            <a:effectRef idx="0">
              <a:schemeClr val="dk1"/>
            </a:effectRef>
            <a:fontRef idx="minor">
              <a:schemeClr val="lt1"/>
            </a:fontRef>
          </p:style>
        </p:cxnSp>
        <p:cxnSp>
          <p:nvCxnSpPr>
            <p:cNvPr id="48" name="Straight Arrow Connector 47"/>
            <p:cNvCxnSpPr/>
            <p:nvPr/>
          </p:nvCxnSpPr>
          <p:spPr>
            <a:xfrm flipV="1">
              <a:off x="4287522" y="3239934"/>
              <a:ext cx="1655406" cy="8932"/>
            </a:xfrm>
            <a:prstGeom prst="straightConnector1">
              <a:avLst/>
            </a:prstGeom>
            <a:ln w="28575">
              <a:tailEnd type="triangle"/>
            </a:ln>
          </p:spPr>
          <p:style>
            <a:lnRef idx="2">
              <a:schemeClr val="dk1">
                <a:shade val="50000"/>
              </a:schemeClr>
            </a:lnRef>
            <a:fillRef idx="1">
              <a:schemeClr val="dk1"/>
            </a:fillRef>
            <a:effectRef idx="0">
              <a:schemeClr val="dk1"/>
            </a:effectRef>
            <a:fontRef idx="minor">
              <a:schemeClr val="lt1"/>
            </a:fontRef>
          </p:style>
        </p:cxnSp>
        <p:cxnSp>
          <p:nvCxnSpPr>
            <p:cNvPr id="49" name="Straight Arrow Connector 48"/>
            <p:cNvCxnSpPr/>
            <p:nvPr/>
          </p:nvCxnSpPr>
          <p:spPr>
            <a:xfrm flipV="1">
              <a:off x="4287522" y="3248866"/>
              <a:ext cx="1636592" cy="527874"/>
            </a:xfrm>
            <a:prstGeom prst="straightConnector1">
              <a:avLst/>
            </a:prstGeom>
            <a:ln w="28575">
              <a:tailEnd type="triangle"/>
            </a:ln>
          </p:spPr>
          <p:style>
            <a:lnRef idx="2">
              <a:schemeClr val="dk1">
                <a:shade val="50000"/>
              </a:schemeClr>
            </a:lnRef>
            <a:fillRef idx="1">
              <a:schemeClr val="dk1"/>
            </a:fillRef>
            <a:effectRef idx="0">
              <a:schemeClr val="dk1"/>
            </a:effectRef>
            <a:fontRef idx="minor">
              <a:schemeClr val="lt1"/>
            </a:fontRef>
          </p:style>
        </p:cxnSp>
        <p:cxnSp>
          <p:nvCxnSpPr>
            <p:cNvPr id="53" name="Straight Arrow Connector 52"/>
            <p:cNvCxnSpPr/>
            <p:nvPr/>
          </p:nvCxnSpPr>
          <p:spPr>
            <a:xfrm flipV="1">
              <a:off x="4287522" y="3257800"/>
              <a:ext cx="1636592" cy="1046813"/>
            </a:xfrm>
            <a:prstGeom prst="straightConnector1">
              <a:avLst/>
            </a:prstGeom>
            <a:ln w="28575">
              <a:tailEnd type="triangle"/>
            </a:ln>
          </p:spPr>
          <p:style>
            <a:lnRef idx="2">
              <a:schemeClr val="dk1">
                <a:shade val="50000"/>
              </a:schemeClr>
            </a:lnRef>
            <a:fillRef idx="1">
              <a:schemeClr val="dk1"/>
            </a:fillRef>
            <a:effectRef idx="0">
              <a:schemeClr val="dk1"/>
            </a:effectRef>
            <a:fontRef idx="minor">
              <a:schemeClr val="lt1"/>
            </a:fontRef>
          </p:style>
        </p:cxnSp>
        <p:grpSp>
          <p:nvGrpSpPr>
            <p:cNvPr id="54" name="Group 53"/>
            <p:cNvGrpSpPr/>
            <p:nvPr/>
          </p:nvGrpSpPr>
          <p:grpSpPr>
            <a:xfrm>
              <a:off x="4012915" y="2055821"/>
              <a:ext cx="274607" cy="2386094"/>
              <a:chOff x="4810479" y="726948"/>
              <a:chExt cx="228603" cy="1986366"/>
            </a:xfrm>
          </p:grpSpPr>
          <p:sp>
            <p:nvSpPr>
              <p:cNvPr id="55" name="Oval 54"/>
              <p:cNvSpPr/>
              <p:nvPr/>
            </p:nvSpPr>
            <p:spPr>
              <a:xfrm>
                <a:off x="4810479" y="726948"/>
                <a:ext cx="228603" cy="228601"/>
              </a:xfrm>
              <a:prstGeom prst="ellipse">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585" fontAlgn="base">
                  <a:spcBef>
                    <a:spcPct val="0"/>
                  </a:spcBef>
                  <a:spcAft>
                    <a:spcPct val="0"/>
                  </a:spcAft>
                </a:pPr>
                <a:endParaRPr lang="en-US" sz="1600">
                  <a:solidFill>
                    <a:prstClr val="white"/>
                  </a:solidFill>
                  <a:latin typeface="Helvetica Neue" charset="0"/>
                  <a:ea typeface="Helvetica Neue" charset="0"/>
                  <a:cs typeface="Helvetica Neue" charset="0"/>
                </a:endParaRPr>
              </a:p>
            </p:txBody>
          </p:sp>
          <p:sp>
            <p:nvSpPr>
              <p:cNvPr id="56" name="Oval 55"/>
              <p:cNvSpPr/>
              <p:nvPr/>
            </p:nvSpPr>
            <p:spPr>
              <a:xfrm>
                <a:off x="4810480" y="1605829"/>
                <a:ext cx="228602" cy="228601"/>
              </a:xfrm>
              <a:prstGeom prst="ellipse">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585" fontAlgn="base">
                  <a:spcBef>
                    <a:spcPct val="0"/>
                  </a:spcBef>
                  <a:spcAft>
                    <a:spcPct val="0"/>
                  </a:spcAft>
                </a:pPr>
                <a:endParaRPr lang="en-US" sz="1600">
                  <a:solidFill>
                    <a:prstClr val="white"/>
                  </a:solidFill>
                  <a:latin typeface="Helvetica Neue" charset="0"/>
                  <a:ea typeface="Helvetica Neue" charset="0"/>
                  <a:cs typeface="Helvetica Neue" charset="0"/>
                </a:endParaRPr>
              </a:p>
            </p:txBody>
          </p:sp>
          <p:sp>
            <p:nvSpPr>
              <p:cNvPr id="58" name="Oval 57"/>
              <p:cNvSpPr/>
              <p:nvPr/>
            </p:nvSpPr>
            <p:spPr>
              <a:xfrm>
                <a:off x="4810479" y="2045271"/>
                <a:ext cx="228603" cy="228601"/>
              </a:xfrm>
              <a:prstGeom prst="ellipse">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585" fontAlgn="base">
                  <a:spcBef>
                    <a:spcPct val="0"/>
                  </a:spcBef>
                  <a:spcAft>
                    <a:spcPct val="0"/>
                  </a:spcAft>
                </a:pPr>
                <a:endParaRPr lang="en-US" sz="1600">
                  <a:solidFill>
                    <a:prstClr val="white"/>
                  </a:solidFill>
                  <a:latin typeface="Helvetica Neue" charset="0"/>
                  <a:ea typeface="Helvetica Neue" charset="0"/>
                  <a:cs typeface="Helvetica Neue" charset="0"/>
                </a:endParaRPr>
              </a:p>
            </p:txBody>
          </p:sp>
          <p:sp>
            <p:nvSpPr>
              <p:cNvPr id="60" name="Oval 59"/>
              <p:cNvSpPr/>
              <p:nvPr/>
            </p:nvSpPr>
            <p:spPr>
              <a:xfrm>
                <a:off x="4810479" y="2484713"/>
                <a:ext cx="228603" cy="228601"/>
              </a:xfrm>
              <a:prstGeom prst="ellipse">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585" fontAlgn="base">
                  <a:spcBef>
                    <a:spcPct val="0"/>
                  </a:spcBef>
                  <a:spcAft>
                    <a:spcPct val="0"/>
                  </a:spcAft>
                </a:pPr>
                <a:endParaRPr lang="en-US" sz="1600">
                  <a:solidFill>
                    <a:prstClr val="white"/>
                  </a:solidFill>
                  <a:latin typeface="Helvetica Neue" charset="0"/>
                  <a:ea typeface="Helvetica Neue" charset="0"/>
                  <a:cs typeface="Helvetica Neue" charset="0"/>
                </a:endParaRPr>
              </a:p>
            </p:txBody>
          </p:sp>
          <p:sp>
            <p:nvSpPr>
              <p:cNvPr id="62" name="Oval 61"/>
              <p:cNvSpPr/>
              <p:nvPr/>
            </p:nvSpPr>
            <p:spPr>
              <a:xfrm>
                <a:off x="4810479" y="1166389"/>
                <a:ext cx="228603" cy="228601"/>
              </a:xfrm>
              <a:prstGeom prst="ellipse">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585" fontAlgn="base">
                  <a:spcBef>
                    <a:spcPct val="0"/>
                  </a:spcBef>
                  <a:spcAft>
                    <a:spcPct val="0"/>
                  </a:spcAft>
                </a:pPr>
                <a:endParaRPr lang="en-US" sz="1600">
                  <a:solidFill>
                    <a:prstClr val="white"/>
                  </a:solidFill>
                  <a:latin typeface="Helvetica Neue" charset="0"/>
                  <a:ea typeface="Helvetica Neue" charset="0"/>
                  <a:cs typeface="Helvetica Neue" charset="0"/>
                </a:endParaRPr>
              </a:p>
            </p:txBody>
          </p:sp>
        </p:grpSp>
      </p:grpSp>
      <p:grpSp>
        <p:nvGrpSpPr>
          <p:cNvPr id="63" name="Group 62"/>
          <p:cNvGrpSpPr/>
          <p:nvPr/>
        </p:nvGrpSpPr>
        <p:grpSpPr>
          <a:xfrm>
            <a:off x="4670313" y="2798079"/>
            <a:ext cx="801933" cy="801934"/>
            <a:chOff x="5724072" y="7333"/>
            <a:chExt cx="2080007" cy="2080009"/>
          </a:xfrm>
        </p:grpSpPr>
        <p:sp>
          <p:nvSpPr>
            <p:cNvPr id="65" name="Oval 64"/>
            <p:cNvSpPr/>
            <p:nvPr/>
          </p:nvSpPr>
          <p:spPr>
            <a:xfrm>
              <a:off x="5724072" y="7333"/>
              <a:ext cx="2080007" cy="2080009"/>
            </a:xfrm>
            <a:prstGeom prst="ellipse">
              <a:avLst/>
            </a:prstGeom>
            <a:solidFill>
              <a:schemeClr val="bg1"/>
            </a:solidFill>
            <a:ln w="28575"/>
          </p:spPr>
          <p:style>
            <a:lnRef idx="2">
              <a:schemeClr val="dk1"/>
            </a:lnRef>
            <a:fillRef idx="1">
              <a:schemeClr val="lt1"/>
            </a:fillRef>
            <a:effectRef idx="0">
              <a:schemeClr val="dk1"/>
            </a:effectRef>
            <a:fontRef idx="minor">
              <a:schemeClr val="dk1"/>
            </a:fontRef>
          </p:style>
          <p:txBody>
            <a:bodyPr rtlCol="0" anchor="ctr"/>
            <a:lstStyle/>
            <a:p>
              <a:pPr algn="ctr" defTabSz="609585" fontAlgn="base">
                <a:spcBef>
                  <a:spcPct val="0"/>
                </a:spcBef>
                <a:spcAft>
                  <a:spcPct val="0"/>
                </a:spcAft>
              </a:pPr>
              <a:endParaRPr lang="en-US" sz="1600">
                <a:solidFill>
                  <a:prstClr val="black"/>
                </a:solidFill>
                <a:latin typeface="Helvetica Neue" charset="0"/>
                <a:ea typeface="Helvetica Neue" charset="0"/>
                <a:cs typeface="Helvetica Neue" charset="0"/>
              </a:endParaRPr>
            </a:p>
          </p:txBody>
        </p:sp>
        <p:sp>
          <p:nvSpPr>
            <p:cNvPr id="66" name="Freeform 65"/>
            <p:cNvSpPr/>
            <p:nvPr/>
          </p:nvSpPr>
          <p:spPr>
            <a:xfrm>
              <a:off x="6230972" y="573468"/>
              <a:ext cx="1066207" cy="947739"/>
            </a:xfrm>
            <a:custGeom>
              <a:avLst/>
              <a:gdLst>
                <a:gd name="connsiteX0" fmla="*/ 0 w 1340556"/>
                <a:gd name="connsiteY0" fmla="*/ 1189143 h 1288265"/>
                <a:gd name="connsiteX1" fmla="*/ 310444 w 1340556"/>
                <a:gd name="connsiteY1" fmla="*/ 1189143 h 1288265"/>
                <a:gd name="connsiteX2" fmla="*/ 776111 w 1340556"/>
                <a:gd name="connsiteY2" fmla="*/ 159032 h 1288265"/>
                <a:gd name="connsiteX3" fmla="*/ 1340556 w 1340556"/>
                <a:gd name="connsiteY3" fmla="*/ 3810 h 1288265"/>
                <a:gd name="connsiteX0" fmla="*/ 0 w 1340556"/>
                <a:gd name="connsiteY0" fmla="*/ 1186354 h 1233692"/>
                <a:gd name="connsiteX1" fmla="*/ 437444 w 1340556"/>
                <a:gd name="connsiteY1" fmla="*/ 1073465 h 1233692"/>
                <a:gd name="connsiteX2" fmla="*/ 776111 w 1340556"/>
                <a:gd name="connsiteY2" fmla="*/ 156243 h 1233692"/>
                <a:gd name="connsiteX3" fmla="*/ 1340556 w 1340556"/>
                <a:gd name="connsiteY3" fmla="*/ 1021 h 1233692"/>
                <a:gd name="connsiteX0" fmla="*/ 0 w 1340556"/>
                <a:gd name="connsiteY0" fmla="*/ 1186354 h 1186354"/>
                <a:gd name="connsiteX1" fmla="*/ 776111 w 1340556"/>
                <a:gd name="connsiteY1" fmla="*/ 156243 h 1186354"/>
                <a:gd name="connsiteX2" fmla="*/ 1340556 w 1340556"/>
                <a:gd name="connsiteY2" fmla="*/ 1021 h 1186354"/>
                <a:gd name="connsiteX0" fmla="*/ 0 w 1340556"/>
                <a:gd name="connsiteY0" fmla="*/ 1185333 h 1185333"/>
                <a:gd name="connsiteX1" fmla="*/ 1340556 w 1340556"/>
                <a:gd name="connsiteY1" fmla="*/ 0 h 1185333"/>
                <a:gd name="connsiteX0" fmla="*/ 0 w 1340556"/>
                <a:gd name="connsiteY0" fmla="*/ 1185333 h 1185333"/>
                <a:gd name="connsiteX1" fmla="*/ 1340556 w 1340556"/>
                <a:gd name="connsiteY1" fmla="*/ 0 h 1185333"/>
                <a:gd name="connsiteX0" fmla="*/ 0 w 1340556"/>
                <a:gd name="connsiteY0" fmla="*/ 1185333 h 1185333"/>
                <a:gd name="connsiteX1" fmla="*/ 1340556 w 1340556"/>
                <a:gd name="connsiteY1" fmla="*/ 0 h 1185333"/>
                <a:gd name="connsiteX0" fmla="*/ 0 w 1340556"/>
                <a:gd name="connsiteY0" fmla="*/ 1185333 h 1185333"/>
                <a:gd name="connsiteX1" fmla="*/ 1340556 w 1340556"/>
                <a:gd name="connsiteY1" fmla="*/ 0 h 1185333"/>
              </a:gdLst>
              <a:ahLst/>
              <a:cxnLst>
                <a:cxn ang="0">
                  <a:pos x="connsiteX0" y="connsiteY0"/>
                </a:cxn>
                <a:cxn ang="0">
                  <a:pos x="connsiteX1" y="connsiteY1"/>
                </a:cxn>
              </a:cxnLst>
              <a:rect l="l" t="t" r="r" b="b"/>
              <a:pathLst>
                <a:path w="1340556" h="1185333">
                  <a:moveTo>
                    <a:pt x="0" y="1185333"/>
                  </a:moveTo>
                  <a:cubicBezTo>
                    <a:pt x="658518" y="1171222"/>
                    <a:pt x="653815" y="14111"/>
                    <a:pt x="1340556" y="0"/>
                  </a:cubicBezTo>
                </a:path>
              </a:pathLst>
            </a:custGeom>
            <a:effectLst/>
          </p:spPr>
          <p:style>
            <a:lnRef idx="3">
              <a:schemeClr val="dk1"/>
            </a:lnRef>
            <a:fillRef idx="0">
              <a:schemeClr val="dk1"/>
            </a:fillRef>
            <a:effectRef idx="2">
              <a:schemeClr val="dk1"/>
            </a:effectRef>
            <a:fontRef idx="minor">
              <a:schemeClr val="tx1"/>
            </a:fontRef>
          </p:style>
          <p:txBody>
            <a:bodyPr rtlCol="0" anchor="ctr"/>
            <a:lstStyle/>
            <a:p>
              <a:pPr algn="ctr"/>
              <a:endParaRPr lang="en-US" sz="1350">
                <a:solidFill>
                  <a:srgbClr val="000000"/>
                </a:solidFill>
                <a:latin typeface="Helvetica Neue" charset="0"/>
                <a:ea typeface="Helvetica Neue" charset="0"/>
                <a:cs typeface="Helvetica Neue" charset="0"/>
              </a:endParaRPr>
            </a:p>
          </p:txBody>
        </p:sp>
      </p:grpSp>
      <p:grpSp>
        <p:nvGrpSpPr>
          <p:cNvPr id="68" name="Group 67"/>
          <p:cNvGrpSpPr/>
          <p:nvPr/>
        </p:nvGrpSpPr>
        <p:grpSpPr>
          <a:xfrm>
            <a:off x="4358520" y="3898710"/>
            <a:ext cx="1425519" cy="1011936"/>
            <a:chOff x="4012915" y="2055821"/>
            <a:chExt cx="3361299" cy="2386094"/>
          </a:xfrm>
        </p:grpSpPr>
        <p:cxnSp>
          <p:nvCxnSpPr>
            <p:cNvPr id="69" name="Straight Arrow Connector 68"/>
            <p:cNvCxnSpPr/>
            <p:nvPr/>
          </p:nvCxnSpPr>
          <p:spPr>
            <a:xfrm>
              <a:off x="5942928" y="3239934"/>
              <a:ext cx="1431286" cy="8936"/>
            </a:xfrm>
            <a:prstGeom prst="straightConnector1">
              <a:avLst/>
            </a:prstGeom>
            <a:ln w="28575">
              <a:tailEnd type="triangle"/>
            </a:ln>
          </p:spPr>
          <p:style>
            <a:lnRef idx="2">
              <a:schemeClr val="dk1">
                <a:shade val="50000"/>
              </a:schemeClr>
            </a:lnRef>
            <a:fillRef idx="1">
              <a:schemeClr val="dk1"/>
            </a:fillRef>
            <a:effectRef idx="0">
              <a:schemeClr val="dk1"/>
            </a:effectRef>
            <a:fontRef idx="minor">
              <a:schemeClr val="lt1"/>
            </a:fontRef>
          </p:style>
        </p:cxnSp>
        <p:cxnSp>
          <p:nvCxnSpPr>
            <p:cNvPr id="70" name="Straight Arrow Connector 69"/>
            <p:cNvCxnSpPr/>
            <p:nvPr/>
          </p:nvCxnSpPr>
          <p:spPr>
            <a:xfrm>
              <a:off x="4287522" y="2193123"/>
              <a:ext cx="1655406" cy="1064682"/>
            </a:xfrm>
            <a:prstGeom prst="straightConnector1">
              <a:avLst/>
            </a:prstGeom>
            <a:ln w="28575">
              <a:tailEnd type="triangle"/>
            </a:ln>
          </p:spPr>
          <p:style>
            <a:lnRef idx="2">
              <a:schemeClr val="dk1">
                <a:shade val="50000"/>
              </a:schemeClr>
            </a:lnRef>
            <a:fillRef idx="1">
              <a:schemeClr val="dk1"/>
            </a:fillRef>
            <a:effectRef idx="0">
              <a:schemeClr val="dk1"/>
            </a:effectRef>
            <a:fontRef idx="minor">
              <a:schemeClr val="lt1"/>
            </a:fontRef>
          </p:style>
        </p:cxnSp>
        <p:cxnSp>
          <p:nvCxnSpPr>
            <p:cNvPr id="71" name="Straight Arrow Connector 70"/>
            <p:cNvCxnSpPr/>
            <p:nvPr/>
          </p:nvCxnSpPr>
          <p:spPr>
            <a:xfrm>
              <a:off x="4287522" y="2720995"/>
              <a:ext cx="1655406" cy="527871"/>
            </a:xfrm>
            <a:prstGeom prst="straightConnector1">
              <a:avLst/>
            </a:prstGeom>
            <a:ln w="28575">
              <a:tailEnd type="triangle"/>
            </a:ln>
          </p:spPr>
          <p:style>
            <a:lnRef idx="2">
              <a:schemeClr val="dk1">
                <a:shade val="50000"/>
              </a:schemeClr>
            </a:lnRef>
            <a:fillRef idx="1">
              <a:schemeClr val="dk1"/>
            </a:fillRef>
            <a:effectRef idx="0">
              <a:schemeClr val="dk1"/>
            </a:effectRef>
            <a:fontRef idx="minor">
              <a:schemeClr val="lt1"/>
            </a:fontRef>
          </p:style>
        </p:cxnSp>
        <p:cxnSp>
          <p:nvCxnSpPr>
            <p:cNvPr id="72" name="Straight Arrow Connector 71"/>
            <p:cNvCxnSpPr/>
            <p:nvPr/>
          </p:nvCxnSpPr>
          <p:spPr>
            <a:xfrm flipV="1">
              <a:off x="4287522" y="3239934"/>
              <a:ext cx="1655406" cy="8932"/>
            </a:xfrm>
            <a:prstGeom prst="straightConnector1">
              <a:avLst/>
            </a:prstGeom>
            <a:ln w="28575">
              <a:tailEnd type="triangle"/>
            </a:ln>
          </p:spPr>
          <p:style>
            <a:lnRef idx="2">
              <a:schemeClr val="dk1">
                <a:shade val="50000"/>
              </a:schemeClr>
            </a:lnRef>
            <a:fillRef idx="1">
              <a:schemeClr val="dk1"/>
            </a:fillRef>
            <a:effectRef idx="0">
              <a:schemeClr val="dk1"/>
            </a:effectRef>
            <a:fontRef idx="minor">
              <a:schemeClr val="lt1"/>
            </a:fontRef>
          </p:style>
        </p:cxnSp>
        <p:cxnSp>
          <p:nvCxnSpPr>
            <p:cNvPr id="73" name="Straight Arrow Connector 72"/>
            <p:cNvCxnSpPr/>
            <p:nvPr/>
          </p:nvCxnSpPr>
          <p:spPr>
            <a:xfrm flipV="1">
              <a:off x="4287522" y="3248866"/>
              <a:ext cx="1636592" cy="527874"/>
            </a:xfrm>
            <a:prstGeom prst="straightConnector1">
              <a:avLst/>
            </a:prstGeom>
            <a:ln w="28575">
              <a:tailEnd type="triangle"/>
            </a:ln>
          </p:spPr>
          <p:style>
            <a:lnRef idx="2">
              <a:schemeClr val="dk1">
                <a:shade val="50000"/>
              </a:schemeClr>
            </a:lnRef>
            <a:fillRef idx="1">
              <a:schemeClr val="dk1"/>
            </a:fillRef>
            <a:effectRef idx="0">
              <a:schemeClr val="dk1"/>
            </a:effectRef>
            <a:fontRef idx="minor">
              <a:schemeClr val="lt1"/>
            </a:fontRef>
          </p:style>
        </p:cxnSp>
        <p:cxnSp>
          <p:nvCxnSpPr>
            <p:cNvPr id="74" name="Straight Arrow Connector 73"/>
            <p:cNvCxnSpPr/>
            <p:nvPr/>
          </p:nvCxnSpPr>
          <p:spPr>
            <a:xfrm flipV="1">
              <a:off x="4287522" y="3257800"/>
              <a:ext cx="1636592" cy="1046813"/>
            </a:xfrm>
            <a:prstGeom prst="straightConnector1">
              <a:avLst/>
            </a:prstGeom>
            <a:ln w="28575">
              <a:tailEnd type="triangle"/>
            </a:ln>
          </p:spPr>
          <p:style>
            <a:lnRef idx="2">
              <a:schemeClr val="dk1">
                <a:shade val="50000"/>
              </a:schemeClr>
            </a:lnRef>
            <a:fillRef idx="1">
              <a:schemeClr val="dk1"/>
            </a:fillRef>
            <a:effectRef idx="0">
              <a:schemeClr val="dk1"/>
            </a:effectRef>
            <a:fontRef idx="minor">
              <a:schemeClr val="lt1"/>
            </a:fontRef>
          </p:style>
        </p:cxnSp>
        <p:grpSp>
          <p:nvGrpSpPr>
            <p:cNvPr id="75" name="Group 74"/>
            <p:cNvGrpSpPr/>
            <p:nvPr/>
          </p:nvGrpSpPr>
          <p:grpSpPr>
            <a:xfrm>
              <a:off x="4012915" y="2055821"/>
              <a:ext cx="274607" cy="2386094"/>
              <a:chOff x="4810479" y="726948"/>
              <a:chExt cx="228603" cy="1986366"/>
            </a:xfrm>
          </p:grpSpPr>
          <p:sp>
            <p:nvSpPr>
              <p:cNvPr id="76" name="Oval 75"/>
              <p:cNvSpPr/>
              <p:nvPr/>
            </p:nvSpPr>
            <p:spPr>
              <a:xfrm>
                <a:off x="4810479" y="726948"/>
                <a:ext cx="228603" cy="228601"/>
              </a:xfrm>
              <a:prstGeom prst="ellipse">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585" fontAlgn="base">
                  <a:spcBef>
                    <a:spcPct val="0"/>
                  </a:spcBef>
                  <a:spcAft>
                    <a:spcPct val="0"/>
                  </a:spcAft>
                </a:pPr>
                <a:endParaRPr lang="en-US" sz="1600">
                  <a:solidFill>
                    <a:prstClr val="white"/>
                  </a:solidFill>
                  <a:latin typeface="Helvetica Neue" charset="0"/>
                  <a:ea typeface="Helvetica Neue" charset="0"/>
                  <a:cs typeface="Helvetica Neue" charset="0"/>
                </a:endParaRPr>
              </a:p>
            </p:txBody>
          </p:sp>
          <p:sp>
            <p:nvSpPr>
              <p:cNvPr id="77" name="Oval 76"/>
              <p:cNvSpPr/>
              <p:nvPr/>
            </p:nvSpPr>
            <p:spPr>
              <a:xfrm>
                <a:off x="4810480" y="1605829"/>
                <a:ext cx="228602" cy="228601"/>
              </a:xfrm>
              <a:prstGeom prst="ellipse">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585" fontAlgn="base">
                  <a:spcBef>
                    <a:spcPct val="0"/>
                  </a:spcBef>
                  <a:spcAft>
                    <a:spcPct val="0"/>
                  </a:spcAft>
                </a:pPr>
                <a:endParaRPr lang="en-US" sz="1600">
                  <a:solidFill>
                    <a:prstClr val="white"/>
                  </a:solidFill>
                  <a:latin typeface="Helvetica Neue" charset="0"/>
                  <a:ea typeface="Helvetica Neue" charset="0"/>
                  <a:cs typeface="Helvetica Neue" charset="0"/>
                </a:endParaRPr>
              </a:p>
            </p:txBody>
          </p:sp>
          <p:sp>
            <p:nvSpPr>
              <p:cNvPr id="78" name="Oval 77"/>
              <p:cNvSpPr/>
              <p:nvPr/>
            </p:nvSpPr>
            <p:spPr>
              <a:xfrm>
                <a:off x="4810479" y="2045271"/>
                <a:ext cx="228603" cy="228601"/>
              </a:xfrm>
              <a:prstGeom prst="ellipse">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585" fontAlgn="base">
                  <a:spcBef>
                    <a:spcPct val="0"/>
                  </a:spcBef>
                  <a:spcAft>
                    <a:spcPct val="0"/>
                  </a:spcAft>
                </a:pPr>
                <a:endParaRPr lang="en-US" sz="1600">
                  <a:solidFill>
                    <a:prstClr val="white"/>
                  </a:solidFill>
                  <a:latin typeface="Helvetica Neue" charset="0"/>
                  <a:ea typeface="Helvetica Neue" charset="0"/>
                  <a:cs typeface="Helvetica Neue" charset="0"/>
                </a:endParaRPr>
              </a:p>
            </p:txBody>
          </p:sp>
          <p:sp>
            <p:nvSpPr>
              <p:cNvPr id="79" name="Oval 78"/>
              <p:cNvSpPr/>
              <p:nvPr/>
            </p:nvSpPr>
            <p:spPr>
              <a:xfrm>
                <a:off x="4810479" y="2484713"/>
                <a:ext cx="228603" cy="228601"/>
              </a:xfrm>
              <a:prstGeom prst="ellipse">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585" fontAlgn="base">
                  <a:spcBef>
                    <a:spcPct val="0"/>
                  </a:spcBef>
                  <a:spcAft>
                    <a:spcPct val="0"/>
                  </a:spcAft>
                </a:pPr>
                <a:endParaRPr lang="en-US" sz="1600">
                  <a:solidFill>
                    <a:prstClr val="white"/>
                  </a:solidFill>
                  <a:latin typeface="Helvetica Neue" charset="0"/>
                  <a:ea typeface="Helvetica Neue" charset="0"/>
                  <a:cs typeface="Helvetica Neue" charset="0"/>
                </a:endParaRPr>
              </a:p>
            </p:txBody>
          </p:sp>
          <p:sp>
            <p:nvSpPr>
              <p:cNvPr id="80" name="Oval 79"/>
              <p:cNvSpPr/>
              <p:nvPr/>
            </p:nvSpPr>
            <p:spPr>
              <a:xfrm>
                <a:off x="4810479" y="1166389"/>
                <a:ext cx="228603" cy="228601"/>
              </a:xfrm>
              <a:prstGeom prst="ellipse">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585" fontAlgn="base">
                  <a:spcBef>
                    <a:spcPct val="0"/>
                  </a:spcBef>
                  <a:spcAft>
                    <a:spcPct val="0"/>
                  </a:spcAft>
                </a:pPr>
                <a:endParaRPr lang="en-US" sz="1600">
                  <a:solidFill>
                    <a:prstClr val="white"/>
                  </a:solidFill>
                  <a:latin typeface="Helvetica Neue" charset="0"/>
                  <a:ea typeface="Helvetica Neue" charset="0"/>
                  <a:cs typeface="Helvetica Neue" charset="0"/>
                </a:endParaRPr>
              </a:p>
            </p:txBody>
          </p:sp>
        </p:grpSp>
      </p:grpSp>
      <p:grpSp>
        <p:nvGrpSpPr>
          <p:cNvPr id="81" name="Group 80"/>
          <p:cNvGrpSpPr/>
          <p:nvPr/>
        </p:nvGrpSpPr>
        <p:grpSpPr>
          <a:xfrm>
            <a:off x="4670313" y="4003711"/>
            <a:ext cx="801933" cy="801934"/>
            <a:chOff x="5724072" y="7333"/>
            <a:chExt cx="2080007" cy="2080009"/>
          </a:xfrm>
        </p:grpSpPr>
        <p:sp>
          <p:nvSpPr>
            <p:cNvPr id="82" name="Oval 81"/>
            <p:cNvSpPr/>
            <p:nvPr/>
          </p:nvSpPr>
          <p:spPr>
            <a:xfrm>
              <a:off x="5724072" y="7333"/>
              <a:ext cx="2080007" cy="2080009"/>
            </a:xfrm>
            <a:prstGeom prst="ellipse">
              <a:avLst/>
            </a:prstGeom>
            <a:solidFill>
              <a:schemeClr val="bg1"/>
            </a:solidFill>
            <a:ln w="28575"/>
          </p:spPr>
          <p:style>
            <a:lnRef idx="2">
              <a:schemeClr val="dk1"/>
            </a:lnRef>
            <a:fillRef idx="1">
              <a:schemeClr val="lt1"/>
            </a:fillRef>
            <a:effectRef idx="0">
              <a:schemeClr val="dk1"/>
            </a:effectRef>
            <a:fontRef idx="minor">
              <a:schemeClr val="dk1"/>
            </a:fontRef>
          </p:style>
          <p:txBody>
            <a:bodyPr rtlCol="0" anchor="ctr"/>
            <a:lstStyle/>
            <a:p>
              <a:pPr algn="ctr" defTabSz="609585" fontAlgn="base">
                <a:spcBef>
                  <a:spcPct val="0"/>
                </a:spcBef>
                <a:spcAft>
                  <a:spcPct val="0"/>
                </a:spcAft>
              </a:pPr>
              <a:endParaRPr lang="en-US" sz="1600">
                <a:solidFill>
                  <a:prstClr val="black"/>
                </a:solidFill>
                <a:latin typeface="Helvetica Neue" charset="0"/>
                <a:ea typeface="Helvetica Neue" charset="0"/>
                <a:cs typeface="Helvetica Neue" charset="0"/>
              </a:endParaRPr>
            </a:p>
          </p:txBody>
        </p:sp>
        <p:sp>
          <p:nvSpPr>
            <p:cNvPr id="83" name="Freeform 82"/>
            <p:cNvSpPr/>
            <p:nvPr/>
          </p:nvSpPr>
          <p:spPr>
            <a:xfrm>
              <a:off x="6230972" y="573468"/>
              <a:ext cx="1066207" cy="947739"/>
            </a:xfrm>
            <a:custGeom>
              <a:avLst/>
              <a:gdLst>
                <a:gd name="connsiteX0" fmla="*/ 0 w 1340556"/>
                <a:gd name="connsiteY0" fmla="*/ 1189143 h 1288265"/>
                <a:gd name="connsiteX1" fmla="*/ 310444 w 1340556"/>
                <a:gd name="connsiteY1" fmla="*/ 1189143 h 1288265"/>
                <a:gd name="connsiteX2" fmla="*/ 776111 w 1340556"/>
                <a:gd name="connsiteY2" fmla="*/ 159032 h 1288265"/>
                <a:gd name="connsiteX3" fmla="*/ 1340556 w 1340556"/>
                <a:gd name="connsiteY3" fmla="*/ 3810 h 1288265"/>
                <a:gd name="connsiteX0" fmla="*/ 0 w 1340556"/>
                <a:gd name="connsiteY0" fmla="*/ 1186354 h 1233692"/>
                <a:gd name="connsiteX1" fmla="*/ 437444 w 1340556"/>
                <a:gd name="connsiteY1" fmla="*/ 1073465 h 1233692"/>
                <a:gd name="connsiteX2" fmla="*/ 776111 w 1340556"/>
                <a:gd name="connsiteY2" fmla="*/ 156243 h 1233692"/>
                <a:gd name="connsiteX3" fmla="*/ 1340556 w 1340556"/>
                <a:gd name="connsiteY3" fmla="*/ 1021 h 1233692"/>
                <a:gd name="connsiteX0" fmla="*/ 0 w 1340556"/>
                <a:gd name="connsiteY0" fmla="*/ 1186354 h 1186354"/>
                <a:gd name="connsiteX1" fmla="*/ 776111 w 1340556"/>
                <a:gd name="connsiteY1" fmla="*/ 156243 h 1186354"/>
                <a:gd name="connsiteX2" fmla="*/ 1340556 w 1340556"/>
                <a:gd name="connsiteY2" fmla="*/ 1021 h 1186354"/>
                <a:gd name="connsiteX0" fmla="*/ 0 w 1340556"/>
                <a:gd name="connsiteY0" fmla="*/ 1185333 h 1185333"/>
                <a:gd name="connsiteX1" fmla="*/ 1340556 w 1340556"/>
                <a:gd name="connsiteY1" fmla="*/ 0 h 1185333"/>
                <a:gd name="connsiteX0" fmla="*/ 0 w 1340556"/>
                <a:gd name="connsiteY0" fmla="*/ 1185333 h 1185333"/>
                <a:gd name="connsiteX1" fmla="*/ 1340556 w 1340556"/>
                <a:gd name="connsiteY1" fmla="*/ 0 h 1185333"/>
                <a:gd name="connsiteX0" fmla="*/ 0 w 1340556"/>
                <a:gd name="connsiteY0" fmla="*/ 1185333 h 1185333"/>
                <a:gd name="connsiteX1" fmla="*/ 1340556 w 1340556"/>
                <a:gd name="connsiteY1" fmla="*/ 0 h 1185333"/>
                <a:gd name="connsiteX0" fmla="*/ 0 w 1340556"/>
                <a:gd name="connsiteY0" fmla="*/ 1185333 h 1185333"/>
                <a:gd name="connsiteX1" fmla="*/ 1340556 w 1340556"/>
                <a:gd name="connsiteY1" fmla="*/ 0 h 1185333"/>
              </a:gdLst>
              <a:ahLst/>
              <a:cxnLst>
                <a:cxn ang="0">
                  <a:pos x="connsiteX0" y="connsiteY0"/>
                </a:cxn>
                <a:cxn ang="0">
                  <a:pos x="connsiteX1" y="connsiteY1"/>
                </a:cxn>
              </a:cxnLst>
              <a:rect l="l" t="t" r="r" b="b"/>
              <a:pathLst>
                <a:path w="1340556" h="1185333">
                  <a:moveTo>
                    <a:pt x="0" y="1185333"/>
                  </a:moveTo>
                  <a:cubicBezTo>
                    <a:pt x="658518" y="1171222"/>
                    <a:pt x="653815" y="14111"/>
                    <a:pt x="1340556" y="0"/>
                  </a:cubicBezTo>
                </a:path>
              </a:pathLst>
            </a:custGeom>
            <a:effectLst/>
          </p:spPr>
          <p:style>
            <a:lnRef idx="3">
              <a:schemeClr val="dk1"/>
            </a:lnRef>
            <a:fillRef idx="0">
              <a:schemeClr val="dk1"/>
            </a:fillRef>
            <a:effectRef idx="2">
              <a:schemeClr val="dk1"/>
            </a:effectRef>
            <a:fontRef idx="minor">
              <a:schemeClr val="tx1"/>
            </a:fontRef>
          </p:style>
          <p:txBody>
            <a:bodyPr rtlCol="0" anchor="ctr"/>
            <a:lstStyle/>
            <a:p>
              <a:pPr algn="ctr"/>
              <a:endParaRPr lang="en-US" sz="1350">
                <a:solidFill>
                  <a:srgbClr val="000000"/>
                </a:solidFill>
                <a:latin typeface="Helvetica Neue" charset="0"/>
                <a:ea typeface="Helvetica Neue" charset="0"/>
                <a:cs typeface="Helvetica Neue" charset="0"/>
              </a:endParaRPr>
            </a:p>
          </p:txBody>
        </p:sp>
      </p:grpSp>
      <p:grpSp>
        <p:nvGrpSpPr>
          <p:cNvPr id="84" name="Group 83"/>
          <p:cNvGrpSpPr/>
          <p:nvPr/>
        </p:nvGrpSpPr>
        <p:grpSpPr>
          <a:xfrm>
            <a:off x="4358520" y="1491428"/>
            <a:ext cx="1425519" cy="1011936"/>
            <a:chOff x="4012915" y="2055821"/>
            <a:chExt cx="3361299" cy="2386094"/>
          </a:xfrm>
        </p:grpSpPr>
        <p:cxnSp>
          <p:nvCxnSpPr>
            <p:cNvPr id="85" name="Straight Arrow Connector 84"/>
            <p:cNvCxnSpPr/>
            <p:nvPr/>
          </p:nvCxnSpPr>
          <p:spPr>
            <a:xfrm>
              <a:off x="5942928" y="3239934"/>
              <a:ext cx="1431286" cy="8936"/>
            </a:xfrm>
            <a:prstGeom prst="straightConnector1">
              <a:avLst/>
            </a:prstGeom>
            <a:ln w="28575">
              <a:tailEnd type="triangle"/>
            </a:ln>
          </p:spPr>
          <p:style>
            <a:lnRef idx="2">
              <a:schemeClr val="dk1">
                <a:shade val="50000"/>
              </a:schemeClr>
            </a:lnRef>
            <a:fillRef idx="1">
              <a:schemeClr val="dk1"/>
            </a:fillRef>
            <a:effectRef idx="0">
              <a:schemeClr val="dk1"/>
            </a:effectRef>
            <a:fontRef idx="minor">
              <a:schemeClr val="lt1"/>
            </a:fontRef>
          </p:style>
        </p:cxnSp>
        <p:cxnSp>
          <p:nvCxnSpPr>
            <p:cNvPr id="86" name="Straight Arrow Connector 85"/>
            <p:cNvCxnSpPr/>
            <p:nvPr/>
          </p:nvCxnSpPr>
          <p:spPr>
            <a:xfrm>
              <a:off x="4287522" y="2193123"/>
              <a:ext cx="1655406" cy="1064682"/>
            </a:xfrm>
            <a:prstGeom prst="straightConnector1">
              <a:avLst/>
            </a:prstGeom>
            <a:ln w="28575">
              <a:tailEnd type="triangle"/>
            </a:ln>
          </p:spPr>
          <p:style>
            <a:lnRef idx="2">
              <a:schemeClr val="dk1">
                <a:shade val="50000"/>
              </a:schemeClr>
            </a:lnRef>
            <a:fillRef idx="1">
              <a:schemeClr val="dk1"/>
            </a:fillRef>
            <a:effectRef idx="0">
              <a:schemeClr val="dk1"/>
            </a:effectRef>
            <a:fontRef idx="minor">
              <a:schemeClr val="lt1"/>
            </a:fontRef>
          </p:style>
        </p:cxnSp>
        <p:cxnSp>
          <p:nvCxnSpPr>
            <p:cNvPr id="87" name="Straight Arrow Connector 86"/>
            <p:cNvCxnSpPr/>
            <p:nvPr/>
          </p:nvCxnSpPr>
          <p:spPr>
            <a:xfrm>
              <a:off x="4287522" y="2720995"/>
              <a:ext cx="1655406" cy="527871"/>
            </a:xfrm>
            <a:prstGeom prst="straightConnector1">
              <a:avLst/>
            </a:prstGeom>
            <a:ln w="28575">
              <a:tailEnd type="triangle"/>
            </a:ln>
          </p:spPr>
          <p:style>
            <a:lnRef idx="2">
              <a:schemeClr val="dk1">
                <a:shade val="50000"/>
              </a:schemeClr>
            </a:lnRef>
            <a:fillRef idx="1">
              <a:schemeClr val="dk1"/>
            </a:fillRef>
            <a:effectRef idx="0">
              <a:schemeClr val="dk1"/>
            </a:effectRef>
            <a:fontRef idx="minor">
              <a:schemeClr val="lt1"/>
            </a:fontRef>
          </p:style>
        </p:cxnSp>
        <p:cxnSp>
          <p:nvCxnSpPr>
            <p:cNvPr id="88" name="Straight Arrow Connector 87"/>
            <p:cNvCxnSpPr/>
            <p:nvPr/>
          </p:nvCxnSpPr>
          <p:spPr>
            <a:xfrm flipV="1">
              <a:off x="4287522" y="3239934"/>
              <a:ext cx="1655406" cy="8932"/>
            </a:xfrm>
            <a:prstGeom prst="straightConnector1">
              <a:avLst/>
            </a:prstGeom>
            <a:ln w="28575">
              <a:tailEnd type="triangle"/>
            </a:ln>
          </p:spPr>
          <p:style>
            <a:lnRef idx="2">
              <a:schemeClr val="dk1">
                <a:shade val="50000"/>
              </a:schemeClr>
            </a:lnRef>
            <a:fillRef idx="1">
              <a:schemeClr val="dk1"/>
            </a:fillRef>
            <a:effectRef idx="0">
              <a:schemeClr val="dk1"/>
            </a:effectRef>
            <a:fontRef idx="minor">
              <a:schemeClr val="lt1"/>
            </a:fontRef>
          </p:style>
        </p:cxnSp>
        <p:cxnSp>
          <p:nvCxnSpPr>
            <p:cNvPr id="89" name="Straight Arrow Connector 88"/>
            <p:cNvCxnSpPr/>
            <p:nvPr/>
          </p:nvCxnSpPr>
          <p:spPr>
            <a:xfrm flipV="1">
              <a:off x="4287522" y="3248866"/>
              <a:ext cx="1636592" cy="527874"/>
            </a:xfrm>
            <a:prstGeom prst="straightConnector1">
              <a:avLst/>
            </a:prstGeom>
            <a:ln w="28575">
              <a:tailEnd type="triangle"/>
            </a:ln>
          </p:spPr>
          <p:style>
            <a:lnRef idx="2">
              <a:schemeClr val="dk1">
                <a:shade val="50000"/>
              </a:schemeClr>
            </a:lnRef>
            <a:fillRef idx="1">
              <a:schemeClr val="dk1"/>
            </a:fillRef>
            <a:effectRef idx="0">
              <a:schemeClr val="dk1"/>
            </a:effectRef>
            <a:fontRef idx="minor">
              <a:schemeClr val="lt1"/>
            </a:fontRef>
          </p:style>
        </p:cxnSp>
        <p:cxnSp>
          <p:nvCxnSpPr>
            <p:cNvPr id="90" name="Straight Arrow Connector 89"/>
            <p:cNvCxnSpPr/>
            <p:nvPr/>
          </p:nvCxnSpPr>
          <p:spPr>
            <a:xfrm flipV="1">
              <a:off x="4287522" y="3257800"/>
              <a:ext cx="1636592" cy="1046813"/>
            </a:xfrm>
            <a:prstGeom prst="straightConnector1">
              <a:avLst/>
            </a:prstGeom>
            <a:ln w="28575">
              <a:tailEnd type="triangle"/>
            </a:ln>
          </p:spPr>
          <p:style>
            <a:lnRef idx="2">
              <a:schemeClr val="dk1">
                <a:shade val="50000"/>
              </a:schemeClr>
            </a:lnRef>
            <a:fillRef idx="1">
              <a:schemeClr val="dk1"/>
            </a:fillRef>
            <a:effectRef idx="0">
              <a:schemeClr val="dk1"/>
            </a:effectRef>
            <a:fontRef idx="minor">
              <a:schemeClr val="lt1"/>
            </a:fontRef>
          </p:style>
        </p:cxnSp>
        <p:grpSp>
          <p:nvGrpSpPr>
            <p:cNvPr id="91" name="Group 90"/>
            <p:cNvGrpSpPr/>
            <p:nvPr/>
          </p:nvGrpSpPr>
          <p:grpSpPr>
            <a:xfrm>
              <a:off x="4012915" y="2055821"/>
              <a:ext cx="274607" cy="2386094"/>
              <a:chOff x="4810479" y="726948"/>
              <a:chExt cx="228603" cy="1986366"/>
            </a:xfrm>
          </p:grpSpPr>
          <p:sp>
            <p:nvSpPr>
              <p:cNvPr id="92" name="Oval 91"/>
              <p:cNvSpPr/>
              <p:nvPr/>
            </p:nvSpPr>
            <p:spPr>
              <a:xfrm>
                <a:off x="4810479" y="726948"/>
                <a:ext cx="228603" cy="228601"/>
              </a:xfrm>
              <a:prstGeom prst="ellipse">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585" fontAlgn="base">
                  <a:spcBef>
                    <a:spcPct val="0"/>
                  </a:spcBef>
                  <a:spcAft>
                    <a:spcPct val="0"/>
                  </a:spcAft>
                </a:pPr>
                <a:endParaRPr lang="en-US" sz="1600">
                  <a:solidFill>
                    <a:prstClr val="white"/>
                  </a:solidFill>
                  <a:latin typeface="Helvetica Neue" charset="0"/>
                  <a:ea typeface="Helvetica Neue" charset="0"/>
                  <a:cs typeface="Helvetica Neue" charset="0"/>
                </a:endParaRPr>
              </a:p>
            </p:txBody>
          </p:sp>
          <p:sp>
            <p:nvSpPr>
              <p:cNvPr id="93" name="Oval 92"/>
              <p:cNvSpPr/>
              <p:nvPr/>
            </p:nvSpPr>
            <p:spPr>
              <a:xfrm>
                <a:off x="4810480" y="1605829"/>
                <a:ext cx="228602" cy="228601"/>
              </a:xfrm>
              <a:prstGeom prst="ellipse">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585" fontAlgn="base">
                  <a:spcBef>
                    <a:spcPct val="0"/>
                  </a:spcBef>
                  <a:spcAft>
                    <a:spcPct val="0"/>
                  </a:spcAft>
                </a:pPr>
                <a:endParaRPr lang="en-US" sz="1600">
                  <a:solidFill>
                    <a:prstClr val="white"/>
                  </a:solidFill>
                  <a:latin typeface="Helvetica Neue" charset="0"/>
                  <a:ea typeface="Helvetica Neue" charset="0"/>
                  <a:cs typeface="Helvetica Neue" charset="0"/>
                </a:endParaRPr>
              </a:p>
            </p:txBody>
          </p:sp>
          <p:sp>
            <p:nvSpPr>
              <p:cNvPr id="94" name="Oval 93"/>
              <p:cNvSpPr/>
              <p:nvPr/>
            </p:nvSpPr>
            <p:spPr>
              <a:xfrm>
                <a:off x="4810479" y="2045271"/>
                <a:ext cx="228603" cy="228601"/>
              </a:xfrm>
              <a:prstGeom prst="ellipse">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585" fontAlgn="base">
                  <a:spcBef>
                    <a:spcPct val="0"/>
                  </a:spcBef>
                  <a:spcAft>
                    <a:spcPct val="0"/>
                  </a:spcAft>
                </a:pPr>
                <a:endParaRPr lang="en-US" sz="1600">
                  <a:solidFill>
                    <a:prstClr val="white"/>
                  </a:solidFill>
                  <a:latin typeface="Helvetica Neue" charset="0"/>
                  <a:ea typeface="Helvetica Neue" charset="0"/>
                  <a:cs typeface="Helvetica Neue" charset="0"/>
                </a:endParaRPr>
              </a:p>
            </p:txBody>
          </p:sp>
          <p:sp>
            <p:nvSpPr>
              <p:cNvPr id="95" name="Oval 94"/>
              <p:cNvSpPr/>
              <p:nvPr/>
            </p:nvSpPr>
            <p:spPr>
              <a:xfrm>
                <a:off x="4810479" y="2484713"/>
                <a:ext cx="228603" cy="228601"/>
              </a:xfrm>
              <a:prstGeom prst="ellipse">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585" fontAlgn="base">
                  <a:spcBef>
                    <a:spcPct val="0"/>
                  </a:spcBef>
                  <a:spcAft>
                    <a:spcPct val="0"/>
                  </a:spcAft>
                </a:pPr>
                <a:endParaRPr lang="en-US" sz="1600">
                  <a:solidFill>
                    <a:prstClr val="white"/>
                  </a:solidFill>
                  <a:latin typeface="Helvetica Neue" charset="0"/>
                  <a:ea typeface="Helvetica Neue" charset="0"/>
                  <a:cs typeface="Helvetica Neue" charset="0"/>
                </a:endParaRPr>
              </a:p>
            </p:txBody>
          </p:sp>
          <p:sp>
            <p:nvSpPr>
              <p:cNvPr id="96" name="Oval 95"/>
              <p:cNvSpPr/>
              <p:nvPr/>
            </p:nvSpPr>
            <p:spPr>
              <a:xfrm>
                <a:off x="4810479" y="1166389"/>
                <a:ext cx="228603" cy="228601"/>
              </a:xfrm>
              <a:prstGeom prst="ellipse">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585" fontAlgn="base">
                  <a:spcBef>
                    <a:spcPct val="0"/>
                  </a:spcBef>
                  <a:spcAft>
                    <a:spcPct val="0"/>
                  </a:spcAft>
                </a:pPr>
                <a:endParaRPr lang="en-US" sz="1600">
                  <a:solidFill>
                    <a:prstClr val="white"/>
                  </a:solidFill>
                  <a:latin typeface="Helvetica Neue" charset="0"/>
                  <a:ea typeface="Helvetica Neue" charset="0"/>
                  <a:cs typeface="Helvetica Neue" charset="0"/>
                </a:endParaRPr>
              </a:p>
            </p:txBody>
          </p:sp>
        </p:grpSp>
      </p:grpSp>
      <p:grpSp>
        <p:nvGrpSpPr>
          <p:cNvPr id="97" name="Group 96"/>
          <p:cNvGrpSpPr/>
          <p:nvPr/>
        </p:nvGrpSpPr>
        <p:grpSpPr>
          <a:xfrm>
            <a:off x="4670313" y="1596429"/>
            <a:ext cx="801933" cy="801934"/>
            <a:chOff x="5724072" y="7333"/>
            <a:chExt cx="2080007" cy="2080009"/>
          </a:xfrm>
        </p:grpSpPr>
        <p:sp>
          <p:nvSpPr>
            <p:cNvPr id="98" name="Oval 97"/>
            <p:cNvSpPr/>
            <p:nvPr/>
          </p:nvSpPr>
          <p:spPr>
            <a:xfrm>
              <a:off x="5724072" y="7333"/>
              <a:ext cx="2080007" cy="2080009"/>
            </a:xfrm>
            <a:prstGeom prst="ellipse">
              <a:avLst/>
            </a:prstGeom>
            <a:solidFill>
              <a:schemeClr val="bg1"/>
            </a:solidFill>
            <a:ln w="28575"/>
          </p:spPr>
          <p:style>
            <a:lnRef idx="2">
              <a:schemeClr val="dk1"/>
            </a:lnRef>
            <a:fillRef idx="1">
              <a:schemeClr val="lt1"/>
            </a:fillRef>
            <a:effectRef idx="0">
              <a:schemeClr val="dk1"/>
            </a:effectRef>
            <a:fontRef idx="minor">
              <a:schemeClr val="dk1"/>
            </a:fontRef>
          </p:style>
          <p:txBody>
            <a:bodyPr rtlCol="0" anchor="ctr"/>
            <a:lstStyle/>
            <a:p>
              <a:pPr algn="ctr" defTabSz="609585" fontAlgn="base">
                <a:spcBef>
                  <a:spcPct val="0"/>
                </a:spcBef>
                <a:spcAft>
                  <a:spcPct val="0"/>
                </a:spcAft>
              </a:pPr>
              <a:endParaRPr lang="en-US" sz="1600">
                <a:solidFill>
                  <a:prstClr val="black"/>
                </a:solidFill>
                <a:latin typeface="Helvetica Neue" charset="0"/>
                <a:ea typeface="Helvetica Neue" charset="0"/>
                <a:cs typeface="Helvetica Neue" charset="0"/>
              </a:endParaRPr>
            </a:p>
          </p:txBody>
        </p:sp>
        <p:sp>
          <p:nvSpPr>
            <p:cNvPr id="99" name="Freeform 98"/>
            <p:cNvSpPr/>
            <p:nvPr/>
          </p:nvSpPr>
          <p:spPr>
            <a:xfrm>
              <a:off x="6230972" y="573468"/>
              <a:ext cx="1066207" cy="947739"/>
            </a:xfrm>
            <a:custGeom>
              <a:avLst/>
              <a:gdLst>
                <a:gd name="connsiteX0" fmla="*/ 0 w 1340556"/>
                <a:gd name="connsiteY0" fmla="*/ 1189143 h 1288265"/>
                <a:gd name="connsiteX1" fmla="*/ 310444 w 1340556"/>
                <a:gd name="connsiteY1" fmla="*/ 1189143 h 1288265"/>
                <a:gd name="connsiteX2" fmla="*/ 776111 w 1340556"/>
                <a:gd name="connsiteY2" fmla="*/ 159032 h 1288265"/>
                <a:gd name="connsiteX3" fmla="*/ 1340556 w 1340556"/>
                <a:gd name="connsiteY3" fmla="*/ 3810 h 1288265"/>
                <a:gd name="connsiteX0" fmla="*/ 0 w 1340556"/>
                <a:gd name="connsiteY0" fmla="*/ 1186354 h 1233692"/>
                <a:gd name="connsiteX1" fmla="*/ 437444 w 1340556"/>
                <a:gd name="connsiteY1" fmla="*/ 1073465 h 1233692"/>
                <a:gd name="connsiteX2" fmla="*/ 776111 w 1340556"/>
                <a:gd name="connsiteY2" fmla="*/ 156243 h 1233692"/>
                <a:gd name="connsiteX3" fmla="*/ 1340556 w 1340556"/>
                <a:gd name="connsiteY3" fmla="*/ 1021 h 1233692"/>
                <a:gd name="connsiteX0" fmla="*/ 0 w 1340556"/>
                <a:gd name="connsiteY0" fmla="*/ 1186354 h 1186354"/>
                <a:gd name="connsiteX1" fmla="*/ 776111 w 1340556"/>
                <a:gd name="connsiteY1" fmla="*/ 156243 h 1186354"/>
                <a:gd name="connsiteX2" fmla="*/ 1340556 w 1340556"/>
                <a:gd name="connsiteY2" fmla="*/ 1021 h 1186354"/>
                <a:gd name="connsiteX0" fmla="*/ 0 w 1340556"/>
                <a:gd name="connsiteY0" fmla="*/ 1185333 h 1185333"/>
                <a:gd name="connsiteX1" fmla="*/ 1340556 w 1340556"/>
                <a:gd name="connsiteY1" fmla="*/ 0 h 1185333"/>
                <a:gd name="connsiteX0" fmla="*/ 0 w 1340556"/>
                <a:gd name="connsiteY0" fmla="*/ 1185333 h 1185333"/>
                <a:gd name="connsiteX1" fmla="*/ 1340556 w 1340556"/>
                <a:gd name="connsiteY1" fmla="*/ 0 h 1185333"/>
                <a:gd name="connsiteX0" fmla="*/ 0 w 1340556"/>
                <a:gd name="connsiteY0" fmla="*/ 1185333 h 1185333"/>
                <a:gd name="connsiteX1" fmla="*/ 1340556 w 1340556"/>
                <a:gd name="connsiteY1" fmla="*/ 0 h 1185333"/>
                <a:gd name="connsiteX0" fmla="*/ 0 w 1340556"/>
                <a:gd name="connsiteY0" fmla="*/ 1185333 h 1185333"/>
                <a:gd name="connsiteX1" fmla="*/ 1340556 w 1340556"/>
                <a:gd name="connsiteY1" fmla="*/ 0 h 1185333"/>
              </a:gdLst>
              <a:ahLst/>
              <a:cxnLst>
                <a:cxn ang="0">
                  <a:pos x="connsiteX0" y="connsiteY0"/>
                </a:cxn>
                <a:cxn ang="0">
                  <a:pos x="connsiteX1" y="connsiteY1"/>
                </a:cxn>
              </a:cxnLst>
              <a:rect l="l" t="t" r="r" b="b"/>
              <a:pathLst>
                <a:path w="1340556" h="1185333">
                  <a:moveTo>
                    <a:pt x="0" y="1185333"/>
                  </a:moveTo>
                  <a:cubicBezTo>
                    <a:pt x="658518" y="1171222"/>
                    <a:pt x="653815" y="14111"/>
                    <a:pt x="1340556" y="0"/>
                  </a:cubicBezTo>
                </a:path>
              </a:pathLst>
            </a:custGeom>
            <a:effectLst/>
          </p:spPr>
          <p:style>
            <a:lnRef idx="3">
              <a:schemeClr val="dk1"/>
            </a:lnRef>
            <a:fillRef idx="0">
              <a:schemeClr val="dk1"/>
            </a:fillRef>
            <a:effectRef idx="2">
              <a:schemeClr val="dk1"/>
            </a:effectRef>
            <a:fontRef idx="minor">
              <a:schemeClr val="tx1"/>
            </a:fontRef>
          </p:style>
          <p:txBody>
            <a:bodyPr rtlCol="0" anchor="ctr"/>
            <a:lstStyle/>
            <a:p>
              <a:pPr algn="ctr"/>
              <a:endParaRPr lang="en-US" sz="1350">
                <a:solidFill>
                  <a:srgbClr val="000000"/>
                </a:solidFill>
                <a:latin typeface="Helvetica Neue" charset="0"/>
                <a:ea typeface="Helvetica Neue" charset="0"/>
                <a:cs typeface="Helvetica Neue" charset="0"/>
              </a:endParaRPr>
            </a:p>
          </p:txBody>
        </p:sp>
      </p:grpSp>
      <p:cxnSp>
        <p:nvCxnSpPr>
          <p:cNvPr id="101" name="Straight Arrow Connector 100"/>
          <p:cNvCxnSpPr/>
          <p:nvPr/>
        </p:nvCxnSpPr>
        <p:spPr>
          <a:xfrm>
            <a:off x="5796907" y="1987164"/>
            <a:ext cx="1056252" cy="1493981"/>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102" name="Straight Arrow Connector 101"/>
          <p:cNvCxnSpPr/>
          <p:nvPr/>
        </p:nvCxnSpPr>
        <p:spPr>
          <a:xfrm>
            <a:off x="5781010" y="3199132"/>
            <a:ext cx="1056253" cy="512639"/>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grpSp>
        <p:nvGrpSpPr>
          <p:cNvPr id="105" name="Group 104"/>
          <p:cNvGrpSpPr/>
          <p:nvPr/>
        </p:nvGrpSpPr>
        <p:grpSpPr>
          <a:xfrm>
            <a:off x="3437836" y="5036483"/>
            <a:ext cx="2678816" cy="1147872"/>
            <a:chOff x="3242587" y="1967773"/>
            <a:chExt cx="2678816" cy="1147872"/>
          </a:xfrm>
        </p:grpSpPr>
        <p:grpSp>
          <p:nvGrpSpPr>
            <p:cNvPr id="118" name="Group 117"/>
            <p:cNvGrpSpPr/>
            <p:nvPr/>
          </p:nvGrpSpPr>
          <p:grpSpPr>
            <a:xfrm>
              <a:off x="3242587" y="1967773"/>
              <a:ext cx="2428345" cy="1142916"/>
              <a:chOff x="3321171" y="1967773"/>
              <a:chExt cx="2428345" cy="1142916"/>
            </a:xfrm>
          </p:grpSpPr>
          <p:sp>
            <p:nvSpPr>
              <p:cNvPr id="120" name="Rectangle 119"/>
              <p:cNvSpPr/>
              <p:nvPr/>
            </p:nvSpPr>
            <p:spPr>
              <a:xfrm>
                <a:off x="3321171" y="1967773"/>
                <a:ext cx="2428345" cy="114291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121" name="Picture 120"/>
              <p:cNvPicPr>
                <a:picLocks noChangeAspect="1"/>
              </p:cNvPicPr>
              <p:nvPr/>
            </p:nvPicPr>
            <p:blipFill>
              <a:blip r:embed="rId4"/>
              <a:stretch>
                <a:fillRect/>
              </a:stretch>
            </p:blipFill>
            <p:spPr>
              <a:xfrm rot="16200000">
                <a:off x="3039967" y="2350277"/>
                <a:ext cx="1009568" cy="365968"/>
              </a:xfrm>
              <a:prstGeom prst="rect">
                <a:avLst/>
              </a:prstGeom>
            </p:spPr>
          </p:pic>
        </p:grpSp>
        <p:sp>
          <p:nvSpPr>
            <p:cNvPr id="119" name="Rectangle 118"/>
            <p:cNvSpPr/>
            <p:nvPr/>
          </p:nvSpPr>
          <p:spPr>
            <a:xfrm>
              <a:off x="5659297" y="1970025"/>
              <a:ext cx="262106" cy="114562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grpSp>
        <p:nvGrpSpPr>
          <p:cNvPr id="122" name="Group 121"/>
          <p:cNvGrpSpPr/>
          <p:nvPr/>
        </p:nvGrpSpPr>
        <p:grpSpPr>
          <a:xfrm>
            <a:off x="4355491" y="5102217"/>
            <a:ext cx="1425519" cy="1011936"/>
            <a:chOff x="4012915" y="2055821"/>
            <a:chExt cx="3361299" cy="2386094"/>
          </a:xfrm>
        </p:grpSpPr>
        <p:cxnSp>
          <p:nvCxnSpPr>
            <p:cNvPr id="123" name="Straight Arrow Connector 122"/>
            <p:cNvCxnSpPr/>
            <p:nvPr/>
          </p:nvCxnSpPr>
          <p:spPr>
            <a:xfrm>
              <a:off x="5942928" y="3239934"/>
              <a:ext cx="1431286" cy="8936"/>
            </a:xfrm>
            <a:prstGeom prst="straightConnector1">
              <a:avLst/>
            </a:prstGeom>
            <a:ln w="28575">
              <a:tailEnd type="triangle"/>
            </a:ln>
          </p:spPr>
          <p:style>
            <a:lnRef idx="2">
              <a:schemeClr val="dk1">
                <a:shade val="50000"/>
              </a:schemeClr>
            </a:lnRef>
            <a:fillRef idx="1">
              <a:schemeClr val="dk1"/>
            </a:fillRef>
            <a:effectRef idx="0">
              <a:schemeClr val="dk1"/>
            </a:effectRef>
            <a:fontRef idx="minor">
              <a:schemeClr val="lt1"/>
            </a:fontRef>
          </p:style>
        </p:cxnSp>
        <p:cxnSp>
          <p:nvCxnSpPr>
            <p:cNvPr id="124" name="Straight Arrow Connector 123"/>
            <p:cNvCxnSpPr/>
            <p:nvPr/>
          </p:nvCxnSpPr>
          <p:spPr>
            <a:xfrm>
              <a:off x="4287522" y="2193123"/>
              <a:ext cx="1655406" cy="1064682"/>
            </a:xfrm>
            <a:prstGeom prst="straightConnector1">
              <a:avLst/>
            </a:prstGeom>
            <a:ln w="28575">
              <a:tailEnd type="triangle"/>
            </a:ln>
          </p:spPr>
          <p:style>
            <a:lnRef idx="2">
              <a:schemeClr val="dk1">
                <a:shade val="50000"/>
              </a:schemeClr>
            </a:lnRef>
            <a:fillRef idx="1">
              <a:schemeClr val="dk1"/>
            </a:fillRef>
            <a:effectRef idx="0">
              <a:schemeClr val="dk1"/>
            </a:effectRef>
            <a:fontRef idx="minor">
              <a:schemeClr val="lt1"/>
            </a:fontRef>
          </p:style>
        </p:cxnSp>
        <p:cxnSp>
          <p:nvCxnSpPr>
            <p:cNvPr id="125" name="Straight Arrow Connector 124"/>
            <p:cNvCxnSpPr/>
            <p:nvPr/>
          </p:nvCxnSpPr>
          <p:spPr>
            <a:xfrm>
              <a:off x="4287522" y="2720995"/>
              <a:ext cx="1655406" cy="527871"/>
            </a:xfrm>
            <a:prstGeom prst="straightConnector1">
              <a:avLst/>
            </a:prstGeom>
            <a:ln w="28575">
              <a:tailEnd type="triangle"/>
            </a:ln>
          </p:spPr>
          <p:style>
            <a:lnRef idx="2">
              <a:schemeClr val="dk1">
                <a:shade val="50000"/>
              </a:schemeClr>
            </a:lnRef>
            <a:fillRef idx="1">
              <a:schemeClr val="dk1"/>
            </a:fillRef>
            <a:effectRef idx="0">
              <a:schemeClr val="dk1"/>
            </a:effectRef>
            <a:fontRef idx="minor">
              <a:schemeClr val="lt1"/>
            </a:fontRef>
          </p:style>
        </p:cxnSp>
        <p:cxnSp>
          <p:nvCxnSpPr>
            <p:cNvPr id="126" name="Straight Arrow Connector 125"/>
            <p:cNvCxnSpPr/>
            <p:nvPr/>
          </p:nvCxnSpPr>
          <p:spPr>
            <a:xfrm flipV="1">
              <a:off x="4287522" y="3239934"/>
              <a:ext cx="1655406" cy="8932"/>
            </a:xfrm>
            <a:prstGeom prst="straightConnector1">
              <a:avLst/>
            </a:prstGeom>
            <a:ln w="28575">
              <a:tailEnd type="triangle"/>
            </a:ln>
          </p:spPr>
          <p:style>
            <a:lnRef idx="2">
              <a:schemeClr val="dk1">
                <a:shade val="50000"/>
              </a:schemeClr>
            </a:lnRef>
            <a:fillRef idx="1">
              <a:schemeClr val="dk1"/>
            </a:fillRef>
            <a:effectRef idx="0">
              <a:schemeClr val="dk1"/>
            </a:effectRef>
            <a:fontRef idx="minor">
              <a:schemeClr val="lt1"/>
            </a:fontRef>
          </p:style>
        </p:cxnSp>
        <p:cxnSp>
          <p:nvCxnSpPr>
            <p:cNvPr id="127" name="Straight Arrow Connector 126"/>
            <p:cNvCxnSpPr/>
            <p:nvPr/>
          </p:nvCxnSpPr>
          <p:spPr>
            <a:xfrm flipV="1">
              <a:off x="4287522" y="3248866"/>
              <a:ext cx="1636592" cy="527874"/>
            </a:xfrm>
            <a:prstGeom prst="straightConnector1">
              <a:avLst/>
            </a:prstGeom>
            <a:ln w="28575">
              <a:tailEnd type="triangle"/>
            </a:ln>
          </p:spPr>
          <p:style>
            <a:lnRef idx="2">
              <a:schemeClr val="dk1">
                <a:shade val="50000"/>
              </a:schemeClr>
            </a:lnRef>
            <a:fillRef idx="1">
              <a:schemeClr val="dk1"/>
            </a:fillRef>
            <a:effectRef idx="0">
              <a:schemeClr val="dk1"/>
            </a:effectRef>
            <a:fontRef idx="minor">
              <a:schemeClr val="lt1"/>
            </a:fontRef>
          </p:style>
        </p:cxnSp>
        <p:cxnSp>
          <p:nvCxnSpPr>
            <p:cNvPr id="128" name="Straight Arrow Connector 127"/>
            <p:cNvCxnSpPr/>
            <p:nvPr/>
          </p:nvCxnSpPr>
          <p:spPr>
            <a:xfrm flipV="1">
              <a:off x="4287522" y="3257800"/>
              <a:ext cx="1636592" cy="1046813"/>
            </a:xfrm>
            <a:prstGeom prst="straightConnector1">
              <a:avLst/>
            </a:prstGeom>
            <a:ln w="28575">
              <a:tailEnd type="triangle"/>
            </a:ln>
          </p:spPr>
          <p:style>
            <a:lnRef idx="2">
              <a:schemeClr val="dk1">
                <a:shade val="50000"/>
              </a:schemeClr>
            </a:lnRef>
            <a:fillRef idx="1">
              <a:schemeClr val="dk1"/>
            </a:fillRef>
            <a:effectRef idx="0">
              <a:schemeClr val="dk1"/>
            </a:effectRef>
            <a:fontRef idx="minor">
              <a:schemeClr val="lt1"/>
            </a:fontRef>
          </p:style>
        </p:cxnSp>
        <p:grpSp>
          <p:nvGrpSpPr>
            <p:cNvPr id="129" name="Group 128"/>
            <p:cNvGrpSpPr/>
            <p:nvPr/>
          </p:nvGrpSpPr>
          <p:grpSpPr>
            <a:xfrm>
              <a:off x="4012915" y="2055821"/>
              <a:ext cx="274607" cy="2386094"/>
              <a:chOff x="4810479" y="726948"/>
              <a:chExt cx="228603" cy="1986366"/>
            </a:xfrm>
          </p:grpSpPr>
          <p:sp>
            <p:nvSpPr>
              <p:cNvPr id="130" name="Oval 129"/>
              <p:cNvSpPr/>
              <p:nvPr/>
            </p:nvSpPr>
            <p:spPr>
              <a:xfrm>
                <a:off x="4810479" y="726948"/>
                <a:ext cx="228603" cy="228601"/>
              </a:xfrm>
              <a:prstGeom prst="ellipse">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585" fontAlgn="base">
                  <a:spcBef>
                    <a:spcPct val="0"/>
                  </a:spcBef>
                  <a:spcAft>
                    <a:spcPct val="0"/>
                  </a:spcAft>
                </a:pPr>
                <a:endParaRPr lang="en-US" sz="1600">
                  <a:solidFill>
                    <a:prstClr val="white"/>
                  </a:solidFill>
                  <a:latin typeface="Helvetica Neue" charset="0"/>
                  <a:ea typeface="Helvetica Neue" charset="0"/>
                  <a:cs typeface="Helvetica Neue" charset="0"/>
                </a:endParaRPr>
              </a:p>
            </p:txBody>
          </p:sp>
          <p:sp>
            <p:nvSpPr>
              <p:cNvPr id="131" name="Oval 130"/>
              <p:cNvSpPr/>
              <p:nvPr/>
            </p:nvSpPr>
            <p:spPr>
              <a:xfrm>
                <a:off x="4810480" y="1605829"/>
                <a:ext cx="228602" cy="228601"/>
              </a:xfrm>
              <a:prstGeom prst="ellipse">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585" fontAlgn="base">
                  <a:spcBef>
                    <a:spcPct val="0"/>
                  </a:spcBef>
                  <a:spcAft>
                    <a:spcPct val="0"/>
                  </a:spcAft>
                </a:pPr>
                <a:endParaRPr lang="en-US" sz="1600">
                  <a:solidFill>
                    <a:prstClr val="white"/>
                  </a:solidFill>
                  <a:latin typeface="Helvetica Neue" charset="0"/>
                  <a:ea typeface="Helvetica Neue" charset="0"/>
                  <a:cs typeface="Helvetica Neue" charset="0"/>
                </a:endParaRPr>
              </a:p>
            </p:txBody>
          </p:sp>
          <p:sp>
            <p:nvSpPr>
              <p:cNvPr id="132" name="Oval 131"/>
              <p:cNvSpPr/>
              <p:nvPr/>
            </p:nvSpPr>
            <p:spPr>
              <a:xfrm>
                <a:off x="4810479" y="2045271"/>
                <a:ext cx="228603" cy="228601"/>
              </a:xfrm>
              <a:prstGeom prst="ellipse">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585" fontAlgn="base">
                  <a:spcBef>
                    <a:spcPct val="0"/>
                  </a:spcBef>
                  <a:spcAft>
                    <a:spcPct val="0"/>
                  </a:spcAft>
                </a:pPr>
                <a:endParaRPr lang="en-US" sz="1600">
                  <a:solidFill>
                    <a:prstClr val="white"/>
                  </a:solidFill>
                  <a:latin typeface="Helvetica Neue" charset="0"/>
                  <a:ea typeface="Helvetica Neue" charset="0"/>
                  <a:cs typeface="Helvetica Neue" charset="0"/>
                </a:endParaRPr>
              </a:p>
            </p:txBody>
          </p:sp>
          <p:sp>
            <p:nvSpPr>
              <p:cNvPr id="133" name="Oval 132"/>
              <p:cNvSpPr/>
              <p:nvPr/>
            </p:nvSpPr>
            <p:spPr>
              <a:xfrm>
                <a:off x="4810479" y="2484713"/>
                <a:ext cx="228603" cy="228601"/>
              </a:xfrm>
              <a:prstGeom prst="ellipse">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585" fontAlgn="base">
                  <a:spcBef>
                    <a:spcPct val="0"/>
                  </a:spcBef>
                  <a:spcAft>
                    <a:spcPct val="0"/>
                  </a:spcAft>
                </a:pPr>
                <a:endParaRPr lang="en-US" sz="1600">
                  <a:solidFill>
                    <a:prstClr val="white"/>
                  </a:solidFill>
                  <a:latin typeface="Helvetica Neue" charset="0"/>
                  <a:ea typeface="Helvetica Neue" charset="0"/>
                  <a:cs typeface="Helvetica Neue" charset="0"/>
                </a:endParaRPr>
              </a:p>
            </p:txBody>
          </p:sp>
          <p:sp>
            <p:nvSpPr>
              <p:cNvPr id="134" name="Oval 133"/>
              <p:cNvSpPr/>
              <p:nvPr/>
            </p:nvSpPr>
            <p:spPr>
              <a:xfrm>
                <a:off x="4810479" y="1166389"/>
                <a:ext cx="228603" cy="228601"/>
              </a:xfrm>
              <a:prstGeom prst="ellipse">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585" fontAlgn="base">
                  <a:spcBef>
                    <a:spcPct val="0"/>
                  </a:spcBef>
                  <a:spcAft>
                    <a:spcPct val="0"/>
                  </a:spcAft>
                </a:pPr>
                <a:endParaRPr lang="en-US" sz="1600">
                  <a:solidFill>
                    <a:prstClr val="white"/>
                  </a:solidFill>
                  <a:latin typeface="Helvetica Neue" charset="0"/>
                  <a:ea typeface="Helvetica Neue" charset="0"/>
                  <a:cs typeface="Helvetica Neue" charset="0"/>
                </a:endParaRPr>
              </a:p>
            </p:txBody>
          </p:sp>
        </p:grpSp>
      </p:grpSp>
      <p:grpSp>
        <p:nvGrpSpPr>
          <p:cNvPr id="135" name="Group 134"/>
          <p:cNvGrpSpPr/>
          <p:nvPr/>
        </p:nvGrpSpPr>
        <p:grpSpPr>
          <a:xfrm>
            <a:off x="4667284" y="5207218"/>
            <a:ext cx="801933" cy="801934"/>
            <a:chOff x="5724072" y="7333"/>
            <a:chExt cx="2080007" cy="2080009"/>
          </a:xfrm>
        </p:grpSpPr>
        <p:sp>
          <p:nvSpPr>
            <p:cNvPr id="136" name="Oval 135"/>
            <p:cNvSpPr/>
            <p:nvPr/>
          </p:nvSpPr>
          <p:spPr>
            <a:xfrm>
              <a:off x="5724072" y="7333"/>
              <a:ext cx="2080007" cy="2080009"/>
            </a:xfrm>
            <a:prstGeom prst="ellipse">
              <a:avLst/>
            </a:prstGeom>
            <a:solidFill>
              <a:schemeClr val="bg1"/>
            </a:solidFill>
            <a:ln w="28575"/>
          </p:spPr>
          <p:style>
            <a:lnRef idx="2">
              <a:schemeClr val="dk1"/>
            </a:lnRef>
            <a:fillRef idx="1">
              <a:schemeClr val="lt1"/>
            </a:fillRef>
            <a:effectRef idx="0">
              <a:schemeClr val="dk1"/>
            </a:effectRef>
            <a:fontRef idx="minor">
              <a:schemeClr val="dk1"/>
            </a:fontRef>
          </p:style>
          <p:txBody>
            <a:bodyPr rtlCol="0" anchor="ctr"/>
            <a:lstStyle/>
            <a:p>
              <a:pPr algn="ctr" defTabSz="609585" fontAlgn="base">
                <a:spcBef>
                  <a:spcPct val="0"/>
                </a:spcBef>
                <a:spcAft>
                  <a:spcPct val="0"/>
                </a:spcAft>
              </a:pPr>
              <a:endParaRPr lang="en-US" sz="1600">
                <a:solidFill>
                  <a:prstClr val="black"/>
                </a:solidFill>
                <a:latin typeface="Helvetica Neue" charset="0"/>
                <a:ea typeface="Helvetica Neue" charset="0"/>
                <a:cs typeface="Helvetica Neue" charset="0"/>
              </a:endParaRPr>
            </a:p>
          </p:txBody>
        </p:sp>
        <p:sp>
          <p:nvSpPr>
            <p:cNvPr id="137" name="Freeform 136"/>
            <p:cNvSpPr/>
            <p:nvPr/>
          </p:nvSpPr>
          <p:spPr>
            <a:xfrm>
              <a:off x="6230972" y="573468"/>
              <a:ext cx="1066207" cy="947739"/>
            </a:xfrm>
            <a:custGeom>
              <a:avLst/>
              <a:gdLst>
                <a:gd name="connsiteX0" fmla="*/ 0 w 1340556"/>
                <a:gd name="connsiteY0" fmla="*/ 1189143 h 1288265"/>
                <a:gd name="connsiteX1" fmla="*/ 310444 w 1340556"/>
                <a:gd name="connsiteY1" fmla="*/ 1189143 h 1288265"/>
                <a:gd name="connsiteX2" fmla="*/ 776111 w 1340556"/>
                <a:gd name="connsiteY2" fmla="*/ 159032 h 1288265"/>
                <a:gd name="connsiteX3" fmla="*/ 1340556 w 1340556"/>
                <a:gd name="connsiteY3" fmla="*/ 3810 h 1288265"/>
                <a:gd name="connsiteX0" fmla="*/ 0 w 1340556"/>
                <a:gd name="connsiteY0" fmla="*/ 1186354 h 1233692"/>
                <a:gd name="connsiteX1" fmla="*/ 437444 w 1340556"/>
                <a:gd name="connsiteY1" fmla="*/ 1073465 h 1233692"/>
                <a:gd name="connsiteX2" fmla="*/ 776111 w 1340556"/>
                <a:gd name="connsiteY2" fmla="*/ 156243 h 1233692"/>
                <a:gd name="connsiteX3" fmla="*/ 1340556 w 1340556"/>
                <a:gd name="connsiteY3" fmla="*/ 1021 h 1233692"/>
                <a:gd name="connsiteX0" fmla="*/ 0 w 1340556"/>
                <a:gd name="connsiteY0" fmla="*/ 1186354 h 1186354"/>
                <a:gd name="connsiteX1" fmla="*/ 776111 w 1340556"/>
                <a:gd name="connsiteY1" fmla="*/ 156243 h 1186354"/>
                <a:gd name="connsiteX2" fmla="*/ 1340556 w 1340556"/>
                <a:gd name="connsiteY2" fmla="*/ 1021 h 1186354"/>
                <a:gd name="connsiteX0" fmla="*/ 0 w 1340556"/>
                <a:gd name="connsiteY0" fmla="*/ 1185333 h 1185333"/>
                <a:gd name="connsiteX1" fmla="*/ 1340556 w 1340556"/>
                <a:gd name="connsiteY1" fmla="*/ 0 h 1185333"/>
                <a:gd name="connsiteX0" fmla="*/ 0 w 1340556"/>
                <a:gd name="connsiteY0" fmla="*/ 1185333 h 1185333"/>
                <a:gd name="connsiteX1" fmla="*/ 1340556 w 1340556"/>
                <a:gd name="connsiteY1" fmla="*/ 0 h 1185333"/>
                <a:gd name="connsiteX0" fmla="*/ 0 w 1340556"/>
                <a:gd name="connsiteY0" fmla="*/ 1185333 h 1185333"/>
                <a:gd name="connsiteX1" fmla="*/ 1340556 w 1340556"/>
                <a:gd name="connsiteY1" fmla="*/ 0 h 1185333"/>
                <a:gd name="connsiteX0" fmla="*/ 0 w 1340556"/>
                <a:gd name="connsiteY0" fmla="*/ 1185333 h 1185333"/>
                <a:gd name="connsiteX1" fmla="*/ 1340556 w 1340556"/>
                <a:gd name="connsiteY1" fmla="*/ 0 h 1185333"/>
              </a:gdLst>
              <a:ahLst/>
              <a:cxnLst>
                <a:cxn ang="0">
                  <a:pos x="connsiteX0" y="connsiteY0"/>
                </a:cxn>
                <a:cxn ang="0">
                  <a:pos x="connsiteX1" y="connsiteY1"/>
                </a:cxn>
              </a:cxnLst>
              <a:rect l="l" t="t" r="r" b="b"/>
              <a:pathLst>
                <a:path w="1340556" h="1185333">
                  <a:moveTo>
                    <a:pt x="0" y="1185333"/>
                  </a:moveTo>
                  <a:cubicBezTo>
                    <a:pt x="658518" y="1171222"/>
                    <a:pt x="653815" y="14111"/>
                    <a:pt x="1340556" y="0"/>
                  </a:cubicBezTo>
                </a:path>
              </a:pathLst>
            </a:custGeom>
            <a:effectLst/>
          </p:spPr>
          <p:style>
            <a:lnRef idx="3">
              <a:schemeClr val="dk1"/>
            </a:lnRef>
            <a:fillRef idx="0">
              <a:schemeClr val="dk1"/>
            </a:fillRef>
            <a:effectRef idx="2">
              <a:schemeClr val="dk1"/>
            </a:effectRef>
            <a:fontRef idx="minor">
              <a:schemeClr val="tx1"/>
            </a:fontRef>
          </p:style>
          <p:txBody>
            <a:bodyPr rtlCol="0" anchor="ctr"/>
            <a:lstStyle/>
            <a:p>
              <a:pPr algn="ctr"/>
              <a:endParaRPr lang="en-US" sz="1350">
                <a:solidFill>
                  <a:srgbClr val="000000"/>
                </a:solidFill>
                <a:latin typeface="Helvetica Neue" charset="0"/>
                <a:ea typeface="Helvetica Neue" charset="0"/>
                <a:cs typeface="Helvetica Neue" charset="0"/>
              </a:endParaRPr>
            </a:p>
          </p:txBody>
        </p:sp>
      </p:grpSp>
      <p:cxnSp>
        <p:nvCxnSpPr>
          <p:cNvPr id="103" name="Straight Arrow Connector 102"/>
          <p:cNvCxnSpPr/>
          <p:nvPr/>
        </p:nvCxnSpPr>
        <p:spPr>
          <a:xfrm flipV="1">
            <a:off x="5807951" y="4085436"/>
            <a:ext cx="1104573" cy="1526787"/>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138" name="Straight Arrow Connector 137"/>
          <p:cNvCxnSpPr/>
          <p:nvPr/>
        </p:nvCxnSpPr>
        <p:spPr>
          <a:xfrm flipV="1">
            <a:off x="5781010" y="3819741"/>
            <a:ext cx="1056253" cy="588725"/>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sp>
        <p:nvSpPr>
          <p:cNvPr id="142" name="TextBox 141"/>
          <p:cNvSpPr txBox="1"/>
          <p:nvPr/>
        </p:nvSpPr>
        <p:spPr>
          <a:xfrm>
            <a:off x="6846672" y="3016349"/>
            <a:ext cx="1098260" cy="477054"/>
          </a:xfrm>
          <a:prstGeom prst="rect">
            <a:avLst/>
          </a:prstGeom>
          <a:noFill/>
        </p:spPr>
        <p:txBody>
          <a:bodyPr wrap="square" rtlCol="0">
            <a:spAutoFit/>
          </a:bodyPr>
          <a:lstStyle/>
          <a:p>
            <a:r>
              <a:rPr lang="en-US" sz="2500" b="1" dirty="0" smtClean="0">
                <a:solidFill>
                  <a:srgbClr val="E16718"/>
                </a:solidFill>
                <a:latin typeface="Helvetica Neue Condensed" charset="0"/>
                <a:ea typeface="Helvetica Neue Condensed" charset="0"/>
                <a:cs typeface="Helvetica Neue Condensed" charset="0"/>
              </a:rPr>
              <a:t>“CAT”</a:t>
            </a:r>
            <a:endParaRPr lang="en-US" sz="2500" b="1" dirty="0">
              <a:solidFill>
                <a:srgbClr val="E16718"/>
              </a:solidFill>
              <a:latin typeface="Helvetica Neue Condensed" charset="0"/>
              <a:ea typeface="Helvetica Neue Condensed" charset="0"/>
              <a:cs typeface="Helvetica Neue Condensed" charset="0"/>
            </a:endParaRPr>
          </a:p>
        </p:txBody>
      </p:sp>
      <p:sp>
        <p:nvSpPr>
          <p:cNvPr id="143" name="TextBox 142"/>
          <p:cNvSpPr txBox="1"/>
          <p:nvPr/>
        </p:nvSpPr>
        <p:spPr>
          <a:xfrm>
            <a:off x="6864280" y="3366316"/>
            <a:ext cx="1098260" cy="477054"/>
          </a:xfrm>
          <a:prstGeom prst="rect">
            <a:avLst/>
          </a:prstGeom>
          <a:noFill/>
        </p:spPr>
        <p:txBody>
          <a:bodyPr wrap="square" rtlCol="0">
            <a:spAutoFit/>
          </a:bodyPr>
          <a:lstStyle/>
          <a:p>
            <a:r>
              <a:rPr lang="en-US" sz="2500" b="1" dirty="0" smtClean="0">
                <a:solidFill>
                  <a:srgbClr val="7030A0"/>
                </a:solidFill>
                <a:latin typeface="Helvetica Neue Condensed" charset="0"/>
                <a:ea typeface="Helvetica Neue Condensed" charset="0"/>
                <a:cs typeface="Helvetica Neue Condensed" charset="0"/>
              </a:rPr>
              <a:t>“MAN”</a:t>
            </a:r>
            <a:endParaRPr lang="en-US" sz="2500" b="1" dirty="0">
              <a:solidFill>
                <a:srgbClr val="7030A0"/>
              </a:solidFill>
              <a:latin typeface="Helvetica Neue Condensed" charset="0"/>
              <a:ea typeface="Helvetica Neue Condensed" charset="0"/>
              <a:cs typeface="Helvetica Neue Condensed" charset="0"/>
            </a:endParaRPr>
          </a:p>
        </p:txBody>
      </p:sp>
      <p:sp>
        <p:nvSpPr>
          <p:cNvPr id="144" name="TextBox 143"/>
          <p:cNvSpPr txBox="1"/>
          <p:nvPr/>
        </p:nvSpPr>
        <p:spPr>
          <a:xfrm>
            <a:off x="6853159" y="3686074"/>
            <a:ext cx="1098260" cy="477054"/>
          </a:xfrm>
          <a:prstGeom prst="rect">
            <a:avLst/>
          </a:prstGeom>
          <a:noFill/>
        </p:spPr>
        <p:txBody>
          <a:bodyPr wrap="square" rtlCol="0">
            <a:spAutoFit/>
          </a:bodyPr>
          <a:lstStyle/>
          <a:p>
            <a:r>
              <a:rPr lang="en-US" sz="2500" b="1" dirty="0" smtClean="0">
                <a:solidFill>
                  <a:srgbClr val="E16718"/>
                </a:solidFill>
                <a:latin typeface="Helvetica Neue Condensed" charset="0"/>
                <a:ea typeface="Helvetica Neue Condensed" charset="0"/>
                <a:cs typeface="Helvetica Neue Condensed" charset="0"/>
              </a:rPr>
              <a:t>“CAT”</a:t>
            </a:r>
            <a:endParaRPr lang="en-US" sz="2500" b="1" dirty="0">
              <a:solidFill>
                <a:srgbClr val="E16718"/>
              </a:solidFill>
              <a:latin typeface="Helvetica Neue Condensed" charset="0"/>
              <a:ea typeface="Helvetica Neue Condensed" charset="0"/>
              <a:cs typeface="Helvetica Neue Condensed" charset="0"/>
            </a:endParaRPr>
          </a:p>
        </p:txBody>
      </p:sp>
      <p:sp>
        <p:nvSpPr>
          <p:cNvPr id="145" name="TextBox 144"/>
          <p:cNvSpPr txBox="1"/>
          <p:nvPr/>
        </p:nvSpPr>
        <p:spPr>
          <a:xfrm>
            <a:off x="6854954" y="4059739"/>
            <a:ext cx="1299199" cy="477054"/>
          </a:xfrm>
          <a:prstGeom prst="rect">
            <a:avLst/>
          </a:prstGeom>
          <a:noFill/>
        </p:spPr>
        <p:txBody>
          <a:bodyPr wrap="square" rtlCol="0">
            <a:spAutoFit/>
          </a:bodyPr>
          <a:lstStyle/>
          <a:p>
            <a:r>
              <a:rPr lang="en-US" sz="2500" b="1" dirty="0" smtClean="0">
                <a:solidFill>
                  <a:srgbClr val="FF0000"/>
                </a:solidFill>
                <a:latin typeface="Helvetica Neue Condensed" charset="0"/>
                <a:ea typeface="Helvetica Neue Condensed" charset="0"/>
                <a:cs typeface="Helvetica Neue Condensed" charset="0"/>
              </a:rPr>
              <a:t>“SPACE”</a:t>
            </a:r>
            <a:endParaRPr lang="en-US" sz="2500" b="1" dirty="0">
              <a:solidFill>
                <a:srgbClr val="FF0000"/>
              </a:solidFill>
              <a:latin typeface="Helvetica Neue Condensed" charset="0"/>
              <a:ea typeface="Helvetica Neue Condensed" charset="0"/>
              <a:cs typeface="Helvetica Neue Condensed" charset="0"/>
            </a:endParaRPr>
          </a:p>
        </p:txBody>
      </p:sp>
      <p:sp>
        <p:nvSpPr>
          <p:cNvPr id="146" name="TextBox 145"/>
          <p:cNvSpPr txBox="1"/>
          <p:nvPr/>
        </p:nvSpPr>
        <p:spPr>
          <a:xfrm>
            <a:off x="9672418" y="3155244"/>
            <a:ext cx="1925095" cy="1323439"/>
          </a:xfrm>
          <a:prstGeom prst="rect">
            <a:avLst/>
          </a:prstGeom>
          <a:noFill/>
        </p:spPr>
        <p:txBody>
          <a:bodyPr wrap="square" rtlCol="0">
            <a:spAutoFit/>
          </a:bodyPr>
          <a:lstStyle/>
          <a:p>
            <a:pPr algn="ctr"/>
            <a:r>
              <a:rPr lang="en-US" sz="5000" b="1" dirty="0" smtClean="0">
                <a:solidFill>
                  <a:srgbClr val="E16718"/>
                </a:solidFill>
                <a:latin typeface="Helvetica Neue Condensed" charset="0"/>
                <a:ea typeface="Helvetica Neue Condensed" charset="0"/>
                <a:cs typeface="Helvetica Neue Condensed" charset="0"/>
              </a:rPr>
              <a:t>“CAT”</a:t>
            </a:r>
          </a:p>
          <a:p>
            <a:pPr algn="ctr"/>
            <a:r>
              <a:rPr lang="en-US" sz="3000" b="1" dirty="0" smtClean="0">
                <a:solidFill>
                  <a:schemeClr val="accent4">
                    <a:lumMod val="75000"/>
                  </a:schemeClr>
                </a:solidFill>
                <a:latin typeface="Helvetica Neue Condensed" charset="0"/>
                <a:ea typeface="Helvetica Neue Condensed" charset="0"/>
                <a:cs typeface="Helvetica Neue Condensed" charset="0"/>
              </a:rPr>
              <a:t>UNSURE</a:t>
            </a:r>
            <a:endParaRPr lang="en-US" sz="3000" b="1" dirty="0">
              <a:solidFill>
                <a:schemeClr val="accent4">
                  <a:lumMod val="75000"/>
                </a:schemeClr>
              </a:solidFill>
              <a:latin typeface="Helvetica Neue Condensed" charset="0"/>
              <a:ea typeface="Helvetica Neue Condensed" charset="0"/>
              <a:cs typeface="Helvetica Neue Condensed" charset="0"/>
            </a:endParaRPr>
          </a:p>
        </p:txBody>
      </p:sp>
      <p:sp>
        <p:nvSpPr>
          <p:cNvPr id="139" name="Title 26"/>
          <p:cNvSpPr>
            <a:spLocks noGrp="1"/>
          </p:cNvSpPr>
          <p:nvPr>
            <p:ph type="title"/>
          </p:nvPr>
        </p:nvSpPr>
        <p:spPr>
          <a:xfrm>
            <a:off x="327030" y="214749"/>
            <a:ext cx="10992764" cy="1038949"/>
          </a:xfrm>
        </p:spPr>
        <p:txBody>
          <a:bodyPr>
            <a:normAutofit/>
          </a:bodyPr>
          <a:lstStyle/>
          <a:p>
            <a:r>
              <a:rPr lang="en-US" sz="4000" dirty="0" smtClean="0">
                <a:latin typeface="Helvetica Neue Medium" charset="0"/>
                <a:ea typeface="Helvetica Neue Medium" charset="0"/>
                <a:cs typeface="Helvetica Neue Medium" charset="0"/>
              </a:rPr>
              <a:t>Selection Policy: Estimate confidence</a:t>
            </a:r>
            <a:endParaRPr lang="en-US" sz="4000" dirty="0">
              <a:latin typeface="Helvetica Neue Medium" charset="0"/>
              <a:ea typeface="Helvetica Neue Medium" charset="0"/>
              <a:cs typeface="Helvetica Neue Medium" charset="0"/>
            </a:endParaRPr>
          </a:p>
        </p:txBody>
      </p:sp>
      <p:grpSp>
        <p:nvGrpSpPr>
          <p:cNvPr id="140" name="Group 139"/>
          <p:cNvGrpSpPr/>
          <p:nvPr/>
        </p:nvGrpSpPr>
        <p:grpSpPr>
          <a:xfrm rot="5400000">
            <a:off x="7917496" y="3337275"/>
            <a:ext cx="1746446" cy="952558"/>
            <a:chOff x="8285118" y="2019688"/>
            <a:chExt cx="1746446" cy="952558"/>
          </a:xfrm>
        </p:grpSpPr>
        <p:sp>
          <p:nvSpPr>
            <p:cNvPr id="147" name="Rounded Rectangle 146"/>
            <p:cNvSpPr/>
            <p:nvPr/>
          </p:nvSpPr>
          <p:spPr>
            <a:xfrm>
              <a:off x="8285118" y="2019688"/>
              <a:ext cx="1746446" cy="952558"/>
            </a:xfrm>
            <a:prstGeom prst="roundRect">
              <a:avLst/>
            </a:prstGeom>
            <a:solidFill>
              <a:schemeClr val="tx2">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TextBox 147"/>
            <p:cNvSpPr txBox="1"/>
            <p:nvPr/>
          </p:nvSpPr>
          <p:spPr>
            <a:xfrm>
              <a:off x="8510567" y="2194359"/>
              <a:ext cx="1395664" cy="553998"/>
            </a:xfrm>
            <a:prstGeom prst="rect">
              <a:avLst/>
            </a:prstGeom>
            <a:noFill/>
          </p:spPr>
          <p:txBody>
            <a:bodyPr wrap="square" rtlCol="0">
              <a:spAutoFit/>
            </a:bodyPr>
            <a:lstStyle/>
            <a:p>
              <a:r>
                <a:rPr lang="en-US" sz="3000" b="1" dirty="0" smtClean="0">
                  <a:latin typeface="Helvetica Neue" charset="0"/>
                  <a:ea typeface="Helvetica Neue" charset="0"/>
                  <a:cs typeface="Helvetica Neue" charset="0"/>
                </a:rPr>
                <a:t>Policy</a:t>
              </a:r>
              <a:endParaRPr lang="en-US" sz="3000" b="1" dirty="0">
                <a:latin typeface="Helvetica Neue" charset="0"/>
                <a:ea typeface="Helvetica Neue" charset="0"/>
                <a:cs typeface="Helvetica Neue" charset="0"/>
              </a:endParaRPr>
            </a:p>
          </p:txBody>
        </p:sp>
      </p:grpSp>
      <p:pic>
        <p:nvPicPr>
          <p:cNvPr id="3" name="Picture 2"/>
          <p:cNvPicPr>
            <a:picLocks noChangeAspect="1"/>
          </p:cNvPicPr>
          <p:nvPr/>
        </p:nvPicPr>
        <p:blipFill rotWithShape="1">
          <a:blip r:embed="rId5"/>
          <a:srcRect l="21621" r="17870"/>
          <a:stretch/>
        </p:blipFill>
        <p:spPr>
          <a:xfrm>
            <a:off x="488007" y="1814699"/>
            <a:ext cx="2583090" cy="4268891"/>
          </a:xfrm>
          <a:prstGeom prst="rect">
            <a:avLst/>
          </a:prstGeom>
        </p:spPr>
      </p:pic>
      <p:sp>
        <p:nvSpPr>
          <p:cNvPr id="2" name="Slide Number Placeholder 1"/>
          <p:cNvSpPr>
            <a:spLocks noGrp="1"/>
          </p:cNvSpPr>
          <p:nvPr>
            <p:ph type="sldNum" sz="quarter" idx="12"/>
          </p:nvPr>
        </p:nvSpPr>
        <p:spPr/>
        <p:txBody>
          <a:bodyPr/>
          <a:lstStyle/>
          <a:p>
            <a:fld id="{DC2A921A-EC74-6F4D-8465-D463C43FF014}" type="slidenum">
              <a:rPr lang="en-US" smtClean="0">
                <a:solidFill>
                  <a:prstClr val="black">
                    <a:tint val="75000"/>
                  </a:prstClr>
                </a:solidFill>
              </a:rPr>
              <a:pPr/>
              <a:t>51</a:t>
            </a:fld>
            <a:endParaRPr lang="en-US">
              <a:solidFill>
                <a:prstClr val="black">
                  <a:tint val="75000"/>
                </a:prstClr>
              </a:solidFill>
            </a:endParaRPr>
          </a:p>
        </p:txBody>
      </p:sp>
    </p:spTree>
    <p:extLst>
      <p:ext uri="{BB962C8B-B14F-4D97-AF65-F5344CB8AC3E}">
        <p14:creationId xmlns:p14="http://schemas.microsoft.com/office/powerpoint/2010/main" val="260333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2"/>
                                        </p:tgtEl>
                                        <p:attrNameLst>
                                          <p:attrName>style.visibility</p:attrName>
                                        </p:attrNameLst>
                                      </p:cBhvr>
                                      <p:to>
                                        <p:strVal val="visible"/>
                                      </p:to>
                                    </p:set>
                                    <p:animEffect transition="in" filter="wipe(left)">
                                      <p:cBhvr>
                                        <p:cTn id="7" dur="500"/>
                                        <p:tgtEl>
                                          <p:spTgt spid="14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43"/>
                                        </p:tgtEl>
                                        <p:attrNameLst>
                                          <p:attrName>style.visibility</p:attrName>
                                        </p:attrNameLst>
                                      </p:cBhvr>
                                      <p:to>
                                        <p:strVal val="visible"/>
                                      </p:to>
                                    </p:set>
                                    <p:animEffect transition="in" filter="wipe(left)">
                                      <p:cBhvr>
                                        <p:cTn id="10" dur="500"/>
                                        <p:tgtEl>
                                          <p:spTgt spid="143"/>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44"/>
                                        </p:tgtEl>
                                        <p:attrNameLst>
                                          <p:attrName>style.visibility</p:attrName>
                                        </p:attrNameLst>
                                      </p:cBhvr>
                                      <p:to>
                                        <p:strVal val="visible"/>
                                      </p:to>
                                    </p:set>
                                    <p:animEffect transition="in" filter="wipe(left)">
                                      <p:cBhvr>
                                        <p:cTn id="13" dur="500"/>
                                        <p:tgtEl>
                                          <p:spTgt spid="144"/>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45"/>
                                        </p:tgtEl>
                                        <p:attrNameLst>
                                          <p:attrName>style.visibility</p:attrName>
                                        </p:attrNameLst>
                                      </p:cBhvr>
                                      <p:to>
                                        <p:strVal val="visible"/>
                                      </p:to>
                                    </p:set>
                                    <p:animEffect transition="in" filter="wipe(left)">
                                      <p:cBhvr>
                                        <p:cTn id="16" dur="500"/>
                                        <p:tgtEl>
                                          <p:spTgt spid="14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46"/>
                                        </p:tgtEl>
                                        <p:attrNameLst>
                                          <p:attrName>style.visibility</p:attrName>
                                        </p:attrNameLst>
                                      </p:cBhvr>
                                      <p:to>
                                        <p:strVal val="visible"/>
                                      </p:to>
                                    </p:set>
                                    <p:animEffect transition="in" filter="wipe(left)">
                                      <p:cBhvr>
                                        <p:cTn id="21" dur="500"/>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 grpId="0"/>
      <p:bldP spid="143" grpId="0"/>
      <p:bldP spid="144" grpId="0"/>
      <p:bldP spid="145" grpId="0"/>
      <p:bldP spid="14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09635" y="1325563"/>
            <a:ext cx="9885014" cy="3864142"/>
          </a:xfrm>
          <a:prstGeom prst="rect">
            <a:avLst/>
          </a:prstGeom>
        </p:spPr>
      </p:pic>
      <p:sp>
        <p:nvSpPr>
          <p:cNvPr id="7" name="Rectangle 6"/>
          <p:cNvSpPr/>
          <p:nvPr/>
        </p:nvSpPr>
        <p:spPr>
          <a:xfrm>
            <a:off x="3513201" y="3467100"/>
            <a:ext cx="1731523" cy="1861690"/>
          </a:xfrm>
          <a:prstGeom prst="rect">
            <a:avLst/>
          </a:prstGeom>
          <a:noFill/>
          <a:ln w="1143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own Arrow 7"/>
          <p:cNvSpPr/>
          <p:nvPr/>
        </p:nvSpPr>
        <p:spPr>
          <a:xfrm>
            <a:off x="588982" y="3317841"/>
            <a:ext cx="550127" cy="1092917"/>
          </a:xfrm>
          <a:prstGeom prst="downArrow">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TextBox 8"/>
          <p:cNvSpPr txBox="1"/>
          <p:nvPr/>
        </p:nvSpPr>
        <p:spPr>
          <a:xfrm>
            <a:off x="318456" y="2856176"/>
            <a:ext cx="1021433" cy="461665"/>
          </a:xfrm>
          <a:prstGeom prst="rect">
            <a:avLst/>
          </a:prstGeom>
          <a:noFill/>
        </p:spPr>
        <p:txBody>
          <a:bodyPr wrap="none" rtlCol="0">
            <a:spAutoFit/>
          </a:bodyPr>
          <a:lstStyle/>
          <a:p>
            <a:r>
              <a:rPr lang="en-US" sz="2400" i="1" dirty="0">
                <a:solidFill>
                  <a:schemeClr val="accent4">
                    <a:lumMod val="75000"/>
                  </a:schemeClr>
                </a:solidFill>
                <a:latin typeface="Helvetica Neue" charset="0"/>
                <a:ea typeface="Helvetica Neue" charset="0"/>
                <a:cs typeface="Helvetica Neue" charset="0"/>
              </a:rPr>
              <a:t>Better</a:t>
            </a:r>
          </a:p>
        </p:txBody>
      </p:sp>
      <p:sp>
        <p:nvSpPr>
          <p:cNvPr id="10" name="Title 26"/>
          <p:cNvSpPr>
            <a:spLocks noGrp="1"/>
          </p:cNvSpPr>
          <p:nvPr>
            <p:ph type="title"/>
          </p:nvPr>
        </p:nvSpPr>
        <p:spPr>
          <a:xfrm>
            <a:off x="327030" y="214749"/>
            <a:ext cx="10992764" cy="1038949"/>
          </a:xfrm>
        </p:spPr>
        <p:txBody>
          <a:bodyPr>
            <a:normAutofit/>
          </a:bodyPr>
          <a:lstStyle/>
          <a:p>
            <a:r>
              <a:rPr lang="en-US" sz="4000" dirty="0" smtClean="0">
                <a:latin typeface="Helvetica Neue Medium" charset="0"/>
                <a:ea typeface="Helvetica Neue Medium" charset="0"/>
                <a:cs typeface="Helvetica Neue Medium" charset="0"/>
              </a:rPr>
              <a:t>Selection Policy: Estimate confidence</a:t>
            </a:r>
            <a:endParaRPr lang="en-US" sz="4000" dirty="0">
              <a:latin typeface="Helvetica Neue Medium" charset="0"/>
              <a:ea typeface="Helvetica Neue Medium" charset="0"/>
              <a:cs typeface="Helvetica Neue Medium" charset="0"/>
            </a:endParaRPr>
          </a:p>
        </p:txBody>
      </p:sp>
      <p:sp>
        <p:nvSpPr>
          <p:cNvPr id="2" name="Slide Number Placeholder 1"/>
          <p:cNvSpPr>
            <a:spLocks noGrp="1"/>
          </p:cNvSpPr>
          <p:nvPr>
            <p:ph type="sldNum" sz="quarter" idx="12"/>
          </p:nvPr>
        </p:nvSpPr>
        <p:spPr/>
        <p:txBody>
          <a:bodyPr/>
          <a:lstStyle/>
          <a:p>
            <a:fld id="{DC2A921A-EC74-6F4D-8465-D463C43FF014}" type="slidenum">
              <a:rPr lang="en-US" smtClean="0">
                <a:solidFill>
                  <a:prstClr val="black">
                    <a:tint val="75000"/>
                  </a:prstClr>
                </a:solidFill>
              </a:rPr>
              <a:pPr/>
              <a:t>52</a:t>
            </a:fld>
            <a:endParaRPr lang="en-US">
              <a:solidFill>
                <a:prstClr val="black">
                  <a:tint val="75000"/>
                </a:prstClr>
              </a:solidFill>
            </a:endParaRPr>
          </a:p>
        </p:txBody>
      </p:sp>
    </p:spTree>
    <p:extLst>
      <p:ext uri="{BB962C8B-B14F-4D97-AF65-F5344CB8AC3E}">
        <p14:creationId xmlns:p14="http://schemas.microsoft.com/office/powerpoint/2010/main" val="12985744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09635" y="1325563"/>
            <a:ext cx="9885014" cy="3864142"/>
          </a:xfrm>
          <a:prstGeom prst="rect">
            <a:avLst/>
          </a:prstGeom>
        </p:spPr>
      </p:pic>
      <p:sp>
        <p:nvSpPr>
          <p:cNvPr id="7" name="Rectangle 6"/>
          <p:cNvSpPr/>
          <p:nvPr/>
        </p:nvSpPr>
        <p:spPr>
          <a:xfrm>
            <a:off x="5791180" y="2538831"/>
            <a:ext cx="4620146" cy="2706937"/>
          </a:xfrm>
          <a:prstGeom prst="rect">
            <a:avLst/>
          </a:prstGeom>
          <a:noFill/>
          <a:ln w="1143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own Arrow 7"/>
          <p:cNvSpPr/>
          <p:nvPr/>
        </p:nvSpPr>
        <p:spPr>
          <a:xfrm>
            <a:off x="588981" y="2689200"/>
            <a:ext cx="550127" cy="1092917"/>
          </a:xfrm>
          <a:prstGeom prst="downArrow">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TextBox 8"/>
          <p:cNvSpPr txBox="1"/>
          <p:nvPr/>
        </p:nvSpPr>
        <p:spPr>
          <a:xfrm>
            <a:off x="353327" y="3892299"/>
            <a:ext cx="1021433" cy="461665"/>
          </a:xfrm>
          <a:prstGeom prst="rect">
            <a:avLst/>
          </a:prstGeom>
          <a:noFill/>
        </p:spPr>
        <p:txBody>
          <a:bodyPr wrap="none" rtlCol="0">
            <a:spAutoFit/>
          </a:bodyPr>
          <a:lstStyle/>
          <a:p>
            <a:r>
              <a:rPr lang="en-US" sz="2400" i="1" dirty="0">
                <a:solidFill>
                  <a:schemeClr val="accent4">
                    <a:lumMod val="75000"/>
                  </a:schemeClr>
                </a:solidFill>
                <a:latin typeface="Helvetica Neue" charset="0"/>
                <a:ea typeface="Helvetica Neue" charset="0"/>
                <a:cs typeface="Helvetica Neue" charset="0"/>
              </a:rPr>
              <a:t>Better</a:t>
            </a:r>
          </a:p>
        </p:txBody>
      </p:sp>
      <p:sp>
        <p:nvSpPr>
          <p:cNvPr id="4" name="Left-Right Arrow 3"/>
          <p:cNvSpPr/>
          <p:nvPr/>
        </p:nvSpPr>
        <p:spPr>
          <a:xfrm>
            <a:off x="5975675" y="5302148"/>
            <a:ext cx="1315453" cy="556723"/>
          </a:xfrm>
          <a:prstGeom prst="lef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5566592" y="5750004"/>
            <a:ext cx="2433518" cy="1107996"/>
          </a:xfrm>
          <a:prstGeom prst="rect">
            <a:avLst/>
          </a:prstGeom>
          <a:noFill/>
        </p:spPr>
        <p:txBody>
          <a:bodyPr wrap="square" rtlCol="0">
            <a:spAutoFit/>
          </a:bodyPr>
          <a:lstStyle/>
          <a:p>
            <a:pPr algn="ctr"/>
            <a:r>
              <a:rPr lang="en-US" sz="2200" i="1" dirty="0" smtClean="0">
                <a:solidFill>
                  <a:schemeClr val="accent4">
                    <a:lumMod val="75000"/>
                  </a:schemeClr>
                </a:solidFill>
                <a:latin typeface="Helvetica Neue" charset="0"/>
                <a:ea typeface="Helvetica Neue" charset="0"/>
                <a:cs typeface="Helvetica Neue" charset="0"/>
              </a:rPr>
              <a:t>width is percentage of query workloads</a:t>
            </a:r>
            <a:endParaRPr lang="en-US" sz="2200" i="1" dirty="0">
              <a:solidFill>
                <a:schemeClr val="accent4">
                  <a:lumMod val="75000"/>
                </a:schemeClr>
              </a:solidFill>
              <a:latin typeface="Helvetica Neue" charset="0"/>
              <a:ea typeface="Helvetica Neue" charset="0"/>
              <a:cs typeface="Helvetica Neue" charset="0"/>
            </a:endParaRPr>
          </a:p>
        </p:txBody>
      </p:sp>
      <p:sp>
        <p:nvSpPr>
          <p:cNvPr id="12" name="Title 26"/>
          <p:cNvSpPr txBox="1">
            <a:spLocks/>
          </p:cNvSpPr>
          <p:nvPr/>
        </p:nvSpPr>
        <p:spPr>
          <a:xfrm>
            <a:off x="327030" y="214749"/>
            <a:ext cx="10992764" cy="1038949"/>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Helvetica Neue" charset="0"/>
                <a:ea typeface="Helvetica Neue" charset="0"/>
                <a:cs typeface="Helvetica Neue" charset="0"/>
              </a:defRPr>
            </a:lvl1pPr>
          </a:lstStyle>
          <a:p>
            <a:r>
              <a:rPr lang="en-US" sz="4000" smtClean="0">
                <a:latin typeface="Helvetica Neue Medium" charset="0"/>
                <a:ea typeface="Helvetica Neue Medium" charset="0"/>
                <a:cs typeface="Helvetica Neue Medium" charset="0"/>
              </a:rPr>
              <a:t>Selection Policy: Estimate confidence</a:t>
            </a:r>
            <a:endParaRPr lang="en-US" sz="4000" dirty="0">
              <a:latin typeface="Helvetica Neue Medium" charset="0"/>
              <a:ea typeface="Helvetica Neue Medium" charset="0"/>
              <a:cs typeface="Helvetica Neue Medium" charset="0"/>
            </a:endParaRPr>
          </a:p>
        </p:txBody>
      </p:sp>
      <p:sp>
        <p:nvSpPr>
          <p:cNvPr id="2" name="Slide Number Placeholder 1"/>
          <p:cNvSpPr>
            <a:spLocks noGrp="1"/>
          </p:cNvSpPr>
          <p:nvPr>
            <p:ph type="sldNum" sz="quarter" idx="12"/>
          </p:nvPr>
        </p:nvSpPr>
        <p:spPr/>
        <p:txBody>
          <a:bodyPr/>
          <a:lstStyle/>
          <a:p>
            <a:fld id="{DC2A921A-EC74-6F4D-8465-D463C43FF014}" type="slidenum">
              <a:rPr lang="en-US" smtClean="0">
                <a:solidFill>
                  <a:prstClr val="black">
                    <a:tint val="75000"/>
                  </a:prstClr>
                </a:solidFill>
              </a:rPr>
              <a:pPr/>
              <a:t>53</a:t>
            </a:fld>
            <a:endParaRPr lang="en-US">
              <a:solidFill>
                <a:prstClr val="black">
                  <a:tint val="75000"/>
                </a:prstClr>
              </a:solidFill>
            </a:endParaRPr>
          </a:p>
        </p:txBody>
      </p:sp>
    </p:spTree>
    <p:extLst>
      <p:ext uri="{BB962C8B-B14F-4D97-AF65-F5344CB8AC3E}">
        <p14:creationId xmlns:p14="http://schemas.microsoft.com/office/powerpoint/2010/main" val="3782092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445538" y="-1786688"/>
            <a:ext cx="11344152" cy="64249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57" name="Rectangle 56"/>
          <p:cNvSpPr/>
          <p:nvPr/>
        </p:nvSpPr>
        <p:spPr>
          <a:xfrm>
            <a:off x="445567" y="-450923"/>
            <a:ext cx="11344122" cy="1537548"/>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4400" dirty="0">
              <a:solidFill>
                <a:schemeClr val="tx1"/>
              </a:solidFill>
              <a:latin typeface="Helvetica Neue" charset="0"/>
              <a:ea typeface="Helvetica Neue" charset="0"/>
              <a:cs typeface="Helvetica Neue" charset="0"/>
            </a:endParaRPr>
          </a:p>
        </p:txBody>
      </p:sp>
      <p:sp>
        <p:nvSpPr>
          <p:cNvPr id="40" name="Rectangle 39"/>
          <p:cNvSpPr/>
          <p:nvPr/>
        </p:nvSpPr>
        <p:spPr>
          <a:xfrm>
            <a:off x="4949993" y="-547805"/>
            <a:ext cx="2127505" cy="769441"/>
          </a:xfrm>
          <a:prstGeom prst="rect">
            <a:avLst/>
          </a:prstGeom>
        </p:spPr>
        <p:txBody>
          <a:bodyPr wrap="none">
            <a:spAutoFit/>
          </a:bodyPr>
          <a:lstStyle/>
          <a:p>
            <a:r>
              <a:rPr lang="en-US" sz="4400" b="1" dirty="0" smtClean="0">
                <a:solidFill>
                  <a:schemeClr val="bg1"/>
                </a:solidFill>
                <a:latin typeface="Helvetica Neue" charset="0"/>
                <a:ea typeface="Helvetica Neue" charset="0"/>
                <a:cs typeface="Helvetica Neue" charset="0"/>
              </a:rPr>
              <a:t>Clipper</a:t>
            </a:r>
            <a:endParaRPr lang="en-US" sz="4400" b="1" dirty="0">
              <a:solidFill>
                <a:schemeClr val="bg1"/>
              </a:solidFill>
              <a:latin typeface="Helvetica Neue" charset="0"/>
              <a:ea typeface="Helvetica Neue" charset="0"/>
              <a:cs typeface="Helvetica Neue" charset="0"/>
            </a:endParaRPr>
          </a:p>
        </p:txBody>
      </p:sp>
      <p:pic>
        <p:nvPicPr>
          <p:cNvPr id="5" name="Picture 4"/>
          <p:cNvPicPr>
            <a:picLocks noChangeAspect="1"/>
          </p:cNvPicPr>
          <p:nvPr/>
        </p:nvPicPr>
        <p:blipFill rotWithShape="1">
          <a:blip r:embed="rId2"/>
          <a:srcRect t="10090" b="10664"/>
          <a:stretch/>
        </p:blipFill>
        <p:spPr>
          <a:xfrm>
            <a:off x="5408471" y="-1696011"/>
            <a:ext cx="1909438" cy="486742"/>
          </a:xfrm>
          <a:prstGeom prst="rect">
            <a:avLst/>
          </a:prstGeom>
        </p:spPr>
      </p:pic>
      <p:pic>
        <p:nvPicPr>
          <p:cNvPr id="43" name="Picture 42"/>
          <p:cNvPicPr>
            <a:picLocks noChangeAspect="1"/>
          </p:cNvPicPr>
          <p:nvPr/>
        </p:nvPicPr>
        <p:blipFill>
          <a:blip r:embed="rId3"/>
          <a:stretch>
            <a:fillRect/>
          </a:stretch>
        </p:blipFill>
        <p:spPr>
          <a:xfrm>
            <a:off x="3467685" y="-1696011"/>
            <a:ext cx="1828581" cy="486742"/>
          </a:xfrm>
          <a:prstGeom prst="rect">
            <a:avLst/>
          </a:prstGeom>
        </p:spPr>
      </p:pic>
      <p:pic>
        <p:nvPicPr>
          <p:cNvPr id="59" name="Picture 58"/>
          <p:cNvPicPr>
            <a:picLocks noChangeAspect="1"/>
          </p:cNvPicPr>
          <p:nvPr/>
        </p:nvPicPr>
        <p:blipFill>
          <a:blip r:embed="rId4"/>
          <a:stretch>
            <a:fillRect/>
          </a:stretch>
        </p:blipFill>
        <p:spPr>
          <a:xfrm>
            <a:off x="7430114" y="-1696011"/>
            <a:ext cx="1194440" cy="486742"/>
          </a:xfrm>
          <a:prstGeom prst="rect">
            <a:avLst/>
          </a:prstGeom>
        </p:spPr>
      </p:pic>
      <p:pic>
        <p:nvPicPr>
          <p:cNvPr id="61" name="Picture 60"/>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736759" y="-1772328"/>
            <a:ext cx="1166301" cy="571724"/>
          </a:xfrm>
          <a:prstGeom prst="rect">
            <a:avLst/>
          </a:prstGeom>
        </p:spPr>
      </p:pic>
      <p:pic>
        <p:nvPicPr>
          <p:cNvPr id="17" name="Picture 16"/>
          <p:cNvPicPr>
            <a:picLocks noChangeAspect="1"/>
          </p:cNvPicPr>
          <p:nvPr/>
        </p:nvPicPr>
        <p:blipFill>
          <a:blip r:embed="rId6"/>
          <a:stretch>
            <a:fillRect/>
          </a:stretch>
        </p:blipFill>
        <p:spPr>
          <a:xfrm>
            <a:off x="10015263" y="-1696011"/>
            <a:ext cx="1652740" cy="486742"/>
          </a:xfrm>
          <a:prstGeom prst="rect">
            <a:avLst/>
          </a:prstGeom>
        </p:spPr>
      </p:pic>
      <p:sp>
        <p:nvSpPr>
          <p:cNvPr id="3" name="TextBox 2"/>
          <p:cNvSpPr txBox="1"/>
          <p:nvPr/>
        </p:nvSpPr>
        <p:spPr>
          <a:xfrm>
            <a:off x="445537" y="-1721149"/>
            <a:ext cx="3022147" cy="584775"/>
          </a:xfrm>
          <a:prstGeom prst="rect">
            <a:avLst/>
          </a:prstGeom>
          <a:noFill/>
        </p:spPr>
        <p:txBody>
          <a:bodyPr wrap="square" rtlCol="0">
            <a:spAutoFit/>
          </a:bodyPr>
          <a:lstStyle/>
          <a:p>
            <a:pPr algn="ctr"/>
            <a:r>
              <a:rPr lang="en-US" sz="3200" dirty="0" smtClean="0">
                <a:latin typeface="Helvetica Neue" charset="0"/>
                <a:ea typeface="Helvetica Neue" charset="0"/>
                <a:cs typeface="Helvetica Neue" charset="0"/>
              </a:rPr>
              <a:t>Applications</a:t>
            </a:r>
            <a:endParaRPr lang="en-US" sz="3200" dirty="0">
              <a:latin typeface="Helvetica Neue" charset="0"/>
              <a:ea typeface="Helvetica Neue" charset="0"/>
              <a:cs typeface="Helvetica Neue" charset="0"/>
            </a:endParaRPr>
          </a:p>
        </p:txBody>
      </p:sp>
      <p:grpSp>
        <p:nvGrpSpPr>
          <p:cNvPr id="26" name="Group 25"/>
          <p:cNvGrpSpPr/>
          <p:nvPr/>
        </p:nvGrpSpPr>
        <p:grpSpPr>
          <a:xfrm>
            <a:off x="783991" y="-1123111"/>
            <a:ext cx="1736806" cy="635052"/>
            <a:chOff x="783991" y="2298303"/>
            <a:chExt cx="1736806" cy="635052"/>
          </a:xfrm>
        </p:grpSpPr>
        <p:sp>
          <p:nvSpPr>
            <p:cNvPr id="22" name="TextBox 21"/>
            <p:cNvSpPr txBox="1"/>
            <p:nvPr/>
          </p:nvSpPr>
          <p:spPr>
            <a:xfrm>
              <a:off x="783991" y="2323442"/>
              <a:ext cx="1483740" cy="584775"/>
            </a:xfrm>
            <a:prstGeom prst="rect">
              <a:avLst/>
            </a:prstGeom>
            <a:noFill/>
          </p:spPr>
          <p:txBody>
            <a:bodyPr wrap="none" rtlCol="0">
              <a:spAutoFit/>
            </a:bodyPr>
            <a:lstStyle/>
            <a:p>
              <a:pPr algn="r"/>
              <a:r>
                <a:rPr lang="en-US" sz="3200" dirty="0" smtClean="0">
                  <a:latin typeface="Helvetica Neue" charset="0"/>
                  <a:ea typeface="Helvetica Neue" charset="0"/>
                  <a:cs typeface="Helvetica Neue" charset="0"/>
                </a:rPr>
                <a:t>Predict</a:t>
              </a:r>
              <a:endParaRPr lang="en-US" sz="3200" dirty="0">
                <a:latin typeface="Helvetica Neue" charset="0"/>
                <a:ea typeface="Helvetica Neue" charset="0"/>
                <a:cs typeface="Helvetica Neue" charset="0"/>
              </a:endParaRPr>
            </a:p>
          </p:txBody>
        </p:sp>
        <p:sp>
          <p:nvSpPr>
            <p:cNvPr id="23" name="Up-Down Arrow 22"/>
            <p:cNvSpPr/>
            <p:nvPr/>
          </p:nvSpPr>
          <p:spPr>
            <a:xfrm>
              <a:off x="2267731" y="2298303"/>
              <a:ext cx="253066" cy="635052"/>
            </a:xfrm>
            <a:prstGeom prst="up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25" name="Group 24"/>
          <p:cNvGrpSpPr/>
          <p:nvPr/>
        </p:nvGrpSpPr>
        <p:grpSpPr>
          <a:xfrm>
            <a:off x="9498601" y="-1123111"/>
            <a:ext cx="1970146" cy="635052"/>
            <a:chOff x="9498601" y="2298303"/>
            <a:chExt cx="1970146" cy="635052"/>
          </a:xfrm>
        </p:grpSpPr>
        <p:sp>
          <p:nvSpPr>
            <p:cNvPr id="50" name="TextBox 49"/>
            <p:cNvSpPr txBox="1"/>
            <p:nvPr/>
          </p:nvSpPr>
          <p:spPr>
            <a:xfrm>
              <a:off x="9741992" y="2323442"/>
              <a:ext cx="1726755" cy="584775"/>
            </a:xfrm>
            <a:prstGeom prst="rect">
              <a:avLst/>
            </a:prstGeom>
            <a:noFill/>
          </p:spPr>
          <p:txBody>
            <a:bodyPr wrap="none" rtlCol="0">
              <a:spAutoFit/>
            </a:bodyPr>
            <a:lstStyle/>
            <a:p>
              <a:r>
                <a:rPr lang="en-US" sz="3200" dirty="0" smtClean="0">
                  <a:latin typeface="Helvetica Neue" charset="0"/>
                  <a:ea typeface="Helvetica Neue" charset="0"/>
                  <a:cs typeface="Helvetica Neue" charset="0"/>
                </a:rPr>
                <a:t>Observe</a:t>
              </a:r>
              <a:endParaRPr lang="en-US" sz="3200" dirty="0">
                <a:latin typeface="Helvetica Neue" charset="0"/>
                <a:ea typeface="Helvetica Neue" charset="0"/>
                <a:cs typeface="Helvetica Neue" charset="0"/>
              </a:endParaRPr>
            </a:p>
          </p:txBody>
        </p:sp>
        <p:sp>
          <p:nvSpPr>
            <p:cNvPr id="51" name="Up-Down Arrow 50"/>
            <p:cNvSpPr/>
            <p:nvPr/>
          </p:nvSpPr>
          <p:spPr>
            <a:xfrm>
              <a:off x="9498601" y="2298303"/>
              <a:ext cx="253066" cy="635052"/>
            </a:xfrm>
            <a:prstGeom prst="up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
        <p:nvSpPr>
          <p:cNvPr id="52" name="TextBox 51"/>
          <p:cNvSpPr txBox="1"/>
          <p:nvPr/>
        </p:nvSpPr>
        <p:spPr>
          <a:xfrm>
            <a:off x="4054677" y="-1097972"/>
            <a:ext cx="4153701" cy="584775"/>
          </a:xfrm>
          <a:prstGeom prst="rect">
            <a:avLst/>
          </a:prstGeom>
          <a:noFill/>
        </p:spPr>
        <p:txBody>
          <a:bodyPr wrap="none" rtlCol="0">
            <a:spAutoFit/>
          </a:bodyPr>
          <a:lstStyle/>
          <a:p>
            <a:r>
              <a:rPr lang="en-US" sz="3200" b="1" dirty="0" smtClean="0">
                <a:latin typeface="Helvetica Neue" charset="0"/>
                <a:ea typeface="Helvetica Neue" charset="0"/>
                <a:cs typeface="Helvetica Neue" charset="0"/>
              </a:rPr>
              <a:t>RPC/REST Interface</a:t>
            </a:r>
            <a:endParaRPr lang="en-US" sz="3200" b="1" dirty="0">
              <a:latin typeface="Helvetica Neue" charset="0"/>
              <a:ea typeface="Helvetica Neue" charset="0"/>
              <a:cs typeface="Helvetica Neue" charset="0"/>
            </a:endParaRPr>
          </a:p>
        </p:txBody>
      </p:sp>
      <p:grpSp>
        <p:nvGrpSpPr>
          <p:cNvPr id="12" name="Group 11"/>
          <p:cNvGrpSpPr/>
          <p:nvPr/>
        </p:nvGrpSpPr>
        <p:grpSpPr>
          <a:xfrm>
            <a:off x="634701" y="221263"/>
            <a:ext cx="10997397" cy="675637"/>
            <a:chOff x="634701" y="3126303"/>
            <a:chExt cx="10997397" cy="675637"/>
          </a:xfrm>
        </p:grpSpPr>
        <p:sp>
          <p:nvSpPr>
            <p:cNvPr id="64" name="Rectangle 63"/>
            <p:cNvSpPr/>
            <p:nvPr/>
          </p:nvSpPr>
          <p:spPr>
            <a:xfrm>
              <a:off x="634701" y="3126303"/>
              <a:ext cx="10997397" cy="675637"/>
            </a:xfrm>
            <a:prstGeom prst="rect">
              <a:avLst/>
            </a:prstGeom>
            <a:solidFill>
              <a:schemeClr val="accent6">
                <a:lumMod val="50000"/>
              </a:schemeClr>
            </a:solidFill>
            <a:ln/>
          </p:spPr>
          <p:style>
            <a:lnRef idx="0">
              <a:schemeClr val="accent1"/>
            </a:lnRef>
            <a:fillRef idx="3">
              <a:schemeClr val="accent1"/>
            </a:fillRef>
            <a:effectRef idx="3">
              <a:schemeClr val="accent1"/>
            </a:effectRef>
            <a:fontRef idx="minor">
              <a:schemeClr val="lt1"/>
            </a:fontRef>
          </p:style>
          <p:txBody>
            <a:bodyPr rIns="274320" rtlCol="0" anchor="ctr"/>
            <a:lstStyle/>
            <a:p>
              <a:pPr algn="r"/>
              <a:r>
                <a:rPr lang="en-US" sz="3200" dirty="0" smtClean="0">
                  <a:solidFill>
                    <a:schemeClr val="bg1"/>
                  </a:solidFill>
                  <a:latin typeface="Helvetica Neue" charset="0"/>
                  <a:ea typeface="Helvetica Neue" charset="0"/>
                  <a:cs typeface="Helvetica Neue" charset="0"/>
                </a:rPr>
                <a:t>Model Selection Layer</a:t>
              </a:r>
              <a:endParaRPr lang="en-US" sz="3200" dirty="0">
                <a:solidFill>
                  <a:schemeClr val="bg1"/>
                </a:solidFill>
                <a:latin typeface="Helvetica Neue" charset="0"/>
                <a:ea typeface="Helvetica Neue" charset="0"/>
                <a:cs typeface="Helvetica Neue" charset="0"/>
              </a:endParaRPr>
            </a:p>
          </p:txBody>
        </p:sp>
        <p:sp>
          <p:nvSpPr>
            <p:cNvPr id="9" name="Rounded Rectangle 8"/>
            <p:cNvSpPr/>
            <p:nvPr/>
          </p:nvSpPr>
          <p:spPr>
            <a:xfrm>
              <a:off x="780876" y="3232105"/>
              <a:ext cx="5042536" cy="474751"/>
            </a:xfrm>
            <a:prstGeom prst="roundRect">
              <a:avLst/>
            </a:prstGeom>
            <a:solidFill>
              <a:schemeClr val="accent2">
                <a:lumMod val="20000"/>
                <a:lumOff val="80000"/>
              </a:schemeClr>
            </a:solidFill>
            <a:ln/>
          </p:spPr>
          <p:style>
            <a:lnRef idx="2">
              <a:schemeClr val="accent2">
                <a:shade val="50000"/>
              </a:schemeClr>
            </a:lnRef>
            <a:fillRef idx="1">
              <a:schemeClr val="accent2"/>
            </a:fillRef>
            <a:effectRef idx="0">
              <a:schemeClr val="accent2"/>
            </a:effectRef>
            <a:fontRef idx="minor">
              <a:schemeClr val="lt1"/>
            </a:fontRef>
          </p:style>
          <p:txBody>
            <a:bodyPr rIns="91440" rtlCol="0" anchor="ctr"/>
            <a:lstStyle/>
            <a:p>
              <a:pPr algn="ctr"/>
              <a:r>
                <a:rPr lang="en-US" sz="2800" dirty="0" smtClean="0">
                  <a:solidFill>
                    <a:schemeClr val="tx1"/>
                  </a:solidFill>
                  <a:latin typeface="Helvetica Neue" charset="0"/>
                  <a:ea typeface="Helvetica Neue" charset="0"/>
                  <a:cs typeface="Helvetica Neue" charset="0"/>
                </a:rPr>
                <a:t>Selection Policy</a:t>
              </a:r>
              <a:endParaRPr lang="en-US" sz="2800" dirty="0">
                <a:solidFill>
                  <a:schemeClr val="tx1"/>
                </a:solidFill>
                <a:latin typeface="Helvetica Neue" charset="0"/>
                <a:ea typeface="Helvetica Neue" charset="0"/>
                <a:cs typeface="Helvetica Neue" charset="0"/>
              </a:endParaRPr>
            </a:p>
          </p:txBody>
        </p:sp>
      </p:grpSp>
      <p:sp>
        <p:nvSpPr>
          <p:cNvPr id="24" name="Title 1"/>
          <p:cNvSpPr>
            <a:spLocks noGrp="1"/>
          </p:cNvSpPr>
          <p:nvPr>
            <p:ph type="title"/>
          </p:nvPr>
        </p:nvSpPr>
        <p:spPr>
          <a:xfrm>
            <a:off x="634701" y="1272682"/>
            <a:ext cx="11145254" cy="1088555"/>
          </a:xfrm>
        </p:spPr>
        <p:txBody>
          <a:bodyPr>
            <a:normAutofit/>
          </a:bodyPr>
          <a:lstStyle/>
          <a:p>
            <a:r>
              <a:rPr lang="en-US" sz="4000" i="1" dirty="0" smtClean="0">
                <a:solidFill>
                  <a:srgbClr val="0075CB"/>
                </a:solidFill>
                <a:latin typeface="Futura-BoldOblique" charset="0"/>
                <a:ea typeface="Futura-BoldOblique" charset="0"/>
                <a:cs typeface="Futura-BoldOblique" charset="0"/>
              </a:rPr>
              <a:t>Selection policies supported by Clipper</a:t>
            </a:r>
            <a:endParaRPr lang="en-US" sz="4000" i="1" dirty="0">
              <a:solidFill>
                <a:srgbClr val="0075CB"/>
              </a:solidFill>
              <a:latin typeface="Futura-BoldOblique" charset="0"/>
              <a:ea typeface="Futura-BoldOblique" charset="0"/>
              <a:cs typeface="Futura-BoldOblique" charset="0"/>
            </a:endParaRPr>
          </a:p>
        </p:txBody>
      </p:sp>
      <p:sp>
        <p:nvSpPr>
          <p:cNvPr id="27" name="Content Placeholder 2"/>
          <p:cNvSpPr>
            <a:spLocks noGrp="1"/>
          </p:cNvSpPr>
          <p:nvPr>
            <p:ph idx="1"/>
          </p:nvPr>
        </p:nvSpPr>
        <p:spPr>
          <a:xfrm>
            <a:off x="821542" y="2216858"/>
            <a:ext cx="10592144" cy="3268529"/>
          </a:xfrm>
        </p:spPr>
        <p:txBody>
          <a:bodyPr>
            <a:noAutofit/>
          </a:bodyPr>
          <a:lstStyle/>
          <a:p>
            <a:pPr>
              <a:lnSpc>
                <a:spcPct val="100000"/>
              </a:lnSpc>
              <a:spcBef>
                <a:spcPts val="2200"/>
              </a:spcBef>
              <a:buClr>
                <a:srgbClr val="0075CB"/>
              </a:buClr>
            </a:pPr>
            <a:r>
              <a:rPr lang="en-US" sz="3800" dirty="0" smtClean="0">
                <a:solidFill>
                  <a:srgbClr val="0075CB"/>
                </a:solidFill>
              </a:rPr>
              <a:t>Exploit multiple models to estimate confidence</a:t>
            </a:r>
          </a:p>
          <a:p>
            <a:pPr>
              <a:lnSpc>
                <a:spcPct val="100000"/>
              </a:lnSpc>
              <a:spcBef>
                <a:spcPts val="2200"/>
              </a:spcBef>
              <a:buClr>
                <a:srgbClr val="0075CB"/>
              </a:buClr>
            </a:pPr>
            <a:r>
              <a:rPr lang="en-US" sz="3800" dirty="0">
                <a:solidFill>
                  <a:srgbClr val="0075CB"/>
                </a:solidFill>
              </a:rPr>
              <a:t> </a:t>
            </a:r>
            <a:r>
              <a:rPr lang="en-US" sz="3800" dirty="0" smtClean="0">
                <a:solidFill>
                  <a:srgbClr val="0075CB"/>
                </a:solidFill>
              </a:rPr>
              <a:t>Use multi-armed bandit algorithms to learn optimal model-selection online</a:t>
            </a:r>
          </a:p>
          <a:p>
            <a:pPr>
              <a:lnSpc>
                <a:spcPct val="100000"/>
              </a:lnSpc>
              <a:spcBef>
                <a:spcPts val="2200"/>
              </a:spcBef>
              <a:buClr>
                <a:srgbClr val="0075CB"/>
              </a:buClr>
            </a:pPr>
            <a:r>
              <a:rPr lang="en-US" sz="3800" dirty="0">
                <a:solidFill>
                  <a:srgbClr val="0075CB"/>
                </a:solidFill>
              </a:rPr>
              <a:t> </a:t>
            </a:r>
            <a:r>
              <a:rPr lang="en-US" sz="3800" dirty="0" smtClean="0">
                <a:solidFill>
                  <a:srgbClr val="0075CB"/>
                </a:solidFill>
              </a:rPr>
              <a:t>Online personalization across ML frameworks</a:t>
            </a:r>
          </a:p>
        </p:txBody>
      </p:sp>
      <p:sp>
        <p:nvSpPr>
          <p:cNvPr id="28" name="Title 1"/>
          <p:cNvSpPr txBox="1">
            <a:spLocks/>
          </p:cNvSpPr>
          <p:nvPr/>
        </p:nvSpPr>
        <p:spPr>
          <a:xfrm>
            <a:off x="623512" y="5467116"/>
            <a:ext cx="11021176" cy="1325563"/>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4400" kern="1200">
                <a:solidFill>
                  <a:schemeClr val="tx1"/>
                </a:solidFill>
                <a:latin typeface="Helvetica Neue" charset="0"/>
                <a:ea typeface="Helvetica Neue" charset="0"/>
                <a:cs typeface="Helvetica Neue" charset="0"/>
              </a:defRPr>
            </a:lvl1pPr>
          </a:lstStyle>
          <a:p>
            <a:r>
              <a:rPr lang="en-US" sz="4800" i="1" dirty="0" smtClean="0">
                <a:solidFill>
                  <a:srgbClr val="C00000"/>
                </a:solidFill>
                <a:latin typeface="Helvetica Neue Light" charset="0"/>
                <a:ea typeface="Helvetica Neue Light" charset="0"/>
                <a:cs typeface="Helvetica Neue Light" charset="0"/>
              </a:rPr>
              <a:t>*See paper for details</a:t>
            </a:r>
            <a:endParaRPr lang="en-US" sz="4800" i="1" dirty="0">
              <a:solidFill>
                <a:srgbClr val="C00000"/>
              </a:solidFill>
              <a:latin typeface="Helvetica Neue Light" charset="0"/>
              <a:ea typeface="Helvetica Neue Light" charset="0"/>
              <a:cs typeface="Helvetica Neue Light" charset="0"/>
            </a:endParaRPr>
          </a:p>
        </p:txBody>
      </p:sp>
      <p:sp>
        <p:nvSpPr>
          <p:cNvPr id="2" name="Slide Number Placeholder 1"/>
          <p:cNvSpPr>
            <a:spLocks noGrp="1"/>
          </p:cNvSpPr>
          <p:nvPr>
            <p:ph type="sldNum" sz="quarter" idx="12"/>
          </p:nvPr>
        </p:nvSpPr>
        <p:spPr/>
        <p:txBody>
          <a:bodyPr/>
          <a:lstStyle/>
          <a:p>
            <a:fld id="{DC2A921A-EC74-6F4D-8465-D463C43FF014}" type="slidenum">
              <a:rPr lang="en-US" smtClean="0">
                <a:solidFill>
                  <a:prstClr val="black">
                    <a:tint val="75000"/>
                  </a:prstClr>
                </a:solidFill>
              </a:rPr>
              <a:pPr/>
              <a:t>54</a:t>
            </a:fld>
            <a:endParaRPr lang="en-US">
              <a:solidFill>
                <a:prstClr val="black">
                  <a:tint val="75000"/>
                </a:prstClr>
              </a:solidFill>
            </a:endParaRPr>
          </a:p>
        </p:txBody>
      </p:sp>
    </p:spTree>
    <p:extLst>
      <p:ext uri="{BB962C8B-B14F-4D97-AF65-F5344CB8AC3E}">
        <p14:creationId xmlns:p14="http://schemas.microsoft.com/office/powerpoint/2010/main" val="12277913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uiExpand="1" build="p"/>
      <p:bldP spid="28"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3495" y="1676241"/>
            <a:ext cx="9301210" cy="3581717"/>
          </a:xfrm>
        </p:spPr>
        <p:txBody>
          <a:bodyPr>
            <a:noAutofit/>
          </a:bodyPr>
          <a:lstStyle/>
          <a:p>
            <a:pPr algn="ctr"/>
            <a:r>
              <a:rPr lang="en-US" sz="7500" b="1" i="1" dirty="0" smtClean="0">
                <a:solidFill>
                  <a:schemeClr val="accent1">
                    <a:lumMod val="50000"/>
                  </a:schemeClr>
                </a:solidFill>
              </a:rPr>
              <a:t>Research Prototype to Active Open-Source Project</a:t>
            </a:r>
            <a:endParaRPr lang="en-US" sz="7500" b="1" i="1" dirty="0">
              <a:solidFill>
                <a:schemeClr val="accent1">
                  <a:lumMod val="50000"/>
                </a:schemeClr>
              </a:solidFill>
            </a:endParaRPr>
          </a:p>
        </p:txBody>
      </p:sp>
      <p:sp>
        <p:nvSpPr>
          <p:cNvPr id="3" name="Slide Number Placeholder 2"/>
          <p:cNvSpPr>
            <a:spLocks noGrp="1"/>
          </p:cNvSpPr>
          <p:nvPr>
            <p:ph type="sldNum" sz="quarter" idx="12"/>
          </p:nvPr>
        </p:nvSpPr>
        <p:spPr/>
        <p:txBody>
          <a:bodyPr/>
          <a:lstStyle/>
          <a:p>
            <a:fld id="{DC2A921A-EC74-6F4D-8465-D463C43FF014}" type="slidenum">
              <a:rPr lang="en-US" smtClean="0">
                <a:solidFill>
                  <a:prstClr val="black">
                    <a:tint val="75000"/>
                  </a:prstClr>
                </a:solidFill>
              </a:rPr>
              <a:pPr/>
              <a:t>55</a:t>
            </a:fld>
            <a:endParaRPr lang="en-US">
              <a:solidFill>
                <a:prstClr val="black">
                  <a:tint val="75000"/>
                </a:prstClr>
              </a:solidFill>
            </a:endParaRPr>
          </a:p>
        </p:txBody>
      </p:sp>
    </p:spTree>
    <p:extLst>
      <p:ext uri="{BB962C8B-B14F-4D97-AF65-F5344CB8AC3E}">
        <p14:creationId xmlns:p14="http://schemas.microsoft.com/office/powerpoint/2010/main" val="1069952862"/>
      </p:ext>
    </p:extLst>
  </p:cSld>
  <p:clrMapOvr>
    <a:masterClrMapping/>
  </p:clrMapOvr>
  <p:transition spd="slow">
    <p:push dir="u"/>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38667" y="4724747"/>
            <a:ext cx="2167467" cy="1153861"/>
          </a:xfrm>
          <a:prstGeom prst="rect">
            <a:avLst/>
          </a:prstGeom>
          <a:solidFill>
            <a:srgbClr val="ADCC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solidFill>
                  <a:schemeClr val="tx1">
                    <a:lumMod val="75000"/>
                    <a:lumOff val="25000"/>
                  </a:schemeClr>
                </a:solidFill>
                <a:latin typeface="Helvetica Neue Thin" charset="0"/>
                <a:ea typeface="Helvetica Neue Thin" charset="0"/>
                <a:cs typeface="Helvetica Neue Thin" charset="0"/>
              </a:rPr>
              <a:t>Ground</a:t>
            </a:r>
            <a:endParaRPr lang="en-US" sz="1600" dirty="0">
              <a:solidFill>
                <a:schemeClr val="tx1">
                  <a:lumMod val="75000"/>
                  <a:lumOff val="25000"/>
                </a:schemeClr>
              </a:solidFill>
              <a:latin typeface="Helvetica Neue Thin" charset="0"/>
              <a:ea typeface="Helvetica Neue Thin" charset="0"/>
              <a:cs typeface="Helvetica Neue Thin" charset="0"/>
            </a:endParaRPr>
          </a:p>
          <a:p>
            <a:pPr algn="ctr"/>
            <a:r>
              <a:rPr lang="en-US" sz="1600" dirty="0">
                <a:solidFill>
                  <a:schemeClr val="tx1">
                    <a:lumMod val="75000"/>
                    <a:lumOff val="25000"/>
                  </a:schemeClr>
                </a:solidFill>
                <a:latin typeface="Helvetica Neue Thin" charset="0"/>
                <a:ea typeface="Helvetica Neue Thin" charset="0"/>
                <a:cs typeface="Helvetica Neue Thin" charset="0"/>
              </a:rPr>
              <a:t>(context metadata service)</a:t>
            </a:r>
          </a:p>
        </p:txBody>
      </p:sp>
      <p:sp>
        <p:nvSpPr>
          <p:cNvPr id="8" name="Rectangle 7"/>
          <p:cNvSpPr/>
          <p:nvPr/>
        </p:nvSpPr>
        <p:spPr>
          <a:xfrm>
            <a:off x="2582333" y="4724747"/>
            <a:ext cx="2167467" cy="1153861"/>
          </a:xfrm>
          <a:prstGeom prst="rect">
            <a:avLst/>
          </a:prstGeom>
          <a:solidFill>
            <a:srgbClr val="ADCC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solidFill>
                  <a:schemeClr val="tx1">
                    <a:lumMod val="75000"/>
                    <a:lumOff val="25000"/>
                  </a:schemeClr>
                </a:solidFill>
                <a:latin typeface="Helvetica Neue Thin" charset="0"/>
                <a:ea typeface="Helvetica Neue Thin" charset="0"/>
                <a:cs typeface="Helvetica Neue Thin" charset="0"/>
              </a:rPr>
              <a:t>WAVE</a:t>
            </a:r>
          </a:p>
          <a:p>
            <a:pPr algn="ctr"/>
            <a:r>
              <a:rPr lang="en-US" sz="1600" dirty="0">
                <a:solidFill>
                  <a:schemeClr val="tx1">
                    <a:lumMod val="75000"/>
                    <a:lumOff val="25000"/>
                  </a:schemeClr>
                </a:solidFill>
                <a:latin typeface="Helvetica Neue Thin" charset="0"/>
                <a:ea typeface="Helvetica Neue Thin" charset="0"/>
                <a:cs typeface="Helvetica Neue Thin" charset="0"/>
              </a:rPr>
              <a:t>(decentralized authorization service)</a:t>
            </a:r>
          </a:p>
        </p:txBody>
      </p:sp>
      <p:sp>
        <p:nvSpPr>
          <p:cNvPr id="9" name="Rectangle 8"/>
          <p:cNvSpPr/>
          <p:nvPr/>
        </p:nvSpPr>
        <p:spPr>
          <a:xfrm>
            <a:off x="4842933" y="4724747"/>
            <a:ext cx="2167467" cy="1153861"/>
          </a:xfrm>
          <a:prstGeom prst="rect">
            <a:avLst/>
          </a:prstGeom>
          <a:solidFill>
            <a:srgbClr val="ADCC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err="1">
                <a:solidFill>
                  <a:schemeClr val="tx1">
                    <a:lumMod val="75000"/>
                    <a:lumOff val="25000"/>
                  </a:schemeClr>
                </a:solidFill>
                <a:latin typeface="Helvetica Neue Thin" charset="0"/>
                <a:ea typeface="Helvetica Neue Thin" charset="0"/>
                <a:cs typeface="Helvetica Neue Thin" charset="0"/>
              </a:rPr>
              <a:t>Confluo</a:t>
            </a:r>
            <a:endParaRPr lang="en-US" sz="1867" dirty="0">
              <a:solidFill>
                <a:schemeClr val="tx1">
                  <a:lumMod val="75000"/>
                  <a:lumOff val="25000"/>
                </a:schemeClr>
              </a:solidFill>
              <a:latin typeface="Helvetica Neue Thin" charset="0"/>
              <a:ea typeface="Helvetica Neue Thin" charset="0"/>
              <a:cs typeface="Helvetica Neue Thin" charset="0"/>
            </a:endParaRPr>
          </a:p>
          <a:p>
            <a:pPr algn="ctr"/>
            <a:r>
              <a:rPr lang="en-US" sz="1867" dirty="0">
                <a:solidFill>
                  <a:schemeClr val="tx1">
                    <a:lumMod val="75000"/>
                    <a:lumOff val="25000"/>
                  </a:schemeClr>
                </a:solidFill>
                <a:latin typeface="Helvetica Neue Thin" charset="0"/>
                <a:ea typeface="Helvetica Neue Thin" charset="0"/>
                <a:cs typeface="Helvetica Neue Thin" charset="0"/>
              </a:rPr>
              <a:t>(formerly </a:t>
            </a:r>
            <a:r>
              <a:rPr lang="en-US" sz="1867" dirty="0" err="1">
                <a:solidFill>
                  <a:schemeClr val="tx1">
                    <a:lumMod val="75000"/>
                    <a:lumOff val="25000"/>
                  </a:schemeClr>
                </a:solidFill>
                <a:latin typeface="Helvetica Neue Thin" charset="0"/>
                <a:ea typeface="Helvetica Neue Thin" charset="0"/>
                <a:cs typeface="Helvetica Neue Thin" charset="0"/>
              </a:rPr>
              <a:t>DiaLog</a:t>
            </a:r>
            <a:r>
              <a:rPr lang="en-US" sz="1867" dirty="0">
                <a:solidFill>
                  <a:schemeClr val="tx1">
                    <a:lumMod val="75000"/>
                    <a:lumOff val="25000"/>
                  </a:schemeClr>
                </a:solidFill>
                <a:latin typeface="Helvetica Neue Thin" charset="0"/>
                <a:ea typeface="Helvetica Neue Thin" charset="0"/>
                <a:cs typeface="Helvetica Neue Thin" charset="0"/>
              </a:rPr>
              <a:t>)</a:t>
            </a:r>
          </a:p>
        </p:txBody>
      </p:sp>
      <p:sp>
        <p:nvSpPr>
          <p:cNvPr id="11" name="Rectangle 10"/>
          <p:cNvSpPr/>
          <p:nvPr/>
        </p:nvSpPr>
        <p:spPr>
          <a:xfrm rot="16200000">
            <a:off x="7527430" y="2901536"/>
            <a:ext cx="2558901" cy="748160"/>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a:solidFill>
                  <a:schemeClr val="tx1">
                    <a:lumMod val="75000"/>
                    <a:lumOff val="25000"/>
                  </a:schemeClr>
                </a:solidFill>
                <a:latin typeface="Helvetica Neue Thin" charset="0"/>
                <a:ea typeface="Helvetica Neue Thin" charset="0"/>
                <a:cs typeface="Helvetica Neue Thin" charset="0"/>
              </a:rPr>
              <a:t>PyWren</a:t>
            </a:r>
            <a:endParaRPr lang="en-US" sz="1867" dirty="0">
              <a:solidFill>
                <a:schemeClr val="tx1">
                  <a:lumMod val="75000"/>
                  <a:lumOff val="25000"/>
                </a:schemeClr>
              </a:solidFill>
              <a:latin typeface="Helvetica Neue Thin" charset="0"/>
              <a:ea typeface="Helvetica Neue Thin" charset="0"/>
              <a:cs typeface="Helvetica Neue Thin" charset="0"/>
            </a:endParaRPr>
          </a:p>
        </p:txBody>
      </p:sp>
      <p:sp>
        <p:nvSpPr>
          <p:cNvPr id="12" name="Rectangle 11"/>
          <p:cNvSpPr/>
          <p:nvPr/>
        </p:nvSpPr>
        <p:spPr>
          <a:xfrm>
            <a:off x="813707" y="3429434"/>
            <a:ext cx="2979359" cy="1125633"/>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733" dirty="0">
              <a:solidFill>
                <a:schemeClr val="tx1">
                  <a:lumMod val="75000"/>
                  <a:lumOff val="25000"/>
                </a:schemeClr>
              </a:solidFill>
              <a:latin typeface="Helvetica Neue Thin" charset="0"/>
              <a:ea typeface="Helvetica Neue Thin" charset="0"/>
              <a:cs typeface="Helvetica Neue Thin" charset="0"/>
            </a:endParaRPr>
          </a:p>
          <a:p>
            <a:pPr algn="ctr"/>
            <a:r>
              <a:rPr lang="en-US" sz="3200" dirty="0">
                <a:solidFill>
                  <a:schemeClr val="tx1">
                    <a:lumMod val="75000"/>
                    <a:lumOff val="25000"/>
                  </a:schemeClr>
                </a:solidFill>
                <a:latin typeface="Helvetica Neue Thin" charset="0"/>
                <a:ea typeface="Helvetica Neue Thin" charset="0"/>
                <a:cs typeface="Helvetica Neue Thin" charset="0"/>
              </a:rPr>
              <a:t>RAY</a:t>
            </a:r>
          </a:p>
        </p:txBody>
      </p:sp>
      <p:sp>
        <p:nvSpPr>
          <p:cNvPr id="13" name="Rectangle 12"/>
          <p:cNvSpPr/>
          <p:nvPr/>
        </p:nvSpPr>
        <p:spPr>
          <a:xfrm>
            <a:off x="916832" y="3539089"/>
            <a:ext cx="1119253" cy="487956"/>
          </a:xfrm>
          <a:prstGeom prst="rect">
            <a:avLst/>
          </a:prstGeom>
          <a:solidFill>
            <a:srgbClr val="FFC000"/>
          </a:solid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a:solidFill>
                  <a:schemeClr val="tx1">
                    <a:lumMod val="75000"/>
                    <a:lumOff val="25000"/>
                  </a:schemeClr>
                </a:solidFill>
                <a:latin typeface="Helvetica Neue Thin" charset="0"/>
                <a:ea typeface="Helvetica Neue Thin" charset="0"/>
                <a:cs typeface="Helvetica Neue Thin" charset="0"/>
              </a:rPr>
              <a:t>RLlib</a:t>
            </a:r>
            <a:endParaRPr lang="en-US" sz="2400" dirty="0">
              <a:solidFill>
                <a:schemeClr val="tx1">
                  <a:lumMod val="75000"/>
                  <a:lumOff val="25000"/>
                </a:schemeClr>
              </a:solidFill>
              <a:latin typeface="Helvetica Neue Thin" charset="0"/>
              <a:ea typeface="Helvetica Neue Thin" charset="0"/>
              <a:cs typeface="Helvetica Neue Thin" charset="0"/>
            </a:endParaRPr>
          </a:p>
        </p:txBody>
      </p:sp>
      <p:sp>
        <p:nvSpPr>
          <p:cNvPr id="14" name="Rectangle 13"/>
          <p:cNvSpPr/>
          <p:nvPr/>
        </p:nvSpPr>
        <p:spPr>
          <a:xfrm>
            <a:off x="2191956" y="3522154"/>
            <a:ext cx="1467296" cy="487956"/>
          </a:xfrm>
          <a:prstGeom prst="rect">
            <a:avLst/>
          </a:prstGeom>
          <a:solidFill>
            <a:srgbClr val="FFC000"/>
          </a:solid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tx1">
                    <a:lumMod val="75000"/>
                    <a:lumOff val="25000"/>
                  </a:schemeClr>
                </a:solidFill>
                <a:latin typeface="Helvetica Neue Thin" charset="0"/>
                <a:ea typeface="Helvetica Neue Thin" charset="0"/>
                <a:cs typeface="Helvetica Neue Thin" charset="0"/>
              </a:rPr>
              <a:t>Ray Tune</a:t>
            </a:r>
          </a:p>
        </p:txBody>
      </p:sp>
      <p:sp>
        <p:nvSpPr>
          <p:cNvPr id="15" name="Rectangle 14"/>
          <p:cNvSpPr/>
          <p:nvPr/>
        </p:nvSpPr>
        <p:spPr>
          <a:xfrm>
            <a:off x="5605461" y="3424669"/>
            <a:ext cx="2744056" cy="1130399"/>
          </a:xfrm>
          <a:prstGeom prst="rect">
            <a:avLst/>
          </a:prstGeom>
          <a:solidFill>
            <a:schemeClr val="bg1"/>
          </a:solidFill>
          <a:ln w="28575">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a:solidFill>
                  <a:schemeClr val="tx1">
                    <a:lumMod val="75000"/>
                    <a:lumOff val="25000"/>
                  </a:schemeClr>
                </a:solidFill>
                <a:latin typeface="Helvetica Neue Thin" charset="0"/>
                <a:ea typeface="Helvetica Neue Thin" charset="0"/>
                <a:cs typeface="Helvetica Neue Thin" charset="0"/>
              </a:rPr>
              <a:t>Spark</a:t>
            </a:r>
            <a:endParaRPr lang="en-US" sz="3200" dirty="0">
              <a:solidFill>
                <a:schemeClr val="tx1">
                  <a:lumMod val="75000"/>
                  <a:lumOff val="25000"/>
                </a:schemeClr>
              </a:solidFill>
              <a:latin typeface="Helvetica Neue Thin" charset="0"/>
              <a:ea typeface="Helvetica Neue Thin" charset="0"/>
              <a:cs typeface="Helvetica Neue Thin" charset="0"/>
            </a:endParaRPr>
          </a:p>
        </p:txBody>
      </p:sp>
      <p:sp>
        <p:nvSpPr>
          <p:cNvPr id="16" name="Rectangle 15"/>
          <p:cNvSpPr/>
          <p:nvPr/>
        </p:nvSpPr>
        <p:spPr>
          <a:xfrm>
            <a:off x="7103534" y="4742376"/>
            <a:ext cx="2060493" cy="1136233"/>
          </a:xfrm>
          <a:prstGeom prst="rect">
            <a:avLst/>
          </a:prstGeom>
          <a:solidFill>
            <a:schemeClr val="bg1"/>
          </a:solidFill>
          <a:ln w="28575">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67" dirty="0">
                <a:solidFill>
                  <a:schemeClr val="tx1">
                    <a:lumMod val="75000"/>
                    <a:lumOff val="25000"/>
                  </a:schemeClr>
                </a:solidFill>
                <a:latin typeface="Helvetica Neue Thin" charset="0"/>
                <a:ea typeface="Helvetica Neue Thin" charset="0"/>
                <a:cs typeface="Helvetica Neue Thin" charset="0"/>
              </a:rPr>
              <a:t>HDFS, Kafka, Cassandra, </a:t>
            </a:r>
            <a:r>
              <a:rPr lang="en-US" sz="1867" dirty="0" err="1">
                <a:solidFill>
                  <a:schemeClr val="tx1">
                    <a:lumMod val="75000"/>
                    <a:lumOff val="25000"/>
                  </a:schemeClr>
                </a:solidFill>
                <a:latin typeface="Helvetica Neue Thin" charset="0"/>
                <a:ea typeface="Helvetica Neue Thin" charset="0"/>
                <a:cs typeface="Helvetica Neue Thin" charset="0"/>
              </a:rPr>
              <a:t>DBMSes</a:t>
            </a:r>
            <a:r>
              <a:rPr lang="en-US" sz="1867" dirty="0">
                <a:solidFill>
                  <a:schemeClr val="tx1">
                    <a:lumMod val="75000"/>
                    <a:lumOff val="25000"/>
                  </a:schemeClr>
                </a:solidFill>
                <a:latin typeface="Helvetica Neue Thin" charset="0"/>
                <a:ea typeface="Helvetica Neue Thin" charset="0"/>
                <a:cs typeface="Helvetica Neue Thin" charset="0"/>
              </a:rPr>
              <a:t>, </a:t>
            </a:r>
            <a:r>
              <a:rPr lang="mr-IN" sz="1867" dirty="0">
                <a:solidFill>
                  <a:schemeClr val="tx1">
                    <a:lumMod val="75000"/>
                    <a:lumOff val="25000"/>
                  </a:schemeClr>
                </a:solidFill>
                <a:latin typeface="Helvetica Neue Thin" charset="0"/>
                <a:ea typeface="Helvetica Neue Thin" charset="0"/>
                <a:cs typeface="Helvetica Neue Thin" charset="0"/>
              </a:rPr>
              <a:t>…</a:t>
            </a:r>
            <a:endParaRPr lang="en-US" sz="1867" dirty="0">
              <a:solidFill>
                <a:schemeClr val="tx1">
                  <a:lumMod val="75000"/>
                  <a:lumOff val="25000"/>
                </a:schemeClr>
              </a:solidFill>
              <a:latin typeface="Helvetica Neue Thin" charset="0"/>
              <a:ea typeface="Helvetica Neue Thin" charset="0"/>
              <a:cs typeface="Helvetica Neue Thin" charset="0"/>
            </a:endParaRPr>
          </a:p>
        </p:txBody>
      </p:sp>
      <p:sp>
        <p:nvSpPr>
          <p:cNvPr id="17" name="Rectangle 16"/>
          <p:cNvSpPr/>
          <p:nvPr/>
        </p:nvSpPr>
        <p:spPr>
          <a:xfrm rot="16200000">
            <a:off x="5987948" y="2350969"/>
            <a:ext cx="1328101" cy="618500"/>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err="1">
                <a:solidFill>
                  <a:schemeClr val="tx1">
                    <a:lumMod val="75000"/>
                    <a:lumOff val="25000"/>
                  </a:schemeClr>
                </a:solidFill>
                <a:latin typeface="Helvetica Neue Thin" charset="0"/>
                <a:ea typeface="Helvetica Neue Thin" charset="0"/>
                <a:cs typeface="Helvetica Neue Thin" charset="0"/>
              </a:rPr>
              <a:t>Tegra</a:t>
            </a:r>
            <a:endParaRPr lang="en-US" sz="2400" dirty="0">
              <a:solidFill>
                <a:schemeClr val="tx1">
                  <a:lumMod val="75000"/>
                  <a:lumOff val="25000"/>
                </a:schemeClr>
              </a:solidFill>
              <a:latin typeface="Helvetica Neue Thin" charset="0"/>
              <a:ea typeface="Helvetica Neue Thin" charset="0"/>
              <a:cs typeface="Helvetica Neue Thin" charset="0"/>
            </a:endParaRPr>
          </a:p>
        </p:txBody>
      </p:sp>
      <p:sp>
        <p:nvSpPr>
          <p:cNvPr id="18" name="Rectangle 17"/>
          <p:cNvSpPr/>
          <p:nvPr/>
        </p:nvSpPr>
        <p:spPr>
          <a:xfrm rot="16200000">
            <a:off x="6664964" y="2371298"/>
            <a:ext cx="1337733" cy="591516"/>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tx1">
                    <a:lumMod val="75000"/>
                    <a:lumOff val="25000"/>
                  </a:schemeClr>
                </a:solidFill>
                <a:latin typeface="Helvetica Neue Thin" charset="0"/>
                <a:ea typeface="Helvetica Neue Thin" charset="0"/>
                <a:cs typeface="Helvetica Neue Thin" charset="0"/>
              </a:rPr>
              <a:t>Opaque</a:t>
            </a:r>
          </a:p>
        </p:txBody>
      </p:sp>
      <p:sp>
        <p:nvSpPr>
          <p:cNvPr id="19" name="Rectangle 18"/>
          <p:cNvSpPr/>
          <p:nvPr/>
        </p:nvSpPr>
        <p:spPr>
          <a:xfrm rot="16200000">
            <a:off x="7382708" y="2343963"/>
            <a:ext cx="1314605" cy="619011"/>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tx1">
                    <a:lumMod val="75000"/>
                    <a:lumOff val="25000"/>
                  </a:schemeClr>
                </a:solidFill>
                <a:latin typeface="Helvetica Neue Thin" charset="0"/>
                <a:ea typeface="Helvetica Neue Thin" charset="0"/>
                <a:cs typeface="Helvetica Neue Thin" charset="0"/>
              </a:rPr>
              <a:t>Drizzle</a:t>
            </a:r>
          </a:p>
        </p:txBody>
      </p:sp>
      <p:sp>
        <p:nvSpPr>
          <p:cNvPr id="20" name="Rectangle 19"/>
          <p:cNvSpPr/>
          <p:nvPr/>
        </p:nvSpPr>
        <p:spPr>
          <a:xfrm>
            <a:off x="2226871" y="2707048"/>
            <a:ext cx="4055397" cy="631851"/>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i="1" dirty="0">
                <a:solidFill>
                  <a:schemeClr val="tx1">
                    <a:lumMod val="75000"/>
                    <a:lumOff val="25000"/>
                  </a:schemeClr>
                </a:solidFill>
                <a:latin typeface="Helvetica Neue" charset="0"/>
                <a:ea typeface="Helvetica Neue" charset="0"/>
                <a:cs typeface="Helvetica Neue" charset="0"/>
              </a:rPr>
              <a:t>Clipper</a:t>
            </a:r>
          </a:p>
        </p:txBody>
      </p:sp>
      <p:sp>
        <p:nvSpPr>
          <p:cNvPr id="21" name="Rectangle 20"/>
          <p:cNvSpPr/>
          <p:nvPr/>
        </p:nvSpPr>
        <p:spPr>
          <a:xfrm>
            <a:off x="376263" y="981045"/>
            <a:ext cx="2755231" cy="863212"/>
          </a:xfrm>
          <a:prstGeom prst="rect">
            <a:avLst/>
          </a:prstGeom>
          <a:solidFill>
            <a:srgbClr val="B7D3EE"/>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667" dirty="0">
                <a:solidFill>
                  <a:schemeClr val="tx1">
                    <a:lumMod val="75000"/>
                    <a:lumOff val="25000"/>
                  </a:schemeClr>
                </a:solidFill>
                <a:latin typeface="Helvetica Neue Thin" charset="0"/>
                <a:ea typeface="Helvetica Neue Thin" charset="0"/>
                <a:cs typeface="Helvetica Neue Thin" charset="0"/>
              </a:rPr>
              <a:t>Mixed-autonomy </a:t>
            </a:r>
          </a:p>
          <a:p>
            <a:pPr algn="ctr"/>
            <a:r>
              <a:rPr lang="en-US" sz="2667" dirty="0">
                <a:solidFill>
                  <a:schemeClr val="tx1">
                    <a:lumMod val="75000"/>
                    <a:lumOff val="25000"/>
                  </a:schemeClr>
                </a:solidFill>
                <a:latin typeface="Helvetica Neue Thin" charset="0"/>
                <a:ea typeface="Helvetica Neue Thin" charset="0"/>
                <a:cs typeface="Helvetica Neue Thin" charset="0"/>
              </a:rPr>
              <a:t>Traffic</a:t>
            </a:r>
          </a:p>
        </p:txBody>
      </p:sp>
      <p:sp>
        <p:nvSpPr>
          <p:cNvPr id="22" name="Rectangle 21"/>
          <p:cNvSpPr/>
          <p:nvPr/>
        </p:nvSpPr>
        <p:spPr>
          <a:xfrm>
            <a:off x="3254481" y="981044"/>
            <a:ext cx="2206520" cy="861923"/>
          </a:xfrm>
          <a:prstGeom prst="rect">
            <a:avLst/>
          </a:prstGeom>
          <a:solidFill>
            <a:srgbClr val="B7D3EE"/>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err="1">
                <a:solidFill>
                  <a:schemeClr val="tx1">
                    <a:lumMod val="75000"/>
                    <a:lumOff val="25000"/>
                  </a:schemeClr>
                </a:solidFill>
                <a:latin typeface="Helvetica Neue Thin" charset="0"/>
                <a:ea typeface="Helvetica Neue Thin" charset="0"/>
                <a:cs typeface="Helvetica Neue Thin" charset="0"/>
              </a:rPr>
              <a:t>Pylot</a:t>
            </a:r>
            <a:endParaRPr lang="en-US" sz="3200" dirty="0">
              <a:solidFill>
                <a:schemeClr val="tx1">
                  <a:lumMod val="75000"/>
                  <a:lumOff val="25000"/>
                </a:schemeClr>
              </a:solidFill>
              <a:latin typeface="Helvetica Neue Thin" charset="0"/>
              <a:ea typeface="Helvetica Neue Thin" charset="0"/>
              <a:cs typeface="Helvetica Neue Thin" charset="0"/>
            </a:endParaRPr>
          </a:p>
          <a:p>
            <a:pPr algn="ctr"/>
            <a:r>
              <a:rPr lang="en-US" sz="1600" dirty="0">
                <a:solidFill>
                  <a:schemeClr val="tx1">
                    <a:lumMod val="75000"/>
                    <a:lumOff val="25000"/>
                  </a:schemeClr>
                </a:solidFill>
                <a:latin typeface="Helvetica Neue Thin" charset="0"/>
                <a:ea typeface="Helvetica Neue Thin" charset="0"/>
                <a:cs typeface="Helvetica Neue Thin" charset="0"/>
              </a:rPr>
              <a:t>(self-driving platform)</a:t>
            </a:r>
          </a:p>
        </p:txBody>
      </p:sp>
      <p:sp>
        <p:nvSpPr>
          <p:cNvPr id="23" name="Rectangle 22"/>
          <p:cNvSpPr/>
          <p:nvPr/>
        </p:nvSpPr>
        <p:spPr>
          <a:xfrm>
            <a:off x="5562602" y="981044"/>
            <a:ext cx="1761065" cy="861923"/>
          </a:xfrm>
          <a:prstGeom prst="rect">
            <a:avLst/>
          </a:prstGeom>
          <a:solidFill>
            <a:srgbClr val="B7D3EE"/>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667" dirty="0">
                <a:solidFill>
                  <a:schemeClr val="tx1">
                    <a:lumMod val="75000"/>
                    <a:lumOff val="25000"/>
                  </a:schemeClr>
                </a:solidFill>
                <a:latin typeface="Helvetica Neue Thin" charset="0"/>
                <a:ea typeface="Helvetica Neue Thin" charset="0"/>
                <a:cs typeface="Helvetica Neue Thin" charset="0"/>
              </a:rPr>
              <a:t>Cloud robotics</a:t>
            </a:r>
          </a:p>
        </p:txBody>
      </p:sp>
      <p:sp>
        <p:nvSpPr>
          <p:cNvPr id="24" name="Rectangle 23"/>
          <p:cNvSpPr/>
          <p:nvPr/>
        </p:nvSpPr>
        <p:spPr>
          <a:xfrm>
            <a:off x="7450667" y="981043"/>
            <a:ext cx="1730295" cy="854028"/>
          </a:xfrm>
          <a:prstGeom prst="rect">
            <a:avLst/>
          </a:prstGeom>
          <a:solidFill>
            <a:srgbClr val="B7D3EE"/>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667" dirty="0">
                <a:solidFill>
                  <a:schemeClr val="tx1">
                    <a:lumMod val="75000"/>
                    <a:lumOff val="25000"/>
                  </a:schemeClr>
                </a:solidFill>
                <a:latin typeface="Helvetica Neue Thin" charset="0"/>
                <a:ea typeface="Helvetica Neue Thin" charset="0"/>
                <a:cs typeface="Helvetica Neue Thin" charset="0"/>
              </a:rPr>
              <a:t>Smart Buildings</a:t>
            </a:r>
          </a:p>
        </p:txBody>
      </p:sp>
      <p:sp>
        <p:nvSpPr>
          <p:cNvPr id="27" name="Rectangle 26"/>
          <p:cNvSpPr/>
          <p:nvPr/>
        </p:nvSpPr>
        <p:spPr>
          <a:xfrm>
            <a:off x="594431" y="1996168"/>
            <a:ext cx="5687836" cy="631851"/>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solidFill>
                  <a:schemeClr val="tx1">
                    <a:lumMod val="75000"/>
                    <a:lumOff val="25000"/>
                  </a:schemeClr>
                </a:solidFill>
                <a:latin typeface="Helvetica Neue Thin" charset="0"/>
                <a:ea typeface="Helvetica Neue Thin" charset="0"/>
                <a:cs typeface="Helvetica Neue Thin" charset="0"/>
              </a:rPr>
              <a:t>Jarvis</a:t>
            </a:r>
          </a:p>
        </p:txBody>
      </p:sp>
      <p:sp>
        <p:nvSpPr>
          <p:cNvPr id="28" name="Rectangle 27"/>
          <p:cNvSpPr/>
          <p:nvPr/>
        </p:nvSpPr>
        <p:spPr>
          <a:xfrm>
            <a:off x="3887335" y="3434725"/>
            <a:ext cx="1582133" cy="1120343"/>
          </a:xfrm>
          <a:prstGeom prst="rect">
            <a:avLst/>
          </a:prstGeom>
          <a:solidFill>
            <a:schemeClr val="bg1"/>
          </a:solidFill>
          <a:ln w="28575">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67" dirty="0" err="1">
                <a:solidFill>
                  <a:schemeClr val="tx1">
                    <a:lumMod val="75000"/>
                    <a:lumOff val="25000"/>
                  </a:schemeClr>
                </a:solidFill>
                <a:latin typeface="Helvetica Neue Thin" charset="0"/>
                <a:ea typeface="Helvetica Neue Thin" charset="0"/>
                <a:cs typeface="Helvetica Neue Thin" charset="0"/>
              </a:rPr>
              <a:t>TensorFlow</a:t>
            </a:r>
            <a:r>
              <a:rPr lang="en-US" sz="1867" dirty="0">
                <a:solidFill>
                  <a:schemeClr val="tx1">
                    <a:lumMod val="75000"/>
                    <a:lumOff val="25000"/>
                  </a:schemeClr>
                </a:solidFill>
                <a:latin typeface="Helvetica Neue Thin" charset="0"/>
                <a:ea typeface="Helvetica Neue Thin" charset="0"/>
                <a:cs typeface="Helvetica Neue Thin" charset="0"/>
              </a:rPr>
              <a:t>, </a:t>
            </a:r>
            <a:r>
              <a:rPr lang="en-US" sz="1867" dirty="0" err="1">
                <a:solidFill>
                  <a:schemeClr val="tx1">
                    <a:lumMod val="75000"/>
                    <a:lumOff val="25000"/>
                  </a:schemeClr>
                </a:solidFill>
                <a:latin typeface="Helvetica Neue Thin" charset="0"/>
                <a:ea typeface="Helvetica Neue Thin" charset="0"/>
                <a:cs typeface="Helvetica Neue Thin" charset="0"/>
              </a:rPr>
              <a:t>PyTorch</a:t>
            </a:r>
            <a:r>
              <a:rPr lang="en-US" sz="1867" dirty="0">
                <a:solidFill>
                  <a:schemeClr val="tx1">
                    <a:lumMod val="75000"/>
                    <a:lumOff val="25000"/>
                  </a:schemeClr>
                </a:solidFill>
                <a:latin typeface="Helvetica Neue Thin" charset="0"/>
                <a:ea typeface="Helvetica Neue Thin" charset="0"/>
                <a:cs typeface="Helvetica Neue Thin" charset="0"/>
              </a:rPr>
              <a:t>, </a:t>
            </a:r>
            <a:r>
              <a:rPr lang="en-US" sz="1867" dirty="0" err="1">
                <a:solidFill>
                  <a:schemeClr val="tx1">
                    <a:lumMod val="75000"/>
                    <a:lumOff val="25000"/>
                  </a:schemeClr>
                </a:solidFill>
                <a:latin typeface="Helvetica Neue Thin" charset="0"/>
                <a:ea typeface="Helvetica Neue Thin" charset="0"/>
                <a:cs typeface="Helvetica Neue Thin" charset="0"/>
              </a:rPr>
              <a:t>MXNet</a:t>
            </a:r>
            <a:r>
              <a:rPr lang="en-US" sz="1867" dirty="0">
                <a:solidFill>
                  <a:schemeClr val="tx1">
                    <a:lumMod val="75000"/>
                    <a:lumOff val="25000"/>
                  </a:schemeClr>
                </a:solidFill>
                <a:latin typeface="Helvetica Neue Thin" charset="0"/>
                <a:ea typeface="Helvetica Neue Thin" charset="0"/>
                <a:cs typeface="Helvetica Neue Thin" charset="0"/>
              </a:rPr>
              <a:t>, Caffe2, </a:t>
            </a:r>
            <a:r>
              <a:rPr lang="mr-IN" sz="1867" dirty="0">
                <a:solidFill>
                  <a:schemeClr val="tx1">
                    <a:lumMod val="75000"/>
                    <a:lumOff val="25000"/>
                  </a:schemeClr>
                </a:solidFill>
                <a:latin typeface="Helvetica Neue Thin" charset="0"/>
                <a:ea typeface="Helvetica Neue Thin" charset="0"/>
                <a:cs typeface="Helvetica Neue Thin" charset="0"/>
              </a:rPr>
              <a:t>…</a:t>
            </a:r>
            <a:r>
              <a:rPr lang="en-US" sz="1867" dirty="0">
                <a:solidFill>
                  <a:schemeClr val="tx1">
                    <a:lumMod val="75000"/>
                    <a:lumOff val="25000"/>
                  </a:schemeClr>
                </a:solidFill>
                <a:latin typeface="Helvetica Neue Thin" charset="0"/>
                <a:ea typeface="Helvetica Neue Thin" charset="0"/>
                <a:cs typeface="Helvetica Neue Thin" charset="0"/>
              </a:rPr>
              <a:t> </a:t>
            </a:r>
          </a:p>
        </p:txBody>
      </p:sp>
      <p:sp>
        <p:nvSpPr>
          <p:cNvPr id="29" name="Rectangle 28"/>
          <p:cNvSpPr/>
          <p:nvPr/>
        </p:nvSpPr>
        <p:spPr>
          <a:xfrm>
            <a:off x="677715" y="2530937"/>
            <a:ext cx="1448239" cy="779835"/>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schemeClr val="tx1">
                  <a:lumMod val="75000"/>
                  <a:lumOff val="25000"/>
                </a:schemeClr>
              </a:solidFill>
              <a:latin typeface="Helvetica Neue Thin" charset="0"/>
              <a:ea typeface="Helvetica Neue Thin" charset="0"/>
              <a:cs typeface="Helvetica Neue Thin" charset="0"/>
            </a:endParaRPr>
          </a:p>
        </p:txBody>
      </p:sp>
      <p:sp>
        <p:nvSpPr>
          <p:cNvPr id="31" name="Rectangle 30"/>
          <p:cNvSpPr/>
          <p:nvPr/>
        </p:nvSpPr>
        <p:spPr>
          <a:xfrm>
            <a:off x="338666" y="2004859"/>
            <a:ext cx="414559" cy="2532927"/>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schemeClr val="tx1">
                  <a:lumMod val="75000"/>
                  <a:lumOff val="25000"/>
                </a:schemeClr>
              </a:solidFill>
              <a:latin typeface="Helvetica Neue Thin" charset="0"/>
              <a:ea typeface="Helvetica Neue Thin" charset="0"/>
              <a:cs typeface="Helvetica Neue Thin" charset="0"/>
            </a:endParaRPr>
          </a:p>
        </p:txBody>
      </p:sp>
      <p:sp>
        <p:nvSpPr>
          <p:cNvPr id="36" name="Rectangle 35"/>
          <p:cNvSpPr/>
          <p:nvPr/>
        </p:nvSpPr>
        <p:spPr>
          <a:xfrm>
            <a:off x="314082" y="5969390"/>
            <a:ext cx="3573253" cy="617677"/>
          </a:xfrm>
          <a:prstGeom prst="rect">
            <a:avLst/>
          </a:prstGeom>
          <a:solidFill>
            <a:srgbClr val="ADCC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a:solidFill>
                  <a:schemeClr val="tx1">
                    <a:lumMod val="75000"/>
                    <a:lumOff val="25000"/>
                  </a:schemeClr>
                </a:solidFill>
                <a:latin typeface="Helvetica Neue Thin" charset="0"/>
                <a:ea typeface="Helvetica Neue Thin" charset="0"/>
                <a:cs typeface="Helvetica Neue Thin" charset="0"/>
              </a:rPr>
              <a:t>FireSim</a:t>
            </a:r>
            <a:endParaRPr lang="en-US" sz="1600" dirty="0">
              <a:solidFill>
                <a:schemeClr val="tx1">
                  <a:lumMod val="75000"/>
                  <a:lumOff val="25000"/>
                </a:schemeClr>
              </a:solidFill>
              <a:latin typeface="Helvetica Neue Thin" charset="0"/>
              <a:ea typeface="Helvetica Neue Thin" charset="0"/>
              <a:cs typeface="Helvetica Neue Thin" charset="0"/>
            </a:endParaRPr>
          </a:p>
        </p:txBody>
      </p:sp>
      <p:sp>
        <p:nvSpPr>
          <p:cNvPr id="37" name="Rectangle 36"/>
          <p:cNvSpPr/>
          <p:nvPr/>
        </p:nvSpPr>
        <p:spPr>
          <a:xfrm>
            <a:off x="4013200" y="6014768"/>
            <a:ext cx="5150827" cy="572299"/>
          </a:xfrm>
          <a:prstGeom prst="rect">
            <a:avLst/>
          </a:prstGeom>
          <a:solidFill>
            <a:schemeClr val="bg1"/>
          </a:solidFill>
          <a:ln w="28575">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67" dirty="0">
                <a:solidFill>
                  <a:schemeClr val="tx1">
                    <a:lumMod val="75000"/>
                    <a:lumOff val="25000"/>
                  </a:schemeClr>
                </a:solidFill>
                <a:latin typeface="Helvetica Neue Thin" charset="0"/>
                <a:ea typeface="Helvetica Neue Thin" charset="0"/>
                <a:cs typeface="Helvetica Neue Thin" charset="0"/>
              </a:rPr>
              <a:t>AWS, Azure, GCE, Kubernetes, </a:t>
            </a:r>
            <a:r>
              <a:rPr lang="en-US" sz="1867" dirty="0" err="1">
                <a:solidFill>
                  <a:schemeClr val="tx1">
                    <a:lumMod val="75000"/>
                    <a:lumOff val="25000"/>
                  </a:schemeClr>
                </a:solidFill>
                <a:latin typeface="Helvetica Neue Thin" charset="0"/>
                <a:ea typeface="Helvetica Neue Thin" charset="0"/>
                <a:cs typeface="Helvetica Neue Thin" charset="0"/>
              </a:rPr>
              <a:t>Mesos</a:t>
            </a:r>
            <a:r>
              <a:rPr lang="en-US" sz="1867" dirty="0">
                <a:solidFill>
                  <a:schemeClr val="tx1">
                    <a:lumMod val="75000"/>
                    <a:lumOff val="25000"/>
                  </a:schemeClr>
                </a:solidFill>
                <a:latin typeface="Helvetica Neue Thin" charset="0"/>
                <a:ea typeface="Helvetica Neue Thin" charset="0"/>
                <a:cs typeface="Helvetica Neue Thin" charset="0"/>
              </a:rPr>
              <a:t>, </a:t>
            </a:r>
            <a:r>
              <a:rPr lang="mr-IN" sz="1867" dirty="0">
                <a:solidFill>
                  <a:schemeClr val="tx1">
                    <a:lumMod val="75000"/>
                    <a:lumOff val="25000"/>
                  </a:schemeClr>
                </a:solidFill>
                <a:latin typeface="Helvetica Neue Thin" charset="0"/>
                <a:ea typeface="Helvetica Neue Thin" charset="0"/>
                <a:cs typeface="Helvetica Neue Thin" charset="0"/>
              </a:rPr>
              <a:t>…</a:t>
            </a:r>
            <a:r>
              <a:rPr lang="en-US" sz="1867" dirty="0">
                <a:solidFill>
                  <a:schemeClr val="tx1">
                    <a:lumMod val="75000"/>
                    <a:lumOff val="25000"/>
                  </a:schemeClr>
                </a:solidFill>
                <a:latin typeface="Helvetica Neue Thin" charset="0"/>
                <a:ea typeface="Helvetica Neue Thin" charset="0"/>
                <a:cs typeface="Helvetica Neue Thin" charset="0"/>
              </a:rPr>
              <a:t> </a:t>
            </a:r>
          </a:p>
        </p:txBody>
      </p:sp>
      <p:sp>
        <p:nvSpPr>
          <p:cNvPr id="38" name="TextBox 37"/>
          <p:cNvSpPr txBox="1"/>
          <p:nvPr/>
        </p:nvSpPr>
        <p:spPr>
          <a:xfrm>
            <a:off x="9272919" y="1093479"/>
            <a:ext cx="2244525" cy="584775"/>
          </a:xfrm>
          <a:prstGeom prst="rect">
            <a:avLst/>
          </a:prstGeom>
          <a:noFill/>
        </p:spPr>
        <p:txBody>
          <a:bodyPr wrap="none" rtlCol="0">
            <a:spAutoFit/>
          </a:bodyPr>
          <a:lstStyle/>
          <a:p>
            <a:r>
              <a:rPr lang="en-US" sz="3200" dirty="0">
                <a:solidFill>
                  <a:schemeClr val="tx1">
                    <a:lumMod val="75000"/>
                    <a:lumOff val="25000"/>
                  </a:schemeClr>
                </a:solidFill>
                <a:latin typeface="Helvetica Neue Thin" charset="0"/>
                <a:ea typeface="Helvetica Neue Thin" charset="0"/>
                <a:cs typeface="Helvetica Neue Thin" charset="0"/>
              </a:rPr>
              <a:t>Applications</a:t>
            </a:r>
          </a:p>
        </p:txBody>
      </p:sp>
      <p:sp>
        <p:nvSpPr>
          <p:cNvPr id="39" name="TextBox 38"/>
          <p:cNvSpPr txBox="1"/>
          <p:nvPr/>
        </p:nvSpPr>
        <p:spPr>
          <a:xfrm>
            <a:off x="9272822" y="2902995"/>
            <a:ext cx="2069477" cy="584775"/>
          </a:xfrm>
          <a:prstGeom prst="rect">
            <a:avLst/>
          </a:prstGeom>
          <a:noFill/>
        </p:spPr>
        <p:txBody>
          <a:bodyPr wrap="none" rtlCol="0">
            <a:spAutoFit/>
          </a:bodyPr>
          <a:lstStyle/>
          <a:p>
            <a:r>
              <a:rPr lang="en-US" sz="3200">
                <a:solidFill>
                  <a:schemeClr val="tx1">
                    <a:lumMod val="75000"/>
                    <a:lumOff val="25000"/>
                  </a:schemeClr>
                </a:solidFill>
                <a:latin typeface="Helvetica Neue Thin" charset="0"/>
                <a:ea typeface="Helvetica Neue Thin" charset="0"/>
                <a:cs typeface="Helvetica Neue Thin" charset="0"/>
              </a:rPr>
              <a:t>Processing</a:t>
            </a:r>
          </a:p>
        </p:txBody>
      </p:sp>
      <p:sp>
        <p:nvSpPr>
          <p:cNvPr id="40" name="TextBox 39"/>
          <p:cNvSpPr txBox="1"/>
          <p:nvPr/>
        </p:nvSpPr>
        <p:spPr>
          <a:xfrm>
            <a:off x="9272822" y="4741680"/>
            <a:ext cx="2930610" cy="1734064"/>
          </a:xfrm>
          <a:prstGeom prst="rect">
            <a:avLst/>
          </a:prstGeom>
          <a:noFill/>
        </p:spPr>
        <p:txBody>
          <a:bodyPr wrap="none" rtlCol="0">
            <a:spAutoFit/>
          </a:bodyPr>
          <a:lstStyle/>
          <a:p>
            <a:r>
              <a:rPr lang="en-US" sz="3200" dirty="0">
                <a:latin typeface="Helvetica Neue Thin" charset="0"/>
                <a:ea typeface="Helvetica Neue Thin" charset="0"/>
                <a:cs typeface="Helvetica Neue Thin" charset="0"/>
              </a:rPr>
              <a:t>Infrastructure</a:t>
            </a:r>
          </a:p>
          <a:p>
            <a:r>
              <a:rPr lang="en-US" sz="1867" dirty="0">
                <a:latin typeface="Helvetica Neue Thin" charset="0"/>
                <a:ea typeface="Helvetica Neue Thin" charset="0"/>
                <a:cs typeface="Helvetica Neue Thin" charset="0"/>
              </a:rPr>
              <a:t>(cluster manager, </a:t>
            </a:r>
          </a:p>
          <a:p>
            <a:r>
              <a:rPr lang="en-US" sz="1867" dirty="0">
                <a:latin typeface="Helvetica Neue Thin" charset="0"/>
                <a:ea typeface="Helvetica Neue Thin" charset="0"/>
                <a:cs typeface="Helvetica Neue Thin" charset="0"/>
              </a:rPr>
              <a:t>storage, authorization &amp; </a:t>
            </a:r>
          </a:p>
          <a:p>
            <a:r>
              <a:rPr lang="en-US" sz="1867" dirty="0">
                <a:latin typeface="Helvetica Neue Thin" charset="0"/>
                <a:ea typeface="Helvetica Neue Thin" charset="0"/>
                <a:cs typeface="Helvetica Neue Thin" charset="0"/>
              </a:rPr>
              <a:t>authentication, </a:t>
            </a:r>
          </a:p>
          <a:p>
            <a:r>
              <a:rPr lang="en-US" sz="1867" dirty="0">
                <a:latin typeface="Helvetica Neue Thin" charset="0"/>
                <a:ea typeface="Helvetica Neue Thin" charset="0"/>
                <a:cs typeface="Helvetica Neue Thin" charset="0"/>
              </a:rPr>
              <a:t>metadata management, </a:t>
            </a:r>
            <a:r>
              <a:rPr lang="mr-IN" sz="1867" dirty="0">
                <a:latin typeface="Helvetica Neue Thin" charset="0"/>
                <a:ea typeface="Helvetica Neue Thin" charset="0"/>
                <a:cs typeface="Helvetica Neue Thin" charset="0"/>
              </a:rPr>
              <a:t>…</a:t>
            </a:r>
            <a:r>
              <a:rPr lang="en-US" sz="1867" dirty="0">
                <a:latin typeface="Helvetica Neue Thin" charset="0"/>
                <a:ea typeface="Helvetica Neue Thin" charset="0"/>
                <a:cs typeface="Helvetica Neue Thin" charset="0"/>
              </a:rPr>
              <a:t>)</a:t>
            </a:r>
          </a:p>
        </p:txBody>
      </p:sp>
      <p:sp>
        <p:nvSpPr>
          <p:cNvPr id="25" name="TextBox 24"/>
          <p:cNvSpPr txBox="1"/>
          <p:nvPr/>
        </p:nvSpPr>
        <p:spPr>
          <a:xfrm>
            <a:off x="3337519" y="14035"/>
            <a:ext cx="5860900" cy="748988"/>
          </a:xfrm>
          <a:prstGeom prst="rect">
            <a:avLst/>
          </a:prstGeom>
          <a:noFill/>
        </p:spPr>
        <p:txBody>
          <a:bodyPr wrap="none" rtlCol="0">
            <a:spAutoFit/>
          </a:bodyPr>
          <a:lstStyle/>
          <a:p>
            <a:r>
              <a:rPr lang="en-US" sz="4267" dirty="0">
                <a:latin typeface="Helvetica Neue Thin" charset="0"/>
                <a:ea typeface="Helvetica Neue Thin" charset="0"/>
                <a:cs typeface="Helvetica Neue Thin" charset="0"/>
              </a:rPr>
              <a:t>RISE Stack </a:t>
            </a:r>
            <a:r>
              <a:rPr lang="en-US" sz="3733" dirty="0">
                <a:latin typeface="Helvetica Neue Thin" charset="0"/>
                <a:ea typeface="Helvetica Neue Thin" charset="0"/>
                <a:cs typeface="Helvetica Neue Thin" charset="0"/>
              </a:rPr>
              <a:t>(January 2018)</a:t>
            </a:r>
          </a:p>
        </p:txBody>
      </p:sp>
      <p:cxnSp>
        <p:nvCxnSpPr>
          <p:cNvPr id="3" name="Straight Connector 2"/>
          <p:cNvCxnSpPr/>
          <p:nvPr/>
        </p:nvCxnSpPr>
        <p:spPr>
          <a:xfrm>
            <a:off x="338666" y="1937125"/>
            <a:ext cx="8842295" cy="0"/>
          </a:xfrm>
          <a:prstGeom prst="line">
            <a:avLst/>
          </a:prstGeom>
          <a:ln w="28575">
            <a:solidFill>
              <a:schemeClr val="accent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321733" y="4646459"/>
            <a:ext cx="8842295" cy="0"/>
          </a:xfrm>
          <a:prstGeom prst="line">
            <a:avLst/>
          </a:prstGeom>
          <a:ln w="28575">
            <a:solidFill>
              <a:schemeClr val="accent1"/>
            </a:solidFill>
            <a:prstDash val="sysDash"/>
          </a:ln>
          <a:effectLst/>
        </p:spPr>
        <p:style>
          <a:lnRef idx="2">
            <a:schemeClr val="accent1"/>
          </a:lnRef>
          <a:fillRef idx="0">
            <a:schemeClr val="accent1"/>
          </a:fillRef>
          <a:effectRef idx="1">
            <a:schemeClr val="accent1"/>
          </a:effectRef>
          <a:fontRef idx="minor">
            <a:schemeClr val="tx1"/>
          </a:fontRef>
        </p:style>
      </p:cxnSp>
      <p:sp>
        <p:nvSpPr>
          <p:cNvPr id="2" name="Rectangle 1"/>
          <p:cNvSpPr/>
          <p:nvPr/>
        </p:nvSpPr>
        <p:spPr>
          <a:xfrm>
            <a:off x="2172146" y="2625329"/>
            <a:ext cx="4112767" cy="733755"/>
          </a:xfrm>
          <a:prstGeom prst="rect">
            <a:avLst/>
          </a:prstGeom>
          <a:noFill/>
          <a:ln w="101600">
            <a:solidFill>
              <a:srgbClr val="FF0000"/>
            </a:solidFill>
          </a:ln>
          <a:effectLst>
            <a:glow rad="38100">
              <a:schemeClr val="bg1">
                <a:alpha val="86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atin typeface="Helvetica Neue Thin" charset="0"/>
              <a:ea typeface="Helvetica Neue Thin" charset="0"/>
              <a:cs typeface="Helvetica Neue Thin" charset="0"/>
            </a:endParaRPr>
          </a:p>
        </p:txBody>
      </p:sp>
      <p:sp>
        <p:nvSpPr>
          <p:cNvPr id="4" name="Slide Number Placeholder 3"/>
          <p:cNvSpPr>
            <a:spLocks noGrp="1"/>
          </p:cNvSpPr>
          <p:nvPr>
            <p:ph type="sldNum" idx="12"/>
          </p:nvPr>
        </p:nvSpPr>
        <p:spPr/>
        <p:txBody>
          <a:bodyPr/>
          <a:lstStyle/>
          <a:p>
            <a:fld id="{00000000-1234-1234-1234-123412341234}" type="slidenum">
              <a:rPr lang="en" smtClean="0"/>
              <a:pPr/>
              <a:t>56</a:t>
            </a:fld>
            <a:endParaRPr lang="en"/>
          </a:p>
        </p:txBody>
      </p:sp>
    </p:spTree>
    <p:extLst>
      <p:ext uri="{BB962C8B-B14F-4D97-AF65-F5344CB8AC3E}">
        <p14:creationId xmlns:p14="http://schemas.microsoft.com/office/powerpoint/2010/main" val="193662615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76300" y="1213715"/>
            <a:ext cx="10953750" cy="5429967"/>
          </a:xfrm>
        </p:spPr>
        <p:txBody>
          <a:bodyPr>
            <a:normAutofit lnSpcReduction="10000"/>
          </a:bodyPr>
          <a:lstStyle/>
          <a:p>
            <a:pPr>
              <a:spcBef>
                <a:spcPts val="2400"/>
              </a:spcBef>
              <a:buSzPct val="75000"/>
            </a:pPr>
            <a:r>
              <a:rPr lang="en-US" dirty="0" smtClean="0"/>
              <a:t>Threw away the research prototype and rewrote the system from scratch in C++</a:t>
            </a:r>
            <a:endParaRPr lang="en-US" dirty="0" smtClean="0"/>
          </a:p>
          <a:p>
            <a:pPr>
              <a:spcBef>
                <a:spcPts val="2400"/>
              </a:spcBef>
              <a:buSzPct val="75000"/>
            </a:pPr>
            <a:r>
              <a:rPr lang="en-US" dirty="0" smtClean="0"/>
              <a:t>First </a:t>
            </a:r>
            <a:r>
              <a:rPr lang="en-US" dirty="0" smtClean="0"/>
              <a:t>released </a:t>
            </a:r>
            <a:r>
              <a:rPr lang="en-US" dirty="0" smtClean="0"/>
              <a:t>in </a:t>
            </a:r>
            <a:r>
              <a:rPr lang="en-US" dirty="0" smtClean="0"/>
              <a:t>May 2017 </a:t>
            </a:r>
            <a:r>
              <a:rPr lang="en-US" dirty="0" smtClean="0"/>
              <a:t>with a focus on usability</a:t>
            </a:r>
          </a:p>
          <a:p>
            <a:pPr>
              <a:spcBef>
                <a:spcPts val="2400"/>
              </a:spcBef>
              <a:buSzPct val="75000"/>
            </a:pPr>
            <a:r>
              <a:rPr lang="en-US" dirty="0" smtClean="0"/>
              <a:t>Development has focused on performance improvements, support for cloud deployments, and increased support for common machine learning frameworks </a:t>
            </a:r>
          </a:p>
          <a:p>
            <a:pPr lvl="1">
              <a:spcBef>
                <a:spcPts val="1400"/>
              </a:spcBef>
              <a:buSzPct val="75000"/>
            </a:pPr>
            <a:r>
              <a:rPr lang="en-US" dirty="0" smtClean="0"/>
              <a:t>Supports native deployments on Kubernetes and a local Docker mode</a:t>
            </a:r>
          </a:p>
          <a:p>
            <a:pPr lvl="1">
              <a:spcBef>
                <a:spcPts val="1400"/>
              </a:spcBef>
              <a:buSzPct val="75000"/>
            </a:pPr>
            <a:r>
              <a:rPr lang="en-US" dirty="0" smtClean="0"/>
              <a:t>First class support for several common machine learning frameworks: </a:t>
            </a:r>
            <a:r>
              <a:rPr lang="en-US" dirty="0" err="1" smtClean="0"/>
              <a:t>PyTorch</a:t>
            </a:r>
            <a:r>
              <a:rPr lang="en-US" dirty="0" smtClean="0"/>
              <a:t>, </a:t>
            </a:r>
            <a:r>
              <a:rPr lang="en-US" dirty="0" err="1" smtClean="0"/>
              <a:t>TensorFlow</a:t>
            </a:r>
            <a:r>
              <a:rPr lang="en-US" dirty="0" smtClean="0"/>
              <a:t>, </a:t>
            </a:r>
            <a:r>
              <a:rPr lang="en-US" dirty="0" err="1" smtClean="0"/>
              <a:t>Scikit</a:t>
            </a:r>
            <a:r>
              <a:rPr lang="en-US" dirty="0" smtClean="0"/>
              <a:t>-Learn, </a:t>
            </a:r>
            <a:r>
              <a:rPr lang="en-US" dirty="0" err="1" smtClean="0"/>
              <a:t>PySpark</a:t>
            </a:r>
            <a:r>
              <a:rPr lang="en-US" dirty="0" smtClean="0"/>
              <a:t>, R</a:t>
            </a:r>
          </a:p>
          <a:p>
            <a:pPr>
              <a:spcBef>
                <a:spcPts val="2400"/>
              </a:spcBef>
              <a:buSzPct val="75000"/>
            </a:pPr>
            <a:r>
              <a:rPr lang="en-US" dirty="0" smtClean="0"/>
              <a:t>18 </a:t>
            </a:r>
            <a:r>
              <a:rPr lang="en-US" dirty="0" smtClean="0"/>
              <a:t>contributors</a:t>
            </a:r>
          </a:p>
          <a:p>
            <a:pPr lvl="1">
              <a:spcBef>
                <a:spcPts val="1400"/>
              </a:spcBef>
              <a:buSzPct val="75000"/>
            </a:pPr>
            <a:r>
              <a:rPr lang="en-US" dirty="0" smtClean="0"/>
              <a:t>Including </a:t>
            </a:r>
            <a:r>
              <a:rPr lang="en-US" dirty="0" smtClean="0"/>
              <a:t>7 </a:t>
            </a:r>
            <a:r>
              <a:rPr lang="en-US" dirty="0" smtClean="0"/>
              <a:t>from outside </a:t>
            </a:r>
            <a:r>
              <a:rPr lang="en-US" dirty="0" smtClean="0"/>
              <a:t>Berkeley</a:t>
            </a:r>
            <a:endParaRPr lang="en-US" dirty="0" smtClean="0"/>
          </a:p>
        </p:txBody>
      </p:sp>
      <p:sp>
        <p:nvSpPr>
          <p:cNvPr id="2" name="Title 1"/>
          <p:cNvSpPr>
            <a:spLocks noGrp="1"/>
          </p:cNvSpPr>
          <p:nvPr>
            <p:ph type="title"/>
          </p:nvPr>
        </p:nvSpPr>
        <p:spPr>
          <a:xfrm>
            <a:off x="521494" y="16744"/>
            <a:ext cx="10515600" cy="1325563"/>
          </a:xfrm>
        </p:spPr>
        <p:txBody>
          <a:bodyPr/>
          <a:lstStyle/>
          <a:p>
            <a:r>
              <a:rPr lang="en-US" dirty="0" smtClean="0"/>
              <a:t>Status of the project</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9294" y="5281579"/>
            <a:ext cx="5832812" cy="637079"/>
          </a:xfrm>
          <a:prstGeom prst="rect">
            <a:avLst/>
          </a:prstGeom>
        </p:spPr>
      </p:pic>
      <p:sp>
        <p:nvSpPr>
          <p:cNvPr id="6" name="Slide Number Placeholder 5"/>
          <p:cNvSpPr>
            <a:spLocks noGrp="1"/>
          </p:cNvSpPr>
          <p:nvPr>
            <p:ph type="sldNum" sz="quarter" idx="12"/>
          </p:nvPr>
        </p:nvSpPr>
        <p:spPr/>
        <p:txBody>
          <a:bodyPr/>
          <a:lstStyle/>
          <a:p>
            <a:fld id="{DC2A921A-EC74-6F4D-8465-D463C43FF014}" type="slidenum">
              <a:rPr lang="en-US" smtClean="0">
                <a:solidFill>
                  <a:prstClr val="black">
                    <a:tint val="75000"/>
                  </a:prstClr>
                </a:solidFill>
              </a:rPr>
              <a:pPr/>
              <a:t>57</a:t>
            </a:fld>
            <a:endParaRPr lang="en-US">
              <a:solidFill>
                <a:prstClr val="black">
                  <a:tint val="75000"/>
                </a:prstClr>
              </a:solidFill>
            </a:endParaRPr>
          </a:p>
        </p:txBody>
      </p:sp>
    </p:spTree>
    <p:extLst>
      <p:ext uri="{BB962C8B-B14F-4D97-AF65-F5344CB8AC3E}">
        <p14:creationId xmlns:p14="http://schemas.microsoft.com/office/powerpoint/2010/main" val="16135491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dissolve">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300" y="859707"/>
            <a:ext cx="10515600" cy="1325563"/>
          </a:xfrm>
        </p:spPr>
        <p:txBody>
          <a:bodyPr/>
          <a:lstStyle/>
          <a:p>
            <a:pPr algn="ctr"/>
            <a:r>
              <a:rPr lang="en-US" dirty="0" smtClean="0"/>
              <a:t>Project Goals</a:t>
            </a:r>
            <a:endParaRPr lang="en-US" dirty="0"/>
          </a:p>
        </p:txBody>
      </p:sp>
      <p:sp>
        <p:nvSpPr>
          <p:cNvPr id="3" name="Content Placeholder 2"/>
          <p:cNvSpPr>
            <a:spLocks noGrp="1"/>
          </p:cNvSpPr>
          <p:nvPr>
            <p:ph idx="1"/>
          </p:nvPr>
        </p:nvSpPr>
        <p:spPr>
          <a:xfrm>
            <a:off x="876300" y="2714624"/>
            <a:ext cx="10953750" cy="3686169"/>
          </a:xfrm>
        </p:spPr>
        <p:txBody>
          <a:bodyPr>
            <a:normAutofit/>
          </a:bodyPr>
          <a:lstStyle/>
          <a:p>
            <a:pPr marL="14287" indent="0" algn="ctr">
              <a:spcBef>
                <a:spcPts val="1400"/>
              </a:spcBef>
              <a:buSzPct val="75000"/>
              <a:buNone/>
            </a:pPr>
            <a:r>
              <a:rPr lang="en-US" sz="3600" i="1" dirty="0" smtClean="0"/>
              <a:t>Community-owned platform for model deployment and serving</a:t>
            </a:r>
          </a:p>
          <a:p>
            <a:pPr marL="14287" indent="0" algn="ctr">
              <a:spcBef>
                <a:spcPts val="1400"/>
              </a:spcBef>
              <a:buSzPct val="75000"/>
              <a:buNone/>
            </a:pPr>
            <a:endParaRPr lang="en-US" sz="3600" i="1" dirty="0"/>
          </a:p>
          <a:p>
            <a:pPr marL="14287" indent="0" algn="ctr">
              <a:spcBef>
                <a:spcPts val="1400"/>
              </a:spcBef>
              <a:buSzPct val="75000"/>
              <a:buNone/>
            </a:pPr>
            <a:r>
              <a:rPr lang="en-US" sz="3600" i="1" dirty="0" smtClean="0"/>
              <a:t>Research platform for continued investigation into model serving and management in low-latency settings</a:t>
            </a:r>
          </a:p>
        </p:txBody>
      </p:sp>
      <p:sp>
        <p:nvSpPr>
          <p:cNvPr id="4" name="Slide Number Placeholder 3"/>
          <p:cNvSpPr>
            <a:spLocks noGrp="1"/>
          </p:cNvSpPr>
          <p:nvPr>
            <p:ph type="sldNum" sz="quarter" idx="12"/>
          </p:nvPr>
        </p:nvSpPr>
        <p:spPr/>
        <p:txBody>
          <a:bodyPr/>
          <a:lstStyle/>
          <a:p>
            <a:fld id="{DC2A921A-EC74-6F4D-8465-D463C43FF014}" type="slidenum">
              <a:rPr lang="en-US" smtClean="0">
                <a:solidFill>
                  <a:prstClr val="black">
                    <a:tint val="75000"/>
                  </a:prstClr>
                </a:solidFill>
              </a:rPr>
              <a:pPr/>
              <a:t>58</a:t>
            </a:fld>
            <a:endParaRPr lang="en-US">
              <a:solidFill>
                <a:prstClr val="black">
                  <a:tint val="75000"/>
                </a:prstClr>
              </a:solidFill>
            </a:endParaRPr>
          </a:p>
        </p:txBody>
      </p:sp>
    </p:spTree>
    <p:extLst>
      <p:ext uri="{BB962C8B-B14F-4D97-AF65-F5344CB8AC3E}">
        <p14:creationId xmlns:p14="http://schemas.microsoft.com/office/powerpoint/2010/main" val="903591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1494" y="16744"/>
            <a:ext cx="10515600" cy="1325563"/>
          </a:xfrm>
        </p:spPr>
        <p:txBody>
          <a:bodyPr/>
          <a:lstStyle/>
          <a:p>
            <a:r>
              <a:rPr lang="en-US" dirty="0" smtClean="0"/>
              <a:t>Development Roadmap: Spring 2018</a:t>
            </a:r>
            <a:endParaRPr lang="en-US" dirty="0"/>
          </a:p>
        </p:txBody>
      </p:sp>
      <p:sp>
        <p:nvSpPr>
          <p:cNvPr id="3" name="Content Placeholder 2"/>
          <p:cNvSpPr>
            <a:spLocks noGrp="1"/>
          </p:cNvSpPr>
          <p:nvPr>
            <p:ph idx="1"/>
          </p:nvPr>
        </p:nvSpPr>
        <p:spPr>
          <a:xfrm>
            <a:off x="776287" y="1042977"/>
            <a:ext cx="10953750" cy="5772153"/>
          </a:xfrm>
        </p:spPr>
        <p:txBody>
          <a:bodyPr>
            <a:normAutofit/>
          </a:bodyPr>
          <a:lstStyle/>
          <a:p>
            <a:pPr>
              <a:spcBef>
                <a:spcPts val="1800"/>
              </a:spcBef>
              <a:buSzPct val="75000"/>
            </a:pPr>
            <a:r>
              <a:rPr lang="en-US" dirty="0" smtClean="0"/>
              <a:t>More </a:t>
            </a:r>
            <a:r>
              <a:rPr lang="en-US" dirty="0"/>
              <a:t>explicit support for distributed </a:t>
            </a:r>
            <a:r>
              <a:rPr lang="en-US" dirty="0" smtClean="0"/>
              <a:t>cloud deployments</a:t>
            </a:r>
          </a:p>
          <a:p>
            <a:pPr lvl="1">
              <a:spcBef>
                <a:spcPts val="1200"/>
              </a:spcBef>
              <a:buSzPct val="75000"/>
            </a:pPr>
            <a:r>
              <a:rPr lang="en-US" dirty="0" smtClean="0"/>
              <a:t>Support for running Clipper in replicated and partitioned modes for high-availability and scalability</a:t>
            </a:r>
          </a:p>
          <a:p>
            <a:pPr>
              <a:spcBef>
                <a:spcPts val="1800"/>
              </a:spcBef>
              <a:buSzPct val="75000"/>
            </a:pPr>
            <a:r>
              <a:rPr lang="en-US" dirty="0" smtClean="0"/>
              <a:t>Performance Optimizations</a:t>
            </a:r>
          </a:p>
          <a:p>
            <a:pPr lvl="1">
              <a:spcBef>
                <a:spcPts val="1200"/>
              </a:spcBef>
              <a:buSzPct val="75000"/>
            </a:pPr>
            <a:r>
              <a:rPr lang="en-US" dirty="0" smtClean="0"/>
              <a:t>A recent research fork </a:t>
            </a:r>
            <a:r>
              <a:rPr lang="en-US" dirty="0" smtClean="0"/>
              <a:t>introduced several performance optimizations that are in the process of being ported back to the mainline code base</a:t>
            </a:r>
          </a:p>
          <a:p>
            <a:pPr>
              <a:spcBef>
                <a:spcPts val="1800"/>
              </a:spcBef>
              <a:buSzPct val="75000"/>
            </a:pPr>
            <a:r>
              <a:rPr lang="en-US" dirty="0" smtClean="0"/>
              <a:t>Metrics and Monitoring infrastructure using Prometheus</a:t>
            </a:r>
          </a:p>
          <a:p>
            <a:pPr lvl="1">
              <a:spcBef>
                <a:spcPts val="1200"/>
              </a:spcBef>
              <a:buSzPct val="75000"/>
            </a:pPr>
            <a:r>
              <a:rPr lang="en-US" dirty="0" smtClean="0"/>
              <a:t>Comprehensive monitoring is critical for production infrastructure</a:t>
            </a:r>
          </a:p>
          <a:p>
            <a:pPr>
              <a:spcBef>
                <a:spcPts val="1200"/>
              </a:spcBef>
              <a:buSzPct val="75000"/>
            </a:pPr>
            <a:r>
              <a:rPr lang="en-US" dirty="0" smtClean="0"/>
              <a:t>Increased community outreach</a:t>
            </a:r>
          </a:p>
          <a:p>
            <a:pPr lvl="1">
              <a:spcBef>
                <a:spcPts val="1200"/>
              </a:spcBef>
              <a:buSzPct val="75000"/>
            </a:pPr>
            <a:r>
              <a:rPr lang="en-US" dirty="0" smtClean="0"/>
              <a:t>We want </a:t>
            </a:r>
            <a:r>
              <a:rPr lang="en-US" dirty="0" smtClean="0"/>
              <a:t>community feedback </a:t>
            </a:r>
            <a:r>
              <a:rPr lang="en-US" dirty="0" smtClean="0"/>
              <a:t>on what is working, and what is not!</a:t>
            </a:r>
          </a:p>
        </p:txBody>
      </p:sp>
      <p:sp>
        <p:nvSpPr>
          <p:cNvPr id="4" name="Slide Number Placeholder 3"/>
          <p:cNvSpPr>
            <a:spLocks noGrp="1"/>
          </p:cNvSpPr>
          <p:nvPr>
            <p:ph type="sldNum" sz="quarter" idx="12"/>
          </p:nvPr>
        </p:nvSpPr>
        <p:spPr/>
        <p:txBody>
          <a:bodyPr/>
          <a:lstStyle/>
          <a:p>
            <a:fld id="{DC2A921A-EC74-6F4D-8465-D463C43FF014}" type="slidenum">
              <a:rPr lang="en-US" smtClean="0">
                <a:solidFill>
                  <a:prstClr val="black">
                    <a:tint val="75000"/>
                  </a:prstClr>
                </a:solidFill>
              </a:rPr>
              <a:pPr/>
              <a:t>59</a:t>
            </a:fld>
            <a:endParaRPr lang="en-US">
              <a:solidFill>
                <a:prstClr val="black">
                  <a:tint val="75000"/>
                </a:prstClr>
              </a:solidFill>
            </a:endParaRPr>
          </a:p>
        </p:txBody>
      </p:sp>
    </p:spTree>
    <p:extLst>
      <p:ext uri="{BB962C8B-B14F-4D97-AF65-F5344CB8AC3E}">
        <p14:creationId xmlns:p14="http://schemas.microsoft.com/office/powerpoint/2010/main" val="17945774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an 54"/>
          <p:cNvSpPr/>
          <p:nvPr/>
        </p:nvSpPr>
        <p:spPr>
          <a:xfrm>
            <a:off x="223876" y="2759191"/>
            <a:ext cx="1317547" cy="1884206"/>
          </a:xfrm>
          <a:prstGeom prst="can">
            <a:avLst/>
          </a:prstGeom>
          <a:ln w="38100">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585" fontAlgn="base">
              <a:spcBef>
                <a:spcPct val="0"/>
              </a:spcBef>
              <a:spcAft>
                <a:spcPct val="0"/>
              </a:spcAft>
            </a:pPr>
            <a:r>
              <a:rPr lang="en-US" sz="2667">
                <a:solidFill>
                  <a:prstClr val="white"/>
                </a:solidFill>
                <a:latin typeface="Helvetica Neue" charset="0"/>
                <a:ea typeface="Helvetica Neue" charset="0"/>
                <a:cs typeface="Helvetica Neue" charset="0"/>
              </a:rPr>
              <a:t>Big</a:t>
            </a:r>
            <a:endParaRPr lang="en-US" sz="2667" dirty="0">
              <a:solidFill>
                <a:prstClr val="white"/>
              </a:solidFill>
              <a:latin typeface="Helvetica Neue" charset="0"/>
              <a:ea typeface="Helvetica Neue" charset="0"/>
              <a:cs typeface="Helvetica Neue" charset="0"/>
            </a:endParaRPr>
          </a:p>
          <a:p>
            <a:pPr algn="ctr" defTabSz="609585" fontAlgn="base">
              <a:spcBef>
                <a:spcPct val="0"/>
              </a:spcBef>
              <a:spcAft>
                <a:spcPct val="0"/>
              </a:spcAft>
            </a:pPr>
            <a:r>
              <a:rPr lang="en-US" sz="2667" dirty="0">
                <a:solidFill>
                  <a:prstClr val="white"/>
                </a:solidFill>
                <a:latin typeface="Helvetica Neue" charset="0"/>
                <a:ea typeface="Helvetica Neue" charset="0"/>
                <a:cs typeface="Helvetica Neue" charset="0"/>
              </a:rPr>
              <a:t>Data</a:t>
            </a:r>
          </a:p>
        </p:txBody>
      </p:sp>
      <p:sp>
        <p:nvSpPr>
          <p:cNvPr id="96" name="Right Arrow 95"/>
          <p:cNvSpPr/>
          <p:nvPr/>
        </p:nvSpPr>
        <p:spPr>
          <a:xfrm>
            <a:off x="1764844" y="3239499"/>
            <a:ext cx="1335158" cy="884662"/>
          </a:xfrm>
          <a:prstGeom prst="rightArrow">
            <a:avLst/>
          </a:prstGeom>
          <a:solidFill>
            <a:schemeClr val="accent5">
              <a:lumMod val="75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defTabSz="609585" fontAlgn="base">
              <a:spcBef>
                <a:spcPct val="0"/>
              </a:spcBef>
              <a:spcAft>
                <a:spcPct val="0"/>
              </a:spcAft>
            </a:pPr>
            <a:r>
              <a:rPr lang="en-US" dirty="0">
                <a:solidFill>
                  <a:prstClr val="white"/>
                </a:solidFill>
                <a:latin typeface="Helvetica Neue" charset="0"/>
                <a:ea typeface="Helvetica Neue" charset="0"/>
                <a:cs typeface="Helvetica Neue" charset="0"/>
              </a:rPr>
              <a:t>Training</a:t>
            </a:r>
          </a:p>
        </p:txBody>
      </p:sp>
      <p:grpSp>
        <p:nvGrpSpPr>
          <p:cNvPr id="3" name="Group 2"/>
          <p:cNvGrpSpPr/>
          <p:nvPr/>
        </p:nvGrpSpPr>
        <p:grpSpPr>
          <a:xfrm>
            <a:off x="3952405" y="2401159"/>
            <a:ext cx="3362580" cy="1945217"/>
            <a:chOff x="6031930" y="1896432"/>
            <a:chExt cx="1987235" cy="1149595"/>
          </a:xfrm>
        </p:grpSpPr>
        <p:grpSp>
          <p:nvGrpSpPr>
            <p:cNvPr id="74" name="Group 73"/>
            <p:cNvGrpSpPr/>
            <p:nvPr/>
          </p:nvGrpSpPr>
          <p:grpSpPr>
            <a:xfrm>
              <a:off x="6031930" y="1896432"/>
              <a:ext cx="1987235" cy="1149595"/>
              <a:chOff x="4437802" y="2295143"/>
              <a:chExt cx="2565113" cy="1483893"/>
            </a:xfrm>
          </p:grpSpPr>
          <p:cxnSp>
            <p:nvCxnSpPr>
              <p:cNvPr id="88" name="Straight Arrow Connector 87"/>
              <p:cNvCxnSpPr/>
              <p:nvPr/>
            </p:nvCxnSpPr>
            <p:spPr>
              <a:xfrm>
                <a:off x="6221474" y="3037091"/>
                <a:ext cx="781441" cy="0"/>
              </a:xfrm>
              <a:prstGeom prst="straightConnector1">
                <a:avLst/>
              </a:prstGeom>
              <a:ln w="28575">
                <a:tailEnd type="triangle"/>
              </a:ln>
            </p:spPr>
            <p:style>
              <a:lnRef idx="2">
                <a:schemeClr val="dk1">
                  <a:shade val="50000"/>
                </a:schemeClr>
              </a:lnRef>
              <a:fillRef idx="1">
                <a:schemeClr val="dk1"/>
              </a:fillRef>
              <a:effectRef idx="0">
                <a:schemeClr val="dk1"/>
              </a:effectRef>
              <a:fontRef idx="minor">
                <a:schemeClr val="lt1"/>
              </a:fontRef>
            </p:style>
          </p:cxnSp>
          <p:cxnSp>
            <p:nvCxnSpPr>
              <p:cNvPr id="78" name="Straight Arrow Connector 77"/>
              <p:cNvCxnSpPr/>
              <p:nvPr/>
            </p:nvCxnSpPr>
            <p:spPr>
              <a:xfrm>
                <a:off x="4608575" y="2380530"/>
                <a:ext cx="1922918" cy="656560"/>
              </a:xfrm>
              <a:prstGeom prst="straightConnector1">
                <a:avLst/>
              </a:prstGeom>
              <a:ln w="28575">
                <a:tailEnd type="triangle"/>
              </a:ln>
            </p:spPr>
            <p:style>
              <a:lnRef idx="2">
                <a:schemeClr val="dk1">
                  <a:shade val="50000"/>
                </a:schemeClr>
              </a:lnRef>
              <a:fillRef idx="1">
                <a:schemeClr val="dk1"/>
              </a:fillRef>
              <a:effectRef idx="0">
                <a:schemeClr val="dk1"/>
              </a:effectRef>
              <a:fontRef idx="minor">
                <a:schemeClr val="lt1"/>
              </a:fontRef>
            </p:style>
          </p:cxnSp>
          <p:cxnSp>
            <p:nvCxnSpPr>
              <p:cNvPr id="79" name="Straight Arrow Connector 78"/>
              <p:cNvCxnSpPr/>
              <p:nvPr/>
            </p:nvCxnSpPr>
            <p:spPr>
              <a:xfrm>
                <a:off x="4608575" y="2708810"/>
                <a:ext cx="1922918" cy="328280"/>
              </a:xfrm>
              <a:prstGeom prst="straightConnector1">
                <a:avLst/>
              </a:prstGeom>
              <a:ln w="28575">
                <a:tailEnd type="triangle"/>
              </a:ln>
            </p:spPr>
            <p:style>
              <a:lnRef idx="2">
                <a:schemeClr val="dk1">
                  <a:shade val="50000"/>
                </a:schemeClr>
              </a:lnRef>
              <a:fillRef idx="1">
                <a:schemeClr val="dk1"/>
              </a:fillRef>
              <a:effectRef idx="0">
                <a:schemeClr val="dk1"/>
              </a:effectRef>
              <a:fontRef idx="minor">
                <a:schemeClr val="lt1"/>
              </a:fontRef>
            </p:style>
          </p:cxnSp>
          <p:cxnSp>
            <p:nvCxnSpPr>
              <p:cNvPr id="81" name="Straight Arrow Connector 80"/>
              <p:cNvCxnSpPr/>
              <p:nvPr/>
            </p:nvCxnSpPr>
            <p:spPr>
              <a:xfrm>
                <a:off x="4608575" y="3037089"/>
                <a:ext cx="1922918" cy="1"/>
              </a:xfrm>
              <a:prstGeom prst="straightConnector1">
                <a:avLst/>
              </a:prstGeom>
              <a:ln w="28575">
                <a:tailEnd type="triangle"/>
              </a:ln>
            </p:spPr>
            <p:style>
              <a:lnRef idx="2">
                <a:schemeClr val="dk1">
                  <a:shade val="50000"/>
                </a:schemeClr>
              </a:lnRef>
              <a:fillRef idx="1">
                <a:schemeClr val="dk1"/>
              </a:fillRef>
              <a:effectRef idx="0">
                <a:schemeClr val="dk1"/>
              </a:effectRef>
              <a:fontRef idx="minor">
                <a:schemeClr val="lt1"/>
              </a:fontRef>
            </p:style>
          </p:cxnSp>
          <p:cxnSp>
            <p:nvCxnSpPr>
              <p:cNvPr id="82" name="Straight Arrow Connector 81"/>
              <p:cNvCxnSpPr/>
              <p:nvPr/>
            </p:nvCxnSpPr>
            <p:spPr>
              <a:xfrm flipV="1">
                <a:off x="4608575" y="3037090"/>
                <a:ext cx="1922918" cy="328279"/>
              </a:xfrm>
              <a:prstGeom prst="straightConnector1">
                <a:avLst/>
              </a:prstGeom>
              <a:ln w="28575">
                <a:tailEnd type="triangle"/>
              </a:ln>
            </p:spPr>
            <p:style>
              <a:lnRef idx="2">
                <a:schemeClr val="dk1">
                  <a:shade val="50000"/>
                </a:schemeClr>
              </a:lnRef>
              <a:fillRef idx="1">
                <a:schemeClr val="dk1"/>
              </a:fillRef>
              <a:effectRef idx="0">
                <a:schemeClr val="dk1"/>
              </a:effectRef>
              <a:fontRef idx="minor">
                <a:schemeClr val="lt1"/>
              </a:fontRef>
            </p:style>
          </p:cxnSp>
          <p:cxnSp>
            <p:nvCxnSpPr>
              <p:cNvPr id="83" name="Straight Arrow Connector 82"/>
              <p:cNvCxnSpPr/>
              <p:nvPr/>
            </p:nvCxnSpPr>
            <p:spPr>
              <a:xfrm flipV="1">
                <a:off x="4608575" y="3037090"/>
                <a:ext cx="1922918" cy="656560"/>
              </a:xfrm>
              <a:prstGeom prst="straightConnector1">
                <a:avLst/>
              </a:prstGeom>
              <a:ln w="28575">
                <a:tailEnd type="triangle"/>
              </a:ln>
            </p:spPr>
            <p:style>
              <a:lnRef idx="2">
                <a:schemeClr val="dk1">
                  <a:shade val="50000"/>
                </a:schemeClr>
              </a:lnRef>
              <a:fillRef idx="1">
                <a:schemeClr val="dk1"/>
              </a:fillRef>
              <a:effectRef idx="0">
                <a:schemeClr val="dk1"/>
              </a:effectRef>
              <a:fontRef idx="minor">
                <a:schemeClr val="lt1"/>
              </a:fontRef>
            </p:style>
          </p:cxnSp>
          <p:sp>
            <p:nvSpPr>
              <p:cNvPr id="94" name="Oval 93"/>
              <p:cNvSpPr/>
              <p:nvPr/>
            </p:nvSpPr>
            <p:spPr>
              <a:xfrm>
                <a:off x="5121690" y="2390319"/>
                <a:ext cx="1293541" cy="1293541"/>
              </a:xfrm>
              <a:prstGeom prst="ellipse">
                <a:avLst/>
              </a:prstGeom>
              <a:solidFill>
                <a:schemeClr val="bg1"/>
              </a:solidFill>
              <a:ln w="28575"/>
            </p:spPr>
            <p:style>
              <a:lnRef idx="2">
                <a:schemeClr val="dk1"/>
              </a:lnRef>
              <a:fillRef idx="1">
                <a:schemeClr val="lt1"/>
              </a:fillRef>
              <a:effectRef idx="0">
                <a:schemeClr val="dk1"/>
              </a:effectRef>
              <a:fontRef idx="minor">
                <a:schemeClr val="dk1"/>
              </a:fontRef>
            </p:style>
            <p:txBody>
              <a:bodyPr rtlCol="0" anchor="ctr"/>
              <a:lstStyle/>
              <a:p>
                <a:pPr algn="ctr" defTabSz="609585" fontAlgn="base">
                  <a:spcBef>
                    <a:spcPct val="0"/>
                  </a:spcBef>
                  <a:spcAft>
                    <a:spcPct val="0"/>
                  </a:spcAft>
                </a:pPr>
                <a:endParaRPr lang="en-US" sz="1600">
                  <a:solidFill>
                    <a:prstClr val="black"/>
                  </a:solidFill>
                  <a:latin typeface="Helvetica Neue" charset="0"/>
                  <a:ea typeface="Helvetica Neue" charset="0"/>
                  <a:cs typeface="Helvetica Neue" charset="0"/>
                </a:endParaRPr>
              </a:p>
            </p:txBody>
          </p:sp>
          <p:grpSp>
            <p:nvGrpSpPr>
              <p:cNvPr id="87" name="Group 86"/>
              <p:cNvGrpSpPr/>
              <p:nvPr/>
            </p:nvGrpSpPr>
            <p:grpSpPr>
              <a:xfrm>
                <a:off x="4437802" y="2295143"/>
                <a:ext cx="170773" cy="1483893"/>
                <a:chOff x="4461603" y="726948"/>
                <a:chExt cx="228600" cy="1986366"/>
              </a:xfrm>
            </p:grpSpPr>
            <p:sp>
              <p:nvSpPr>
                <p:cNvPr id="89" name="Oval 88"/>
                <p:cNvSpPr/>
                <p:nvPr/>
              </p:nvSpPr>
              <p:spPr>
                <a:xfrm>
                  <a:off x="4461603" y="726948"/>
                  <a:ext cx="228600" cy="228600"/>
                </a:xfrm>
                <a:prstGeom prst="ellipse">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585" fontAlgn="base">
                    <a:spcBef>
                      <a:spcPct val="0"/>
                    </a:spcBef>
                    <a:spcAft>
                      <a:spcPct val="0"/>
                    </a:spcAft>
                  </a:pPr>
                  <a:endParaRPr lang="en-US" sz="1600">
                    <a:solidFill>
                      <a:prstClr val="white"/>
                    </a:solidFill>
                    <a:latin typeface="Helvetica Neue" charset="0"/>
                    <a:ea typeface="Helvetica Neue" charset="0"/>
                    <a:cs typeface="Helvetica Neue" charset="0"/>
                  </a:endParaRPr>
                </a:p>
              </p:txBody>
            </p:sp>
            <p:sp>
              <p:nvSpPr>
                <p:cNvPr id="90" name="Oval 89"/>
                <p:cNvSpPr/>
                <p:nvPr/>
              </p:nvSpPr>
              <p:spPr>
                <a:xfrm>
                  <a:off x="4461603" y="1605830"/>
                  <a:ext cx="228600" cy="228600"/>
                </a:xfrm>
                <a:prstGeom prst="ellipse">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585" fontAlgn="base">
                    <a:spcBef>
                      <a:spcPct val="0"/>
                    </a:spcBef>
                    <a:spcAft>
                      <a:spcPct val="0"/>
                    </a:spcAft>
                  </a:pPr>
                  <a:endParaRPr lang="en-US" sz="1600">
                    <a:solidFill>
                      <a:prstClr val="white"/>
                    </a:solidFill>
                    <a:latin typeface="Helvetica Neue" charset="0"/>
                    <a:ea typeface="Helvetica Neue" charset="0"/>
                    <a:cs typeface="Helvetica Neue" charset="0"/>
                  </a:endParaRPr>
                </a:p>
              </p:txBody>
            </p:sp>
            <p:sp>
              <p:nvSpPr>
                <p:cNvPr id="91" name="Oval 90"/>
                <p:cNvSpPr/>
                <p:nvPr/>
              </p:nvSpPr>
              <p:spPr>
                <a:xfrm>
                  <a:off x="4461603" y="2045271"/>
                  <a:ext cx="228600" cy="228600"/>
                </a:xfrm>
                <a:prstGeom prst="ellipse">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585" fontAlgn="base">
                    <a:spcBef>
                      <a:spcPct val="0"/>
                    </a:spcBef>
                    <a:spcAft>
                      <a:spcPct val="0"/>
                    </a:spcAft>
                  </a:pPr>
                  <a:endParaRPr lang="en-US" sz="1600">
                    <a:solidFill>
                      <a:prstClr val="white"/>
                    </a:solidFill>
                    <a:latin typeface="Helvetica Neue" charset="0"/>
                    <a:ea typeface="Helvetica Neue" charset="0"/>
                    <a:cs typeface="Helvetica Neue" charset="0"/>
                  </a:endParaRPr>
                </a:p>
              </p:txBody>
            </p:sp>
            <p:sp>
              <p:nvSpPr>
                <p:cNvPr id="92" name="Oval 91"/>
                <p:cNvSpPr/>
                <p:nvPr/>
              </p:nvSpPr>
              <p:spPr>
                <a:xfrm>
                  <a:off x="4461603" y="2484714"/>
                  <a:ext cx="228600" cy="228600"/>
                </a:xfrm>
                <a:prstGeom prst="ellipse">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585" fontAlgn="base">
                    <a:spcBef>
                      <a:spcPct val="0"/>
                    </a:spcBef>
                    <a:spcAft>
                      <a:spcPct val="0"/>
                    </a:spcAft>
                  </a:pPr>
                  <a:endParaRPr lang="en-US" sz="1600">
                    <a:solidFill>
                      <a:prstClr val="white"/>
                    </a:solidFill>
                    <a:latin typeface="Helvetica Neue" charset="0"/>
                    <a:ea typeface="Helvetica Neue" charset="0"/>
                    <a:cs typeface="Helvetica Neue" charset="0"/>
                  </a:endParaRPr>
                </a:p>
              </p:txBody>
            </p:sp>
            <p:sp>
              <p:nvSpPr>
                <p:cNvPr id="93" name="Oval 92"/>
                <p:cNvSpPr/>
                <p:nvPr/>
              </p:nvSpPr>
              <p:spPr>
                <a:xfrm>
                  <a:off x="4461603" y="1166389"/>
                  <a:ext cx="228600" cy="228600"/>
                </a:xfrm>
                <a:prstGeom prst="ellipse">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585" fontAlgn="base">
                    <a:spcBef>
                      <a:spcPct val="0"/>
                    </a:spcBef>
                    <a:spcAft>
                      <a:spcPct val="0"/>
                    </a:spcAft>
                  </a:pPr>
                  <a:endParaRPr lang="en-US" sz="1600">
                    <a:solidFill>
                      <a:prstClr val="white"/>
                    </a:solidFill>
                    <a:latin typeface="Helvetica Neue" charset="0"/>
                    <a:ea typeface="Helvetica Neue" charset="0"/>
                    <a:cs typeface="Helvetica Neue" charset="0"/>
                  </a:endParaRPr>
                </a:p>
              </p:txBody>
            </p:sp>
          </p:grpSp>
        </p:gr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76939" y="2101428"/>
              <a:ext cx="736831" cy="736831"/>
            </a:xfrm>
            <a:prstGeom prst="rect">
              <a:avLst/>
            </a:prstGeom>
          </p:spPr>
        </p:pic>
      </p:grpSp>
      <p:sp>
        <p:nvSpPr>
          <p:cNvPr id="21" name="TextBox 20"/>
          <p:cNvSpPr txBox="1"/>
          <p:nvPr/>
        </p:nvSpPr>
        <p:spPr>
          <a:xfrm>
            <a:off x="523029" y="1652171"/>
            <a:ext cx="2483629" cy="748988"/>
          </a:xfrm>
          <a:prstGeom prst="rect">
            <a:avLst/>
          </a:prstGeom>
          <a:noFill/>
        </p:spPr>
        <p:txBody>
          <a:bodyPr wrap="none" rtlCol="0">
            <a:spAutoFit/>
          </a:bodyPr>
          <a:lstStyle/>
          <a:p>
            <a:pPr algn="ctr" defTabSz="609585" fontAlgn="base">
              <a:spcBef>
                <a:spcPct val="0"/>
              </a:spcBef>
              <a:spcAft>
                <a:spcPct val="0"/>
              </a:spcAft>
            </a:pPr>
            <a:r>
              <a:rPr lang="en-US" sz="4267" b="1" dirty="0" smtClean="0">
                <a:solidFill>
                  <a:prstClr val="black"/>
                </a:solidFill>
                <a:latin typeface="Helvetica Neue" charset="0"/>
                <a:ea typeface="Helvetica Neue" charset="0"/>
                <a:cs typeface="Helvetica Neue" charset="0"/>
              </a:rPr>
              <a:t>Learning</a:t>
            </a:r>
            <a:endParaRPr lang="en-US" sz="4267" b="1" dirty="0">
              <a:solidFill>
                <a:prstClr val="black"/>
              </a:solidFill>
              <a:latin typeface="Helvetica Neue" charset="0"/>
              <a:ea typeface="Helvetica Neue" charset="0"/>
              <a:cs typeface="Helvetica Neue" charset="0"/>
            </a:endParaRPr>
          </a:p>
        </p:txBody>
      </p:sp>
      <p:grpSp>
        <p:nvGrpSpPr>
          <p:cNvPr id="23" name="Group 22"/>
          <p:cNvGrpSpPr/>
          <p:nvPr/>
        </p:nvGrpSpPr>
        <p:grpSpPr>
          <a:xfrm>
            <a:off x="9583118" y="2401159"/>
            <a:ext cx="2584361" cy="3035836"/>
            <a:chOff x="6934007" y="1783903"/>
            <a:chExt cx="1938271" cy="2276877"/>
          </a:xfrm>
        </p:grpSpPr>
        <p:grpSp>
          <p:nvGrpSpPr>
            <p:cNvPr id="24" name="Group 23"/>
            <p:cNvGrpSpPr/>
            <p:nvPr/>
          </p:nvGrpSpPr>
          <p:grpSpPr>
            <a:xfrm>
              <a:off x="7248513" y="1783903"/>
              <a:ext cx="1377229" cy="1732148"/>
              <a:chOff x="9125207" y="2174230"/>
              <a:chExt cx="1380488" cy="1736247"/>
            </a:xfrm>
          </p:grpSpPr>
          <p:sp>
            <p:nvSpPr>
              <p:cNvPr id="26" name="Rectangle 25"/>
              <p:cNvSpPr/>
              <p:nvPr/>
            </p:nvSpPr>
            <p:spPr>
              <a:xfrm>
                <a:off x="9125207" y="2174230"/>
                <a:ext cx="1380488" cy="1736247"/>
              </a:xfrm>
              <a:prstGeom prst="rect">
                <a:avLst/>
              </a:prstGeom>
              <a:ln w="57150"/>
            </p:spPr>
            <p:style>
              <a:lnRef idx="2">
                <a:schemeClr val="dk1"/>
              </a:lnRef>
              <a:fillRef idx="1">
                <a:schemeClr val="lt1"/>
              </a:fillRef>
              <a:effectRef idx="0">
                <a:schemeClr val="dk1"/>
              </a:effectRef>
              <a:fontRef idx="minor">
                <a:schemeClr val="dk1"/>
              </a:fontRef>
            </p:style>
            <p:txBody>
              <a:bodyPr rtlCol="0" anchor="ctr"/>
              <a:lstStyle/>
              <a:p>
                <a:pPr algn="ctr" defTabSz="609585" fontAlgn="base">
                  <a:spcBef>
                    <a:spcPct val="0"/>
                  </a:spcBef>
                  <a:spcAft>
                    <a:spcPct val="0"/>
                  </a:spcAft>
                </a:pPr>
                <a:endParaRPr lang="en-US" sz="1600">
                  <a:solidFill>
                    <a:prstClr val="black"/>
                  </a:solidFill>
                  <a:latin typeface="Helvetica Neue" charset="0"/>
                  <a:ea typeface="Helvetica Neue" charset="0"/>
                  <a:cs typeface="Helvetica Neue" charset="0"/>
                </a:endParaRPr>
              </a:p>
            </p:txBody>
          </p:sp>
          <p:sp>
            <p:nvSpPr>
              <p:cNvPr id="27" name="Rectangle 26"/>
              <p:cNvSpPr/>
              <p:nvPr/>
            </p:nvSpPr>
            <p:spPr>
              <a:xfrm>
                <a:off x="9214582" y="2275991"/>
                <a:ext cx="1200434" cy="141115"/>
              </a:xfrm>
              <a:prstGeom prst="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defTabSz="609585" fontAlgn="base">
                  <a:spcBef>
                    <a:spcPct val="0"/>
                  </a:spcBef>
                  <a:spcAft>
                    <a:spcPct val="0"/>
                  </a:spcAft>
                </a:pPr>
                <a:endParaRPr lang="en-US" sz="1600">
                  <a:solidFill>
                    <a:prstClr val="black"/>
                  </a:solidFill>
                  <a:latin typeface="Helvetica Neue" charset="0"/>
                  <a:ea typeface="Helvetica Neue" charset="0"/>
                  <a:cs typeface="Helvetica Neue" charset="0"/>
                </a:endParaRPr>
              </a:p>
            </p:txBody>
          </p:sp>
          <p:sp>
            <p:nvSpPr>
              <p:cNvPr id="28" name="Rectangle 27"/>
              <p:cNvSpPr/>
              <p:nvPr/>
            </p:nvSpPr>
            <p:spPr>
              <a:xfrm>
                <a:off x="9214582" y="2503488"/>
                <a:ext cx="1200434" cy="1300416"/>
              </a:xfrm>
              <a:prstGeom prst="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defTabSz="609585" fontAlgn="base">
                  <a:spcBef>
                    <a:spcPct val="0"/>
                  </a:spcBef>
                  <a:spcAft>
                    <a:spcPct val="0"/>
                  </a:spcAft>
                </a:pPr>
                <a:endParaRPr lang="en-US" sz="1600">
                  <a:solidFill>
                    <a:prstClr val="black"/>
                  </a:solidFill>
                  <a:latin typeface="Helvetica Neue" charset="0"/>
                  <a:ea typeface="Helvetica Neue" charset="0"/>
                  <a:cs typeface="Helvetica Neue" charset="0"/>
                </a:endParaRPr>
              </a:p>
            </p:txBody>
          </p:sp>
          <p:grpSp>
            <p:nvGrpSpPr>
              <p:cNvPr id="29" name="Group 28"/>
              <p:cNvGrpSpPr/>
              <p:nvPr/>
            </p:nvGrpSpPr>
            <p:grpSpPr>
              <a:xfrm>
                <a:off x="9330413" y="3302478"/>
                <a:ext cx="977923" cy="353568"/>
                <a:chOff x="9339557" y="3293334"/>
                <a:chExt cx="977923" cy="353568"/>
              </a:xfrm>
            </p:grpSpPr>
            <p:cxnSp>
              <p:nvCxnSpPr>
                <p:cNvPr id="30" name="Straight Connector 29"/>
                <p:cNvCxnSpPr/>
                <p:nvPr/>
              </p:nvCxnSpPr>
              <p:spPr>
                <a:xfrm>
                  <a:off x="9339557" y="3293334"/>
                  <a:ext cx="977923" cy="0"/>
                </a:xfrm>
                <a:prstGeom prst="line">
                  <a:avLst/>
                </a:prstGeom>
              </p:spPr>
              <p:style>
                <a:lnRef idx="3">
                  <a:schemeClr val="dk1"/>
                </a:lnRef>
                <a:fillRef idx="0">
                  <a:schemeClr val="dk1"/>
                </a:fillRef>
                <a:effectRef idx="2">
                  <a:schemeClr val="dk1"/>
                </a:effectRef>
                <a:fontRef idx="minor">
                  <a:schemeClr val="tx1"/>
                </a:fontRef>
              </p:style>
            </p:cxnSp>
            <p:cxnSp>
              <p:nvCxnSpPr>
                <p:cNvPr id="31" name="Straight Connector 30"/>
                <p:cNvCxnSpPr/>
                <p:nvPr/>
              </p:nvCxnSpPr>
              <p:spPr>
                <a:xfrm>
                  <a:off x="9339557" y="3352262"/>
                  <a:ext cx="977923" cy="0"/>
                </a:xfrm>
                <a:prstGeom prst="line">
                  <a:avLst/>
                </a:prstGeom>
              </p:spPr>
              <p:style>
                <a:lnRef idx="3">
                  <a:schemeClr val="dk1"/>
                </a:lnRef>
                <a:fillRef idx="0">
                  <a:schemeClr val="dk1"/>
                </a:fillRef>
                <a:effectRef idx="2">
                  <a:schemeClr val="dk1"/>
                </a:effectRef>
                <a:fontRef idx="minor">
                  <a:schemeClr val="tx1"/>
                </a:fontRef>
              </p:style>
            </p:cxnSp>
            <p:cxnSp>
              <p:nvCxnSpPr>
                <p:cNvPr id="32" name="Straight Connector 31"/>
                <p:cNvCxnSpPr/>
                <p:nvPr/>
              </p:nvCxnSpPr>
              <p:spPr>
                <a:xfrm>
                  <a:off x="9339557" y="3529046"/>
                  <a:ext cx="977923" cy="0"/>
                </a:xfrm>
                <a:prstGeom prst="line">
                  <a:avLst/>
                </a:prstGeom>
              </p:spPr>
              <p:style>
                <a:lnRef idx="3">
                  <a:schemeClr val="dk1"/>
                </a:lnRef>
                <a:fillRef idx="0">
                  <a:schemeClr val="dk1"/>
                </a:fillRef>
                <a:effectRef idx="2">
                  <a:schemeClr val="dk1"/>
                </a:effectRef>
                <a:fontRef idx="minor">
                  <a:schemeClr val="tx1"/>
                </a:fontRef>
              </p:style>
            </p:cxnSp>
            <p:cxnSp>
              <p:nvCxnSpPr>
                <p:cNvPr id="33" name="Straight Connector 32"/>
                <p:cNvCxnSpPr/>
                <p:nvPr/>
              </p:nvCxnSpPr>
              <p:spPr>
                <a:xfrm>
                  <a:off x="9339557" y="3587974"/>
                  <a:ext cx="977923" cy="0"/>
                </a:xfrm>
                <a:prstGeom prst="line">
                  <a:avLst/>
                </a:prstGeom>
              </p:spPr>
              <p:style>
                <a:lnRef idx="3">
                  <a:schemeClr val="dk1"/>
                </a:lnRef>
                <a:fillRef idx="0">
                  <a:schemeClr val="dk1"/>
                </a:fillRef>
                <a:effectRef idx="2">
                  <a:schemeClr val="dk1"/>
                </a:effectRef>
                <a:fontRef idx="minor">
                  <a:schemeClr val="tx1"/>
                </a:fontRef>
              </p:style>
            </p:cxnSp>
            <p:cxnSp>
              <p:nvCxnSpPr>
                <p:cNvPr id="34" name="Straight Connector 33"/>
                <p:cNvCxnSpPr/>
                <p:nvPr/>
              </p:nvCxnSpPr>
              <p:spPr>
                <a:xfrm>
                  <a:off x="9339557" y="3646902"/>
                  <a:ext cx="977923" cy="0"/>
                </a:xfrm>
                <a:prstGeom prst="line">
                  <a:avLst/>
                </a:prstGeom>
              </p:spPr>
              <p:style>
                <a:lnRef idx="3">
                  <a:schemeClr val="dk1"/>
                </a:lnRef>
                <a:fillRef idx="0">
                  <a:schemeClr val="dk1"/>
                </a:fillRef>
                <a:effectRef idx="2">
                  <a:schemeClr val="dk1"/>
                </a:effectRef>
                <a:fontRef idx="minor">
                  <a:schemeClr val="tx1"/>
                </a:fontRef>
              </p:style>
            </p:cxnSp>
            <p:cxnSp>
              <p:nvCxnSpPr>
                <p:cNvPr id="35" name="Straight Connector 34"/>
                <p:cNvCxnSpPr/>
                <p:nvPr/>
              </p:nvCxnSpPr>
              <p:spPr>
                <a:xfrm>
                  <a:off x="9339557" y="3470118"/>
                  <a:ext cx="977923" cy="0"/>
                </a:xfrm>
                <a:prstGeom prst="line">
                  <a:avLst/>
                </a:prstGeom>
              </p:spPr>
              <p:style>
                <a:lnRef idx="3">
                  <a:schemeClr val="dk1"/>
                </a:lnRef>
                <a:fillRef idx="0">
                  <a:schemeClr val="dk1"/>
                </a:fillRef>
                <a:effectRef idx="2">
                  <a:schemeClr val="dk1"/>
                </a:effectRef>
                <a:fontRef idx="minor">
                  <a:schemeClr val="tx1"/>
                </a:fontRef>
              </p:style>
            </p:cxnSp>
            <p:cxnSp>
              <p:nvCxnSpPr>
                <p:cNvPr id="36" name="Straight Connector 35"/>
                <p:cNvCxnSpPr/>
                <p:nvPr/>
              </p:nvCxnSpPr>
              <p:spPr>
                <a:xfrm>
                  <a:off x="9339557" y="3411190"/>
                  <a:ext cx="977923" cy="0"/>
                </a:xfrm>
                <a:prstGeom prst="line">
                  <a:avLst/>
                </a:prstGeom>
              </p:spPr>
              <p:style>
                <a:lnRef idx="3">
                  <a:schemeClr val="dk1"/>
                </a:lnRef>
                <a:fillRef idx="0">
                  <a:schemeClr val="dk1"/>
                </a:fillRef>
                <a:effectRef idx="2">
                  <a:schemeClr val="dk1"/>
                </a:effectRef>
                <a:fontRef idx="minor">
                  <a:schemeClr val="tx1"/>
                </a:fontRef>
              </p:style>
            </p:cxnSp>
          </p:grpSp>
        </p:grpSp>
        <p:sp>
          <p:nvSpPr>
            <p:cNvPr id="25" name="TextBox 24"/>
            <p:cNvSpPr txBox="1"/>
            <p:nvPr/>
          </p:nvSpPr>
          <p:spPr>
            <a:xfrm>
              <a:off x="6934007" y="3560691"/>
              <a:ext cx="1938271" cy="500089"/>
            </a:xfrm>
            <a:prstGeom prst="rect">
              <a:avLst/>
            </a:prstGeom>
            <a:noFill/>
          </p:spPr>
          <p:txBody>
            <a:bodyPr wrap="none" rtlCol="0">
              <a:spAutoFit/>
            </a:bodyPr>
            <a:lstStyle/>
            <a:p>
              <a:pPr algn="ctr" defTabSz="609585" fontAlgn="base">
                <a:spcBef>
                  <a:spcPct val="0"/>
                </a:spcBef>
                <a:spcAft>
                  <a:spcPct val="0"/>
                </a:spcAft>
              </a:pPr>
              <a:r>
                <a:rPr lang="en-US" sz="3733" dirty="0">
                  <a:solidFill>
                    <a:prstClr val="black"/>
                  </a:solidFill>
                  <a:latin typeface="Helvetica Neue" charset="0"/>
                  <a:ea typeface="Helvetica Neue" charset="0"/>
                  <a:cs typeface="Helvetica Neue" charset="0"/>
                </a:rPr>
                <a:t>Application</a:t>
              </a:r>
            </a:p>
          </p:txBody>
        </p:sp>
      </p:grpSp>
      <p:sp>
        <p:nvSpPr>
          <p:cNvPr id="37" name="Right Arrow 36"/>
          <p:cNvSpPr/>
          <p:nvPr/>
        </p:nvSpPr>
        <p:spPr>
          <a:xfrm>
            <a:off x="7640163" y="3527881"/>
            <a:ext cx="1933739" cy="1198800"/>
          </a:xfrm>
          <a:prstGeom prst="rightArrow">
            <a:avLst/>
          </a:prstGeom>
          <a:solidFill>
            <a:srgbClr val="E16718"/>
          </a:solidFill>
        </p:spPr>
        <p:style>
          <a:lnRef idx="0">
            <a:schemeClr val="accent6"/>
          </a:lnRef>
          <a:fillRef idx="3">
            <a:schemeClr val="accent6"/>
          </a:fillRef>
          <a:effectRef idx="3">
            <a:schemeClr val="accent6"/>
          </a:effectRef>
          <a:fontRef idx="minor">
            <a:schemeClr val="lt1"/>
          </a:fontRef>
        </p:style>
        <p:txBody>
          <a:bodyPr rtlCol="0" anchor="ctr"/>
          <a:lstStyle/>
          <a:p>
            <a:pPr algn="ctr" defTabSz="609585" fontAlgn="base">
              <a:spcBef>
                <a:spcPct val="0"/>
              </a:spcBef>
              <a:spcAft>
                <a:spcPct val="0"/>
              </a:spcAft>
            </a:pPr>
            <a:r>
              <a:rPr lang="en-US" sz="2667" dirty="0">
                <a:solidFill>
                  <a:prstClr val="white"/>
                </a:solidFill>
                <a:latin typeface="Helvetica Neue" charset="0"/>
                <a:ea typeface="Helvetica Neue" charset="0"/>
                <a:cs typeface="Helvetica Neue" charset="0"/>
              </a:rPr>
              <a:t>Decision</a:t>
            </a:r>
          </a:p>
        </p:txBody>
      </p:sp>
      <p:sp>
        <p:nvSpPr>
          <p:cNvPr id="38" name="Left Arrow 37"/>
          <p:cNvSpPr/>
          <p:nvPr/>
        </p:nvSpPr>
        <p:spPr>
          <a:xfrm>
            <a:off x="7490231" y="2112470"/>
            <a:ext cx="1842948" cy="1243892"/>
          </a:xfrm>
          <a:prstGeom prst="leftArrow">
            <a:avLst/>
          </a:prstGeom>
          <a:solidFill>
            <a:schemeClr val="accent6">
              <a:lumMod val="75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defTabSz="609585" fontAlgn="base">
              <a:spcBef>
                <a:spcPct val="0"/>
              </a:spcBef>
              <a:spcAft>
                <a:spcPct val="0"/>
              </a:spcAft>
            </a:pPr>
            <a:r>
              <a:rPr lang="en-US" sz="2667" dirty="0">
                <a:solidFill>
                  <a:prstClr val="white"/>
                </a:solidFill>
                <a:latin typeface="Helvetica Neue" charset="0"/>
                <a:ea typeface="Helvetica Neue" charset="0"/>
                <a:cs typeface="Helvetica Neue" charset="0"/>
              </a:rPr>
              <a:t>Query</a:t>
            </a:r>
          </a:p>
        </p:txBody>
      </p:sp>
      <p:grpSp>
        <p:nvGrpSpPr>
          <p:cNvPr id="39" name="Group 38"/>
          <p:cNvGrpSpPr/>
          <p:nvPr/>
        </p:nvGrpSpPr>
        <p:grpSpPr>
          <a:xfrm>
            <a:off x="10255626" y="2996194"/>
            <a:ext cx="1320617" cy="736469"/>
            <a:chOff x="7584821" y="2225245"/>
            <a:chExt cx="990463" cy="552352"/>
          </a:xfrm>
        </p:grpSpPr>
        <p:sp>
          <p:nvSpPr>
            <p:cNvPr id="40" name="Rectangle 39"/>
            <p:cNvSpPr/>
            <p:nvPr/>
          </p:nvSpPr>
          <p:spPr>
            <a:xfrm>
              <a:off x="7584821" y="2225245"/>
              <a:ext cx="481364" cy="462472"/>
            </a:xfrm>
            <a:prstGeom prst="rect">
              <a:avLst/>
            </a:prstGeom>
            <a:solidFill>
              <a:schemeClr val="tx1"/>
            </a:solidFill>
            <a:ln w="38100"/>
          </p:spPr>
          <p:style>
            <a:lnRef idx="2">
              <a:schemeClr val="dk1"/>
            </a:lnRef>
            <a:fillRef idx="1">
              <a:schemeClr val="lt1"/>
            </a:fillRef>
            <a:effectRef idx="0">
              <a:schemeClr val="dk1"/>
            </a:effectRef>
            <a:fontRef idx="minor">
              <a:schemeClr val="dk1"/>
            </a:fontRef>
          </p:style>
          <p:txBody>
            <a:bodyPr rtlCol="0" anchor="ctr"/>
            <a:lstStyle/>
            <a:p>
              <a:pPr algn="ctr" defTabSz="609585" fontAlgn="base">
                <a:spcBef>
                  <a:spcPct val="0"/>
                </a:spcBef>
                <a:spcAft>
                  <a:spcPct val="0"/>
                </a:spcAft>
              </a:pPr>
              <a:endParaRPr lang="en-US" sz="1600">
                <a:solidFill>
                  <a:prstClr val="black"/>
                </a:solidFill>
                <a:latin typeface="Helvetica Neue" charset="0"/>
                <a:ea typeface="Helvetica Neue" charset="0"/>
                <a:cs typeface="Helvetica Neue" charset="0"/>
              </a:endParaRPr>
            </a:p>
          </p:txBody>
        </p:sp>
        <p:sp>
          <p:nvSpPr>
            <p:cNvPr id="41" name="Oval 40"/>
            <p:cNvSpPr/>
            <p:nvPr/>
          </p:nvSpPr>
          <p:spPr>
            <a:xfrm>
              <a:off x="7664774" y="2299845"/>
              <a:ext cx="303656" cy="303657"/>
            </a:xfrm>
            <a:prstGeom prst="ellipse">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defTabSz="609585" fontAlgn="base">
                <a:spcBef>
                  <a:spcPct val="0"/>
                </a:spcBef>
                <a:spcAft>
                  <a:spcPct val="0"/>
                </a:spcAft>
              </a:pPr>
              <a:endParaRPr lang="en-US" sz="1600">
                <a:solidFill>
                  <a:prstClr val="black"/>
                </a:solidFill>
                <a:latin typeface="Helvetica Neue" charset="0"/>
                <a:ea typeface="Helvetica Neue" charset="0"/>
                <a:cs typeface="Helvetica Neue" charset="0"/>
              </a:endParaRPr>
            </a:p>
          </p:txBody>
        </p:sp>
        <p:sp>
          <p:nvSpPr>
            <p:cNvPr id="42" name="Triangle 41"/>
            <p:cNvSpPr/>
            <p:nvPr/>
          </p:nvSpPr>
          <p:spPr>
            <a:xfrm rot="5400000">
              <a:off x="7754787" y="2373936"/>
              <a:ext cx="180351" cy="155475"/>
            </a:xfrm>
            <a:prstGeom prst="triangle">
              <a:avLst/>
            </a:prstGeom>
            <a:solidFill>
              <a:srgbClr val="FF0000"/>
            </a:solid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585" fontAlgn="base">
                <a:spcBef>
                  <a:spcPct val="0"/>
                </a:spcBef>
                <a:spcAft>
                  <a:spcPct val="0"/>
                </a:spcAft>
              </a:pPr>
              <a:endParaRPr lang="en-US" sz="1600">
                <a:solidFill>
                  <a:prstClr val="white"/>
                </a:solidFill>
                <a:latin typeface="Helvetica Neue" charset="0"/>
                <a:ea typeface="Helvetica Neue" charset="0"/>
                <a:cs typeface="Helvetica Neue" charset="0"/>
              </a:endParaRPr>
            </a:p>
          </p:txBody>
        </p:sp>
        <p:sp>
          <p:nvSpPr>
            <p:cNvPr id="43" name="Rectangle 42"/>
            <p:cNvSpPr/>
            <p:nvPr/>
          </p:nvSpPr>
          <p:spPr>
            <a:xfrm>
              <a:off x="8174267" y="2225245"/>
              <a:ext cx="401017" cy="236256"/>
            </a:xfrm>
            <a:prstGeom prst="rect">
              <a:avLst/>
            </a:prstGeom>
            <a:solidFill>
              <a:srgbClr val="7030A0"/>
            </a:solidFill>
            <a:ln w="38100"/>
          </p:spPr>
          <p:style>
            <a:lnRef idx="2">
              <a:schemeClr val="dk1"/>
            </a:lnRef>
            <a:fillRef idx="1">
              <a:schemeClr val="lt1"/>
            </a:fillRef>
            <a:effectRef idx="0">
              <a:schemeClr val="dk1"/>
            </a:effectRef>
            <a:fontRef idx="minor">
              <a:schemeClr val="dk1"/>
            </a:fontRef>
          </p:style>
          <p:txBody>
            <a:bodyPr rtlCol="0" anchor="ctr"/>
            <a:lstStyle/>
            <a:p>
              <a:pPr algn="ctr" defTabSz="609585" fontAlgn="base">
                <a:spcBef>
                  <a:spcPct val="0"/>
                </a:spcBef>
                <a:spcAft>
                  <a:spcPct val="0"/>
                </a:spcAft>
              </a:pPr>
              <a:endParaRPr lang="en-US" sz="1600">
                <a:solidFill>
                  <a:prstClr val="black"/>
                </a:solidFill>
                <a:latin typeface="Helvetica Neue" charset="0"/>
                <a:ea typeface="Helvetica Neue" charset="0"/>
                <a:cs typeface="Helvetica Neue" charset="0"/>
              </a:endParaRPr>
            </a:p>
          </p:txBody>
        </p:sp>
        <p:sp>
          <p:nvSpPr>
            <p:cNvPr id="44" name="Rectangle 43"/>
            <p:cNvSpPr/>
            <p:nvPr/>
          </p:nvSpPr>
          <p:spPr>
            <a:xfrm>
              <a:off x="8174267" y="2529126"/>
              <a:ext cx="401017" cy="236256"/>
            </a:xfrm>
            <a:prstGeom prst="rect">
              <a:avLst/>
            </a:prstGeom>
            <a:solidFill>
              <a:schemeClr val="accent4"/>
            </a:solidFill>
            <a:ln w="38100"/>
          </p:spPr>
          <p:style>
            <a:lnRef idx="2">
              <a:schemeClr val="dk1"/>
            </a:lnRef>
            <a:fillRef idx="1">
              <a:schemeClr val="lt1"/>
            </a:fillRef>
            <a:effectRef idx="0">
              <a:schemeClr val="dk1"/>
            </a:effectRef>
            <a:fontRef idx="minor">
              <a:schemeClr val="dk1"/>
            </a:fontRef>
          </p:style>
          <p:txBody>
            <a:bodyPr rtlCol="0" anchor="ctr"/>
            <a:lstStyle/>
            <a:p>
              <a:pPr algn="ctr" defTabSz="609585" fontAlgn="base">
                <a:spcBef>
                  <a:spcPct val="0"/>
                </a:spcBef>
                <a:spcAft>
                  <a:spcPct val="0"/>
                </a:spcAft>
              </a:pPr>
              <a:endParaRPr lang="en-US" sz="1600">
                <a:solidFill>
                  <a:prstClr val="black"/>
                </a:solidFill>
                <a:latin typeface="Helvetica Neue" charset="0"/>
                <a:ea typeface="Helvetica Neue" charset="0"/>
                <a:cs typeface="Helvetica Neue" charset="0"/>
              </a:endParaRPr>
            </a:p>
          </p:txBody>
        </p:sp>
        <p:cxnSp>
          <p:nvCxnSpPr>
            <p:cNvPr id="45" name="Straight Connector 44"/>
            <p:cNvCxnSpPr/>
            <p:nvPr/>
          </p:nvCxnSpPr>
          <p:spPr>
            <a:xfrm>
              <a:off x="7651675" y="2777597"/>
              <a:ext cx="385489" cy="0"/>
            </a:xfrm>
            <a:prstGeom prst="line">
              <a:avLst/>
            </a:prstGeom>
          </p:spPr>
          <p:style>
            <a:lnRef idx="3">
              <a:schemeClr val="dk1"/>
            </a:lnRef>
            <a:fillRef idx="0">
              <a:schemeClr val="dk1"/>
            </a:fillRef>
            <a:effectRef idx="2">
              <a:schemeClr val="dk1"/>
            </a:effectRef>
            <a:fontRef idx="minor">
              <a:schemeClr val="tx1"/>
            </a:fontRef>
          </p:style>
        </p:cxnSp>
      </p:grpSp>
      <p:sp>
        <p:nvSpPr>
          <p:cNvPr id="48" name="TextBox 47"/>
          <p:cNvSpPr txBox="1"/>
          <p:nvPr/>
        </p:nvSpPr>
        <p:spPr>
          <a:xfrm>
            <a:off x="4774856" y="4425151"/>
            <a:ext cx="1521570" cy="666786"/>
          </a:xfrm>
          <a:prstGeom prst="rect">
            <a:avLst/>
          </a:prstGeom>
          <a:noFill/>
        </p:spPr>
        <p:txBody>
          <a:bodyPr wrap="none" rtlCol="0">
            <a:spAutoFit/>
          </a:bodyPr>
          <a:lstStyle/>
          <a:p>
            <a:pPr algn="ctr" defTabSz="609585" fontAlgn="base">
              <a:spcBef>
                <a:spcPct val="0"/>
              </a:spcBef>
              <a:spcAft>
                <a:spcPct val="0"/>
              </a:spcAft>
            </a:pPr>
            <a:r>
              <a:rPr lang="en-US" sz="3733" smtClean="0">
                <a:solidFill>
                  <a:prstClr val="black"/>
                </a:solidFill>
                <a:latin typeface="Helvetica Neue" charset="0"/>
                <a:ea typeface="Helvetica Neue" charset="0"/>
                <a:cs typeface="Helvetica Neue" charset="0"/>
              </a:rPr>
              <a:t>Model</a:t>
            </a:r>
            <a:endParaRPr lang="en-US" sz="3733" dirty="0">
              <a:solidFill>
                <a:prstClr val="black"/>
              </a:solidFill>
              <a:latin typeface="Helvetica Neue" charset="0"/>
              <a:ea typeface="Helvetica Neue" charset="0"/>
              <a:cs typeface="Helvetica Neue" charset="0"/>
            </a:endParaRPr>
          </a:p>
        </p:txBody>
      </p:sp>
      <p:sp>
        <p:nvSpPr>
          <p:cNvPr id="4" name="Rectangle 3"/>
          <p:cNvSpPr/>
          <p:nvPr/>
        </p:nvSpPr>
        <p:spPr>
          <a:xfrm>
            <a:off x="0" y="903804"/>
            <a:ext cx="3882189" cy="5272407"/>
          </a:xfrm>
          <a:prstGeom prst="rect">
            <a:avLst/>
          </a:prstGeom>
          <a:solidFill>
            <a:srgbClr val="FFFFFF">
              <a:alpha val="7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3562585" y="978570"/>
            <a:ext cx="0" cy="520131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3877907" y="5496515"/>
            <a:ext cx="8475164" cy="1169551"/>
          </a:xfrm>
          <a:prstGeom prst="rect">
            <a:avLst/>
          </a:prstGeom>
          <a:noFill/>
        </p:spPr>
        <p:txBody>
          <a:bodyPr wrap="square" rtlCol="0">
            <a:spAutoFit/>
          </a:bodyPr>
          <a:lstStyle/>
          <a:p>
            <a:pPr>
              <a:spcBef>
                <a:spcPts val="1200"/>
              </a:spcBef>
            </a:pPr>
            <a:r>
              <a:rPr lang="en-US" sz="3000" i="1" smtClean="0">
                <a:solidFill>
                  <a:srgbClr val="FF0000"/>
                </a:solidFill>
                <a:latin typeface="Helvetica Neue Medium" charset="0"/>
                <a:ea typeface="Helvetica Neue Medium" charset="0"/>
                <a:cs typeface="Helvetica Neue Medium" charset="0"/>
              </a:rPr>
              <a:t>Prediction-Serving for </a:t>
            </a:r>
            <a:r>
              <a:rPr lang="en-US" sz="3000" i="1" dirty="0" smtClean="0">
                <a:solidFill>
                  <a:srgbClr val="FF0000"/>
                </a:solidFill>
                <a:latin typeface="Helvetica Neue Medium" charset="0"/>
                <a:ea typeface="Helvetica Neue Medium" charset="0"/>
                <a:cs typeface="Helvetica Neue Medium" charset="0"/>
              </a:rPr>
              <a:t>interactive applications</a:t>
            </a:r>
          </a:p>
          <a:p>
            <a:pPr>
              <a:spcBef>
                <a:spcPts val="1200"/>
              </a:spcBef>
            </a:pPr>
            <a:r>
              <a:rPr lang="en-US" sz="3000" i="1" dirty="0" smtClean="0">
                <a:solidFill>
                  <a:srgbClr val="FF0000"/>
                </a:solidFill>
                <a:latin typeface="Helvetica Neue Medium" charset="0"/>
                <a:ea typeface="Helvetica Neue Medium" charset="0"/>
                <a:cs typeface="Helvetica Neue Medium" charset="0"/>
              </a:rPr>
              <a:t>Timescale: ~10s of milliseconds</a:t>
            </a:r>
            <a:endParaRPr lang="en-US" sz="3000" i="1" dirty="0">
              <a:solidFill>
                <a:srgbClr val="FF0000"/>
              </a:solidFill>
              <a:latin typeface="Helvetica Neue Medium" charset="0"/>
              <a:ea typeface="Helvetica Neue Medium" charset="0"/>
              <a:cs typeface="Helvetica Neue Medium" charset="0"/>
            </a:endParaRPr>
          </a:p>
        </p:txBody>
      </p:sp>
      <p:sp>
        <p:nvSpPr>
          <p:cNvPr id="51" name="TextBox 50"/>
          <p:cNvSpPr txBox="1"/>
          <p:nvPr/>
        </p:nvSpPr>
        <p:spPr>
          <a:xfrm>
            <a:off x="6697003" y="862202"/>
            <a:ext cx="2153155" cy="748988"/>
          </a:xfrm>
          <a:prstGeom prst="rect">
            <a:avLst/>
          </a:prstGeom>
          <a:noFill/>
        </p:spPr>
        <p:txBody>
          <a:bodyPr wrap="none" rtlCol="0">
            <a:spAutoFit/>
          </a:bodyPr>
          <a:lstStyle/>
          <a:p>
            <a:pPr algn="ctr" defTabSz="609585" fontAlgn="base">
              <a:spcBef>
                <a:spcPct val="0"/>
              </a:spcBef>
              <a:spcAft>
                <a:spcPct val="0"/>
              </a:spcAft>
            </a:pPr>
            <a:r>
              <a:rPr lang="en-US" sz="4267" b="1" dirty="0" smtClean="0">
                <a:solidFill>
                  <a:prstClr val="black"/>
                </a:solidFill>
                <a:latin typeface="Helvetica Neue" charset="0"/>
                <a:ea typeface="Helvetica Neue" charset="0"/>
                <a:cs typeface="Helvetica Neue" charset="0"/>
              </a:rPr>
              <a:t>Serving</a:t>
            </a:r>
            <a:endParaRPr lang="en-US" sz="4267" b="1" dirty="0">
              <a:solidFill>
                <a:prstClr val="black"/>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14338734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dissolve">
                                      <p:cBhvr>
                                        <p:cTn id="7"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1494" y="16744"/>
            <a:ext cx="10515600" cy="1325563"/>
          </a:xfrm>
        </p:spPr>
        <p:txBody>
          <a:bodyPr/>
          <a:lstStyle/>
          <a:p>
            <a:r>
              <a:rPr lang="en-US" dirty="0" smtClean="0"/>
              <a:t>Research Roadmap</a:t>
            </a:r>
            <a:endParaRPr lang="en-US" dirty="0"/>
          </a:p>
        </p:txBody>
      </p:sp>
      <p:sp>
        <p:nvSpPr>
          <p:cNvPr id="3" name="Content Placeholder 2"/>
          <p:cNvSpPr>
            <a:spLocks noGrp="1"/>
          </p:cNvSpPr>
          <p:nvPr>
            <p:ph idx="1"/>
          </p:nvPr>
        </p:nvSpPr>
        <p:spPr>
          <a:xfrm>
            <a:off x="657225" y="1342307"/>
            <a:ext cx="10953750" cy="5101356"/>
          </a:xfrm>
        </p:spPr>
        <p:txBody>
          <a:bodyPr>
            <a:normAutofit/>
          </a:bodyPr>
          <a:lstStyle/>
          <a:p>
            <a:pPr>
              <a:spcBef>
                <a:spcPts val="1800"/>
              </a:spcBef>
              <a:buSzPct val="75000"/>
            </a:pPr>
            <a:r>
              <a:rPr lang="en-US" dirty="0" smtClean="0"/>
              <a:t>Support for increasingly complex machine-learning applications</a:t>
            </a:r>
          </a:p>
          <a:p>
            <a:pPr lvl="1">
              <a:spcBef>
                <a:spcPts val="1800"/>
              </a:spcBef>
              <a:buSzPct val="75000"/>
            </a:pPr>
            <a:r>
              <a:rPr lang="en-US" dirty="0" err="1" smtClean="0"/>
              <a:t>InferLine</a:t>
            </a:r>
            <a:r>
              <a:rPr lang="en-US" dirty="0" smtClean="0"/>
              <a:t>: Serving multi-model pipelines on heterogeneous hardware</a:t>
            </a:r>
          </a:p>
          <a:p>
            <a:pPr lvl="1">
              <a:spcBef>
                <a:spcPts val="1800"/>
              </a:spcBef>
              <a:buSzPct val="75000"/>
            </a:pPr>
            <a:r>
              <a:rPr lang="en-US" dirty="0" smtClean="0"/>
              <a:t>Serving RL policies and integration with Ray</a:t>
            </a:r>
          </a:p>
          <a:p>
            <a:pPr>
              <a:spcBef>
                <a:spcPts val="1800"/>
              </a:spcBef>
              <a:buSzPct val="75000"/>
            </a:pPr>
            <a:r>
              <a:rPr lang="en-US" dirty="0" smtClean="0"/>
              <a:t>Closing the loop between training and serving</a:t>
            </a:r>
          </a:p>
          <a:p>
            <a:pPr lvl="1">
              <a:spcBef>
                <a:spcPts val="1800"/>
              </a:spcBef>
              <a:buSzPct val="75000"/>
            </a:pPr>
            <a:r>
              <a:rPr lang="en-US" dirty="0" smtClean="0"/>
              <a:t>Online model evaluation and monitoring to detect problems ASAP</a:t>
            </a:r>
          </a:p>
          <a:p>
            <a:pPr lvl="1">
              <a:spcBef>
                <a:spcPts val="1800"/>
              </a:spcBef>
              <a:buSzPct val="75000"/>
            </a:pPr>
            <a:r>
              <a:rPr lang="en-US" dirty="0" smtClean="0"/>
              <a:t>Automatically decide when and how to retrain models</a:t>
            </a:r>
          </a:p>
          <a:p>
            <a:pPr lvl="1">
              <a:spcBef>
                <a:spcPts val="1800"/>
              </a:spcBef>
              <a:buSzPct val="75000"/>
            </a:pPr>
            <a:r>
              <a:rPr lang="en-US" dirty="0" smtClean="0"/>
              <a:t>Integration of online learning and bandit algorithms with offline batch training</a:t>
            </a:r>
          </a:p>
        </p:txBody>
      </p:sp>
      <p:sp>
        <p:nvSpPr>
          <p:cNvPr id="4" name="Rounded Rectangle 3"/>
          <p:cNvSpPr/>
          <p:nvPr/>
        </p:nvSpPr>
        <p:spPr>
          <a:xfrm>
            <a:off x="521495" y="1213659"/>
            <a:ext cx="10651330" cy="1246910"/>
          </a:xfrm>
          <a:prstGeom prst="roundRect">
            <a:avLst/>
          </a:prstGeom>
          <a:noFill/>
          <a:ln w="889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195197" y="2593569"/>
            <a:ext cx="11610975" cy="3108960"/>
          </a:xfrm>
          <a:prstGeom prst="roundRect">
            <a:avLst/>
          </a:prstGeom>
          <a:solidFill>
            <a:srgbClr val="FFFFFF">
              <a:alpha val="8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p>
            <a:fld id="{DC2A921A-EC74-6F4D-8465-D463C43FF014}" type="slidenum">
              <a:rPr lang="en-US" smtClean="0">
                <a:solidFill>
                  <a:prstClr val="black">
                    <a:tint val="75000"/>
                  </a:prstClr>
                </a:solidFill>
              </a:rPr>
              <a:pPr/>
              <a:t>60</a:t>
            </a:fld>
            <a:endParaRPr lang="en-US" dirty="0">
              <a:solidFill>
                <a:prstClr val="black">
                  <a:tint val="75000"/>
                </a:prstClr>
              </a:solidFill>
            </a:endParaRPr>
          </a:p>
        </p:txBody>
      </p:sp>
    </p:spTree>
    <p:extLst>
      <p:ext uri="{BB962C8B-B14F-4D97-AF65-F5344CB8AC3E}">
        <p14:creationId xmlns:p14="http://schemas.microsoft.com/office/powerpoint/2010/main" val="20995686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dissolve">
                                      <p:cBhvr>
                                        <p:cTn id="35" dur="500"/>
                                        <p:tgtEl>
                                          <p:spTgt spid="5"/>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dissolve">
                                      <p:cBhvr>
                                        <p:cTn id="3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P spid="4" grpId="0" animBg="1"/>
      <p:bldP spid="5"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3495" y="1310485"/>
            <a:ext cx="9301210" cy="4342174"/>
          </a:xfrm>
        </p:spPr>
        <p:txBody>
          <a:bodyPr>
            <a:noAutofit/>
          </a:bodyPr>
          <a:lstStyle/>
          <a:p>
            <a:pPr algn="ctr"/>
            <a:r>
              <a:rPr lang="en-US" sz="7500" b="1" i="1" dirty="0" smtClean="0">
                <a:solidFill>
                  <a:schemeClr val="accent1">
                    <a:lumMod val="50000"/>
                  </a:schemeClr>
                </a:solidFill>
              </a:rPr>
              <a:t>Serving Multi-Model </a:t>
            </a:r>
            <a:r>
              <a:rPr lang="en-US" sz="7500" b="1" i="1" dirty="0" smtClean="0">
                <a:solidFill>
                  <a:schemeClr val="accent1">
                    <a:lumMod val="50000"/>
                  </a:schemeClr>
                </a:solidFill>
              </a:rPr>
              <a:t>Pipelines with </a:t>
            </a:r>
            <a:r>
              <a:rPr lang="en-US" sz="7500" b="1" i="1" dirty="0" err="1" smtClean="0">
                <a:solidFill>
                  <a:schemeClr val="accent1">
                    <a:lumMod val="50000"/>
                  </a:schemeClr>
                </a:solidFill>
              </a:rPr>
              <a:t>InferLine</a:t>
            </a:r>
            <a:r>
              <a:rPr lang="en-US" sz="7500" b="1" i="1" dirty="0" smtClean="0">
                <a:solidFill>
                  <a:schemeClr val="accent1">
                    <a:lumMod val="50000"/>
                  </a:schemeClr>
                </a:solidFill>
              </a:rPr>
              <a:t/>
            </a:r>
            <a:br>
              <a:rPr lang="en-US" sz="7500" b="1" i="1" dirty="0" smtClean="0">
                <a:solidFill>
                  <a:schemeClr val="accent1">
                    <a:lumMod val="50000"/>
                  </a:schemeClr>
                </a:solidFill>
              </a:rPr>
            </a:br>
            <a:r>
              <a:rPr lang="en-US" sz="4500" b="1" i="1" dirty="0" smtClean="0">
                <a:solidFill>
                  <a:schemeClr val="accent1">
                    <a:lumMod val="50000"/>
                  </a:schemeClr>
                </a:solidFill>
              </a:rPr>
              <a:t>(Work In Progress)</a:t>
            </a:r>
            <a:endParaRPr lang="en-US" sz="4500" b="1" i="1" dirty="0">
              <a:solidFill>
                <a:schemeClr val="accent1">
                  <a:lumMod val="50000"/>
                </a:schemeClr>
              </a:solidFill>
            </a:endParaRPr>
          </a:p>
        </p:txBody>
      </p:sp>
      <p:sp>
        <p:nvSpPr>
          <p:cNvPr id="3" name="Slide Number Placeholder 2"/>
          <p:cNvSpPr>
            <a:spLocks noGrp="1"/>
          </p:cNvSpPr>
          <p:nvPr>
            <p:ph type="sldNum" sz="quarter" idx="12"/>
          </p:nvPr>
        </p:nvSpPr>
        <p:spPr/>
        <p:txBody>
          <a:bodyPr/>
          <a:lstStyle/>
          <a:p>
            <a:fld id="{DC2A921A-EC74-6F4D-8465-D463C43FF014}" type="slidenum">
              <a:rPr lang="en-US" smtClean="0">
                <a:solidFill>
                  <a:prstClr val="black">
                    <a:tint val="75000"/>
                  </a:prstClr>
                </a:solidFill>
              </a:rPr>
              <a:pPr/>
              <a:t>61</a:t>
            </a:fld>
            <a:endParaRPr lang="en-US">
              <a:solidFill>
                <a:prstClr val="black">
                  <a:tint val="75000"/>
                </a:prstClr>
              </a:solidFill>
            </a:endParaRPr>
          </a:p>
        </p:txBody>
      </p:sp>
    </p:spTree>
    <p:extLst>
      <p:ext uri="{BB962C8B-B14F-4D97-AF65-F5344CB8AC3E}">
        <p14:creationId xmlns:p14="http://schemas.microsoft.com/office/powerpoint/2010/main" val="1538673075"/>
      </p:ext>
    </p:extLst>
  </p:cSld>
  <p:clrMapOvr>
    <a:masterClrMapping/>
  </p:clrMapOvr>
  <p:transition spd="slow">
    <p:push dir="u"/>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4829" y="-188386"/>
            <a:ext cx="10515600" cy="1325563"/>
          </a:xfrm>
        </p:spPr>
        <p:txBody>
          <a:bodyPr>
            <a:noAutofit/>
          </a:bodyPr>
          <a:lstStyle/>
          <a:p>
            <a:pPr algn="ctr"/>
            <a:r>
              <a:rPr lang="en-US" sz="4000" b="1" i="1" dirty="0" smtClean="0">
                <a:solidFill>
                  <a:schemeClr val="accent1">
                    <a:lumMod val="50000"/>
                  </a:schemeClr>
                </a:solidFill>
              </a:rPr>
              <a:t>Trends in Applied </a:t>
            </a:r>
            <a:r>
              <a:rPr lang="en-US" sz="4000" b="1" i="1" smtClean="0">
                <a:solidFill>
                  <a:schemeClr val="accent1">
                    <a:lumMod val="50000"/>
                  </a:schemeClr>
                </a:solidFill>
              </a:rPr>
              <a:t>Machine Learning</a:t>
            </a:r>
            <a:endParaRPr lang="en-US" sz="4000" b="1" i="1" dirty="0">
              <a:solidFill>
                <a:schemeClr val="accent1">
                  <a:lumMod val="50000"/>
                </a:schemeClr>
              </a:solidFill>
            </a:endParaRPr>
          </a:p>
        </p:txBody>
      </p:sp>
      <p:grpSp>
        <p:nvGrpSpPr>
          <p:cNvPr id="87" name="Group 86"/>
          <p:cNvGrpSpPr/>
          <p:nvPr/>
        </p:nvGrpSpPr>
        <p:grpSpPr>
          <a:xfrm>
            <a:off x="371483" y="2568554"/>
            <a:ext cx="2047869" cy="1238687"/>
            <a:chOff x="614369" y="1659781"/>
            <a:chExt cx="2047869" cy="1238687"/>
          </a:xfrm>
        </p:grpSpPr>
        <p:grpSp>
          <p:nvGrpSpPr>
            <p:cNvPr id="59" name="Group 58"/>
            <p:cNvGrpSpPr/>
            <p:nvPr/>
          </p:nvGrpSpPr>
          <p:grpSpPr>
            <a:xfrm>
              <a:off x="614369" y="2400284"/>
              <a:ext cx="500062" cy="471487"/>
              <a:chOff x="357188" y="5357813"/>
              <a:chExt cx="500062" cy="471487"/>
            </a:xfrm>
          </p:grpSpPr>
          <p:sp>
            <p:nvSpPr>
              <p:cNvPr id="57" name="Oval 56"/>
              <p:cNvSpPr/>
              <p:nvPr/>
            </p:nvSpPr>
            <p:spPr>
              <a:xfrm>
                <a:off x="357188" y="5357813"/>
                <a:ext cx="500062" cy="471487"/>
              </a:xfrm>
              <a:prstGeom prst="ellipse">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a:off x="457200" y="5470240"/>
                <a:ext cx="285750" cy="244755"/>
              </a:xfrm>
              <a:custGeom>
                <a:avLst/>
                <a:gdLst>
                  <a:gd name="connsiteX0" fmla="*/ 0 w 1340556"/>
                  <a:gd name="connsiteY0" fmla="*/ 1189143 h 1288265"/>
                  <a:gd name="connsiteX1" fmla="*/ 310444 w 1340556"/>
                  <a:gd name="connsiteY1" fmla="*/ 1189143 h 1288265"/>
                  <a:gd name="connsiteX2" fmla="*/ 776111 w 1340556"/>
                  <a:gd name="connsiteY2" fmla="*/ 159032 h 1288265"/>
                  <a:gd name="connsiteX3" fmla="*/ 1340556 w 1340556"/>
                  <a:gd name="connsiteY3" fmla="*/ 3810 h 1288265"/>
                  <a:gd name="connsiteX0" fmla="*/ 0 w 1340556"/>
                  <a:gd name="connsiteY0" fmla="*/ 1186354 h 1233692"/>
                  <a:gd name="connsiteX1" fmla="*/ 437444 w 1340556"/>
                  <a:gd name="connsiteY1" fmla="*/ 1073465 h 1233692"/>
                  <a:gd name="connsiteX2" fmla="*/ 776111 w 1340556"/>
                  <a:gd name="connsiteY2" fmla="*/ 156243 h 1233692"/>
                  <a:gd name="connsiteX3" fmla="*/ 1340556 w 1340556"/>
                  <a:gd name="connsiteY3" fmla="*/ 1021 h 1233692"/>
                  <a:gd name="connsiteX0" fmla="*/ 0 w 1340556"/>
                  <a:gd name="connsiteY0" fmla="*/ 1186354 h 1186354"/>
                  <a:gd name="connsiteX1" fmla="*/ 776111 w 1340556"/>
                  <a:gd name="connsiteY1" fmla="*/ 156243 h 1186354"/>
                  <a:gd name="connsiteX2" fmla="*/ 1340556 w 1340556"/>
                  <a:gd name="connsiteY2" fmla="*/ 1021 h 1186354"/>
                  <a:gd name="connsiteX0" fmla="*/ 0 w 1340556"/>
                  <a:gd name="connsiteY0" fmla="*/ 1185333 h 1185333"/>
                  <a:gd name="connsiteX1" fmla="*/ 1340556 w 1340556"/>
                  <a:gd name="connsiteY1" fmla="*/ 0 h 1185333"/>
                  <a:gd name="connsiteX0" fmla="*/ 0 w 1340556"/>
                  <a:gd name="connsiteY0" fmla="*/ 1185333 h 1185333"/>
                  <a:gd name="connsiteX1" fmla="*/ 1340556 w 1340556"/>
                  <a:gd name="connsiteY1" fmla="*/ 0 h 1185333"/>
                  <a:gd name="connsiteX0" fmla="*/ 0 w 1340556"/>
                  <a:gd name="connsiteY0" fmla="*/ 1185333 h 1185333"/>
                  <a:gd name="connsiteX1" fmla="*/ 1340556 w 1340556"/>
                  <a:gd name="connsiteY1" fmla="*/ 0 h 1185333"/>
                  <a:gd name="connsiteX0" fmla="*/ 0 w 1340556"/>
                  <a:gd name="connsiteY0" fmla="*/ 1185333 h 1185333"/>
                  <a:gd name="connsiteX1" fmla="*/ 1340556 w 1340556"/>
                  <a:gd name="connsiteY1" fmla="*/ 0 h 1185333"/>
                </a:gdLst>
                <a:ahLst/>
                <a:cxnLst>
                  <a:cxn ang="0">
                    <a:pos x="connsiteX0" y="connsiteY0"/>
                  </a:cxn>
                  <a:cxn ang="0">
                    <a:pos x="connsiteX1" y="connsiteY1"/>
                  </a:cxn>
                </a:cxnLst>
                <a:rect l="l" t="t" r="r" b="b"/>
                <a:pathLst>
                  <a:path w="1340556" h="1185333">
                    <a:moveTo>
                      <a:pt x="0" y="1185333"/>
                    </a:moveTo>
                    <a:cubicBezTo>
                      <a:pt x="658518" y="1171222"/>
                      <a:pt x="653815" y="14111"/>
                      <a:pt x="1340556" y="0"/>
                    </a:cubicBezTo>
                  </a:path>
                </a:pathLst>
              </a:custGeom>
              <a:effectLst/>
            </p:spPr>
            <p:style>
              <a:lnRef idx="3">
                <a:schemeClr val="dk1"/>
              </a:lnRef>
              <a:fillRef idx="0">
                <a:schemeClr val="dk1"/>
              </a:fillRef>
              <a:effectRef idx="2">
                <a:schemeClr val="dk1"/>
              </a:effectRef>
              <a:fontRef idx="minor">
                <a:schemeClr val="tx1"/>
              </a:fontRef>
            </p:style>
            <p:txBody>
              <a:bodyPr rtlCol="0" anchor="ctr"/>
              <a:lstStyle/>
              <a:p>
                <a:pPr algn="ctr"/>
                <a:endParaRPr lang="en-US" sz="1350">
                  <a:solidFill>
                    <a:srgbClr val="000000"/>
                  </a:solidFill>
                  <a:latin typeface="Helvetica Neue" charset="0"/>
                  <a:ea typeface="Helvetica Neue" charset="0"/>
                  <a:cs typeface="Helvetica Neue" charset="0"/>
                </a:endParaRPr>
              </a:p>
            </p:txBody>
          </p:sp>
        </p:grpSp>
        <p:grpSp>
          <p:nvGrpSpPr>
            <p:cNvPr id="60" name="Group 59"/>
            <p:cNvGrpSpPr/>
            <p:nvPr/>
          </p:nvGrpSpPr>
          <p:grpSpPr>
            <a:xfrm>
              <a:off x="1395418" y="2426981"/>
              <a:ext cx="500062" cy="471487"/>
              <a:chOff x="357188" y="5357813"/>
              <a:chExt cx="500062" cy="471487"/>
            </a:xfrm>
          </p:grpSpPr>
          <p:sp>
            <p:nvSpPr>
              <p:cNvPr id="61" name="Oval 60"/>
              <p:cNvSpPr/>
              <p:nvPr/>
            </p:nvSpPr>
            <p:spPr>
              <a:xfrm>
                <a:off x="357188" y="5357813"/>
                <a:ext cx="500062" cy="471487"/>
              </a:xfrm>
              <a:prstGeom prst="ellipse">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61"/>
              <p:cNvSpPr/>
              <p:nvPr/>
            </p:nvSpPr>
            <p:spPr>
              <a:xfrm>
                <a:off x="457200" y="5470240"/>
                <a:ext cx="285750" cy="244755"/>
              </a:xfrm>
              <a:custGeom>
                <a:avLst/>
                <a:gdLst>
                  <a:gd name="connsiteX0" fmla="*/ 0 w 1340556"/>
                  <a:gd name="connsiteY0" fmla="*/ 1189143 h 1288265"/>
                  <a:gd name="connsiteX1" fmla="*/ 310444 w 1340556"/>
                  <a:gd name="connsiteY1" fmla="*/ 1189143 h 1288265"/>
                  <a:gd name="connsiteX2" fmla="*/ 776111 w 1340556"/>
                  <a:gd name="connsiteY2" fmla="*/ 159032 h 1288265"/>
                  <a:gd name="connsiteX3" fmla="*/ 1340556 w 1340556"/>
                  <a:gd name="connsiteY3" fmla="*/ 3810 h 1288265"/>
                  <a:gd name="connsiteX0" fmla="*/ 0 w 1340556"/>
                  <a:gd name="connsiteY0" fmla="*/ 1186354 h 1233692"/>
                  <a:gd name="connsiteX1" fmla="*/ 437444 w 1340556"/>
                  <a:gd name="connsiteY1" fmla="*/ 1073465 h 1233692"/>
                  <a:gd name="connsiteX2" fmla="*/ 776111 w 1340556"/>
                  <a:gd name="connsiteY2" fmla="*/ 156243 h 1233692"/>
                  <a:gd name="connsiteX3" fmla="*/ 1340556 w 1340556"/>
                  <a:gd name="connsiteY3" fmla="*/ 1021 h 1233692"/>
                  <a:gd name="connsiteX0" fmla="*/ 0 w 1340556"/>
                  <a:gd name="connsiteY0" fmla="*/ 1186354 h 1186354"/>
                  <a:gd name="connsiteX1" fmla="*/ 776111 w 1340556"/>
                  <a:gd name="connsiteY1" fmla="*/ 156243 h 1186354"/>
                  <a:gd name="connsiteX2" fmla="*/ 1340556 w 1340556"/>
                  <a:gd name="connsiteY2" fmla="*/ 1021 h 1186354"/>
                  <a:gd name="connsiteX0" fmla="*/ 0 w 1340556"/>
                  <a:gd name="connsiteY0" fmla="*/ 1185333 h 1185333"/>
                  <a:gd name="connsiteX1" fmla="*/ 1340556 w 1340556"/>
                  <a:gd name="connsiteY1" fmla="*/ 0 h 1185333"/>
                  <a:gd name="connsiteX0" fmla="*/ 0 w 1340556"/>
                  <a:gd name="connsiteY0" fmla="*/ 1185333 h 1185333"/>
                  <a:gd name="connsiteX1" fmla="*/ 1340556 w 1340556"/>
                  <a:gd name="connsiteY1" fmla="*/ 0 h 1185333"/>
                  <a:gd name="connsiteX0" fmla="*/ 0 w 1340556"/>
                  <a:gd name="connsiteY0" fmla="*/ 1185333 h 1185333"/>
                  <a:gd name="connsiteX1" fmla="*/ 1340556 w 1340556"/>
                  <a:gd name="connsiteY1" fmla="*/ 0 h 1185333"/>
                  <a:gd name="connsiteX0" fmla="*/ 0 w 1340556"/>
                  <a:gd name="connsiteY0" fmla="*/ 1185333 h 1185333"/>
                  <a:gd name="connsiteX1" fmla="*/ 1340556 w 1340556"/>
                  <a:gd name="connsiteY1" fmla="*/ 0 h 1185333"/>
                </a:gdLst>
                <a:ahLst/>
                <a:cxnLst>
                  <a:cxn ang="0">
                    <a:pos x="connsiteX0" y="connsiteY0"/>
                  </a:cxn>
                  <a:cxn ang="0">
                    <a:pos x="connsiteX1" y="connsiteY1"/>
                  </a:cxn>
                </a:cxnLst>
                <a:rect l="l" t="t" r="r" b="b"/>
                <a:pathLst>
                  <a:path w="1340556" h="1185333">
                    <a:moveTo>
                      <a:pt x="0" y="1185333"/>
                    </a:moveTo>
                    <a:cubicBezTo>
                      <a:pt x="658518" y="1171222"/>
                      <a:pt x="653815" y="14111"/>
                      <a:pt x="1340556" y="0"/>
                    </a:cubicBezTo>
                  </a:path>
                </a:pathLst>
              </a:custGeom>
              <a:effectLst/>
            </p:spPr>
            <p:style>
              <a:lnRef idx="3">
                <a:schemeClr val="dk1"/>
              </a:lnRef>
              <a:fillRef idx="0">
                <a:schemeClr val="dk1"/>
              </a:fillRef>
              <a:effectRef idx="2">
                <a:schemeClr val="dk1"/>
              </a:effectRef>
              <a:fontRef idx="minor">
                <a:schemeClr val="tx1"/>
              </a:fontRef>
            </p:style>
            <p:txBody>
              <a:bodyPr rtlCol="0" anchor="ctr"/>
              <a:lstStyle/>
              <a:p>
                <a:pPr algn="ctr"/>
                <a:endParaRPr lang="en-US" sz="1350">
                  <a:solidFill>
                    <a:srgbClr val="000000"/>
                  </a:solidFill>
                  <a:latin typeface="Helvetica Neue" charset="0"/>
                  <a:ea typeface="Helvetica Neue" charset="0"/>
                  <a:cs typeface="Helvetica Neue" charset="0"/>
                </a:endParaRPr>
              </a:p>
            </p:txBody>
          </p:sp>
        </p:grpSp>
        <p:grpSp>
          <p:nvGrpSpPr>
            <p:cNvPr id="63" name="Group 62"/>
            <p:cNvGrpSpPr/>
            <p:nvPr/>
          </p:nvGrpSpPr>
          <p:grpSpPr>
            <a:xfrm>
              <a:off x="2162176" y="2426041"/>
              <a:ext cx="500062" cy="471487"/>
              <a:chOff x="357188" y="5357813"/>
              <a:chExt cx="500062" cy="471487"/>
            </a:xfrm>
          </p:grpSpPr>
          <p:sp>
            <p:nvSpPr>
              <p:cNvPr id="64" name="Oval 63"/>
              <p:cNvSpPr/>
              <p:nvPr/>
            </p:nvSpPr>
            <p:spPr>
              <a:xfrm>
                <a:off x="357188" y="5357813"/>
                <a:ext cx="500062" cy="471487"/>
              </a:xfrm>
              <a:prstGeom prst="ellipse">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reeform 64"/>
              <p:cNvSpPr/>
              <p:nvPr/>
            </p:nvSpPr>
            <p:spPr>
              <a:xfrm>
                <a:off x="457200" y="5470240"/>
                <a:ext cx="285750" cy="244755"/>
              </a:xfrm>
              <a:custGeom>
                <a:avLst/>
                <a:gdLst>
                  <a:gd name="connsiteX0" fmla="*/ 0 w 1340556"/>
                  <a:gd name="connsiteY0" fmla="*/ 1189143 h 1288265"/>
                  <a:gd name="connsiteX1" fmla="*/ 310444 w 1340556"/>
                  <a:gd name="connsiteY1" fmla="*/ 1189143 h 1288265"/>
                  <a:gd name="connsiteX2" fmla="*/ 776111 w 1340556"/>
                  <a:gd name="connsiteY2" fmla="*/ 159032 h 1288265"/>
                  <a:gd name="connsiteX3" fmla="*/ 1340556 w 1340556"/>
                  <a:gd name="connsiteY3" fmla="*/ 3810 h 1288265"/>
                  <a:gd name="connsiteX0" fmla="*/ 0 w 1340556"/>
                  <a:gd name="connsiteY0" fmla="*/ 1186354 h 1233692"/>
                  <a:gd name="connsiteX1" fmla="*/ 437444 w 1340556"/>
                  <a:gd name="connsiteY1" fmla="*/ 1073465 h 1233692"/>
                  <a:gd name="connsiteX2" fmla="*/ 776111 w 1340556"/>
                  <a:gd name="connsiteY2" fmla="*/ 156243 h 1233692"/>
                  <a:gd name="connsiteX3" fmla="*/ 1340556 w 1340556"/>
                  <a:gd name="connsiteY3" fmla="*/ 1021 h 1233692"/>
                  <a:gd name="connsiteX0" fmla="*/ 0 w 1340556"/>
                  <a:gd name="connsiteY0" fmla="*/ 1186354 h 1186354"/>
                  <a:gd name="connsiteX1" fmla="*/ 776111 w 1340556"/>
                  <a:gd name="connsiteY1" fmla="*/ 156243 h 1186354"/>
                  <a:gd name="connsiteX2" fmla="*/ 1340556 w 1340556"/>
                  <a:gd name="connsiteY2" fmla="*/ 1021 h 1186354"/>
                  <a:gd name="connsiteX0" fmla="*/ 0 w 1340556"/>
                  <a:gd name="connsiteY0" fmla="*/ 1185333 h 1185333"/>
                  <a:gd name="connsiteX1" fmla="*/ 1340556 w 1340556"/>
                  <a:gd name="connsiteY1" fmla="*/ 0 h 1185333"/>
                  <a:gd name="connsiteX0" fmla="*/ 0 w 1340556"/>
                  <a:gd name="connsiteY0" fmla="*/ 1185333 h 1185333"/>
                  <a:gd name="connsiteX1" fmla="*/ 1340556 w 1340556"/>
                  <a:gd name="connsiteY1" fmla="*/ 0 h 1185333"/>
                  <a:gd name="connsiteX0" fmla="*/ 0 w 1340556"/>
                  <a:gd name="connsiteY0" fmla="*/ 1185333 h 1185333"/>
                  <a:gd name="connsiteX1" fmla="*/ 1340556 w 1340556"/>
                  <a:gd name="connsiteY1" fmla="*/ 0 h 1185333"/>
                  <a:gd name="connsiteX0" fmla="*/ 0 w 1340556"/>
                  <a:gd name="connsiteY0" fmla="*/ 1185333 h 1185333"/>
                  <a:gd name="connsiteX1" fmla="*/ 1340556 w 1340556"/>
                  <a:gd name="connsiteY1" fmla="*/ 0 h 1185333"/>
                </a:gdLst>
                <a:ahLst/>
                <a:cxnLst>
                  <a:cxn ang="0">
                    <a:pos x="connsiteX0" y="connsiteY0"/>
                  </a:cxn>
                  <a:cxn ang="0">
                    <a:pos x="connsiteX1" y="connsiteY1"/>
                  </a:cxn>
                </a:cxnLst>
                <a:rect l="l" t="t" r="r" b="b"/>
                <a:pathLst>
                  <a:path w="1340556" h="1185333">
                    <a:moveTo>
                      <a:pt x="0" y="1185333"/>
                    </a:moveTo>
                    <a:cubicBezTo>
                      <a:pt x="658518" y="1171222"/>
                      <a:pt x="653815" y="14111"/>
                      <a:pt x="1340556" y="0"/>
                    </a:cubicBezTo>
                  </a:path>
                </a:pathLst>
              </a:custGeom>
              <a:effectLst/>
            </p:spPr>
            <p:style>
              <a:lnRef idx="3">
                <a:schemeClr val="dk1"/>
              </a:lnRef>
              <a:fillRef idx="0">
                <a:schemeClr val="dk1"/>
              </a:fillRef>
              <a:effectRef idx="2">
                <a:schemeClr val="dk1"/>
              </a:effectRef>
              <a:fontRef idx="minor">
                <a:schemeClr val="tx1"/>
              </a:fontRef>
            </p:style>
            <p:txBody>
              <a:bodyPr rtlCol="0" anchor="ctr"/>
              <a:lstStyle/>
              <a:p>
                <a:pPr algn="ctr"/>
                <a:endParaRPr lang="en-US" sz="1350">
                  <a:solidFill>
                    <a:srgbClr val="000000"/>
                  </a:solidFill>
                  <a:latin typeface="Helvetica Neue" charset="0"/>
                  <a:ea typeface="Helvetica Neue" charset="0"/>
                  <a:cs typeface="Helvetica Neue" charset="0"/>
                </a:endParaRPr>
              </a:p>
            </p:txBody>
          </p:sp>
        </p:grpSp>
        <p:cxnSp>
          <p:nvCxnSpPr>
            <p:cNvPr id="66" name="Straight Arrow Connector 65"/>
            <p:cNvCxnSpPr>
              <a:stCxn id="57" idx="0"/>
              <a:endCxn id="69" idx="2"/>
            </p:cNvCxnSpPr>
            <p:nvPr/>
          </p:nvCxnSpPr>
          <p:spPr>
            <a:xfrm flipV="1">
              <a:off x="864400" y="1895525"/>
              <a:ext cx="535855" cy="504759"/>
            </a:xfrm>
            <a:prstGeom prst="straightConnector1">
              <a:avLst/>
            </a:prstGeom>
            <a:ln w="31750">
              <a:tailEnd type="triangle"/>
            </a:ln>
          </p:spPr>
          <p:style>
            <a:lnRef idx="3">
              <a:schemeClr val="dk1"/>
            </a:lnRef>
            <a:fillRef idx="0">
              <a:schemeClr val="dk1"/>
            </a:fillRef>
            <a:effectRef idx="2">
              <a:schemeClr val="dk1"/>
            </a:effectRef>
            <a:fontRef idx="minor">
              <a:schemeClr val="tx1"/>
            </a:fontRef>
          </p:style>
        </p:cxnSp>
        <p:grpSp>
          <p:nvGrpSpPr>
            <p:cNvPr id="68" name="Group 67"/>
            <p:cNvGrpSpPr/>
            <p:nvPr/>
          </p:nvGrpSpPr>
          <p:grpSpPr>
            <a:xfrm>
              <a:off x="1400255" y="1659781"/>
              <a:ext cx="500062" cy="471487"/>
              <a:chOff x="357188" y="5357813"/>
              <a:chExt cx="500062" cy="471487"/>
            </a:xfrm>
          </p:grpSpPr>
          <p:sp>
            <p:nvSpPr>
              <p:cNvPr id="69" name="Oval 68"/>
              <p:cNvSpPr/>
              <p:nvPr/>
            </p:nvSpPr>
            <p:spPr>
              <a:xfrm>
                <a:off x="357188" y="5357813"/>
                <a:ext cx="500062" cy="471487"/>
              </a:xfrm>
              <a:prstGeom prst="ellipse">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a:off x="457200" y="5470240"/>
                <a:ext cx="285750" cy="244755"/>
              </a:xfrm>
              <a:custGeom>
                <a:avLst/>
                <a:gdLst>
                  <a:gd name="connsiteX0" fmla="*/ 0 w 1340556"/>
                  <a:gd name="connsiteY0" fmla="*/ 1189143 h 1288265"/>
                  <a:gd name="connsiteX1" fmla="*/ 310444 w 1340556"/>
                  <a:gd name="connsiteY1" fmla="*/ 1189143 h 1288265"/>
                  <a:gd name="connsiteX2" fmla="*/ 776111 w 1340556"/>
                  <a:gd name="connsiteY2" fmla="*/ 159032 h 1288265"/>
                  <a:gd name="connsiteX3" fmla="*/ 1340556 w 1340556"/>
                  <a:gd name="connsiteY3" fmla="*/ 3810 h 1288265"/>
                  <a:gd name="connsiteX0" fmla="*/ 0 w 1340556"/>
                  <a:gd name="connsiteY0" fmla="*/ 1186354 h 1233692"/>
                  <a:gd name="connsiteX1" fmla="*/ 437444 w 1340556"/>
                  <a:gd name="connsiteY1" fmla="*/ 1073465 h 1233692"/>
                  <a:gd name="connsiteX2" fmla="*/ 776111 w 1340556"/>
                  <a:gd name="connsiteY2" fmla="*/ 156243 h 1233692"/>
                  <a:gd name="connsiteX3" fmla="*/ 1340556 w 1340556"/>
                  <a:gd name="connsiteY3" fmla="*/ 1021 h 1233692"/>
                  <a:gd name="connsiteX0" fmla="*/ 0 w 1340556"/>
                  <a:gd name="connsiteY0" fmla="*/ 1186354 h 1186354"/>
                  <a:gd name="connsiteX1" fmla="*/ 776111 w 1340556"/>
                  <a:gd name="connsiteY1" fmla="*/ 156243 h 1186354"/>
                  <a:gd name="connsiteX2" fmla="*/ 1340556 w 1340556"/>
                  <a:gd name="connsiteY2" fmla="*/ 1021 h 1186354"/>
                  <a:gd name="connsiteX0" fmla="*/ 0 w 1340556"/>
                  <a:gd name="connsiteY0" fmla="*/ 1185333 h 1185333"/>
                  <a:gd name="connsiteX1" fmla="*/ 1340556 w 1340556"/>
                  <a:gd name="connsiteY1" fmla="*/ 0 h 1185333"/>
                  <a:gd name="connsiteX0" fmla="*/ 0 w 1340556"/>
                  <a:gd name="connsiteY0" fmla="*/ 1185333 h 1185333"/>
                  <a:gd name="connsiteX1" fmla="*/ 1340556 w 1340556"/>
                  <a:gd name="connsiteY1" fmla="*/ 0 h 1185333"/>
                  <a:gd name="connsiteX0" fmla="*/ 0 w 1340556"/>
                  <a:gd name="connsiteY0" fmla="*/ 1185333 h 1185333"/>
                  <a:gd name="connsiteX1" fmla="*/ 1340556 w 1340556"/>
                  <a:gd name="connsiteY1" fmla="*/ 0 h 1185333"/>
                  <a:gd name="connsiteX0" fmla="*/ 0 w 1340556"/>
                  <a:gd name="connsiteY0" fmla="*/ 1185333 h 1185333"/>
                  <a:gd name="connsiteX1" fmla="*/ 1340556 w 1340556"/>
                  <a:gd name="connsiteY1" fmla="*/ 0 h 1185333"/>
                </a:gdLst>
                <a:ahLst/>
                <a:cxnLst>
                  <a:cxn ang="0">
                    <a:pos x="connsiteX0" y="connsiteY0"/>
                  </a:cxn>
                  <a:cxn ang="0">
                    <a:pos x="connsiteX1" y="connsiteY1"/>
                  </a:cxn>
                </a:cxnLst>
                <a:rect l="l" t="t" r="r" b="b"/>
                <a:pathLst>
                  <a:path w="1340556" h="1185333">
                    <a:moveTo>
                      <a:pt x="0" y="1185333"/>
                    </a:moveTo>
                    <a:cubicBezTo>
                      <a:pt x="658518" y="1171222"/>
                      <a:pt x="653815" y="14111"/>
                      <a:pt x="1340556" y="0"/>
                    </a:cubicBezTo>
                  </a:path>
                </a:pathLst>
              </a:custGeom>
              <a:effectLst/>
            </p:spPr>
            <p:style>
              <a:lnRef idx="3">
                <a:schemeClr val="dk1"/>
              </a:lnRef>
              <a:fillRef idx="0">
                <a:schemeClr val="dk1"/>
              </a:fillRef>
              <a:effectRef idx="2">
                <a:schemeClr val="dk1"/>
              </a:effectRef>
              <a:fontRef idx="minor">
                <a:schemeClr val="tx1"/>
              </a:fontRef>
            </p:style>
            <p:txBody>
              <a:bodyPr rtlCol="0" anchor="ctr"/>
              <a:lstStyle/>
              <a:p>
                <a:pPr algn="ctr"/>
                <a:endParaRPr lang="en-US" sz="1350">
                  <a:solidFill>
                    <a:srgbClr val="000000"/>
                  </a:solidFill>
                  <a:latin typeface="Helvetica Neue" charset="0"/>
                  <a:ea typeface="Helvetica Neue" charset="0"/>
                  <a:cs typeface="Helvetica Neue" charset="0"/>
                </a:endParaRPr>
              </a:p>
            </p:txBody>
          </p:sp>
        </p:grpSp>
        <p:cxnSp>
          <p:nvCxnSpPr>
            <p:cNvPr id="72" name="Straight Arrow Connector 71"/>
            <p:cNvCxnSpPr>
              <a:stCxn id="61" idx="0"/>
              <a:endCxn id="69" idx="4"/>
            </p:cNvCxnSpPr>
            <p:nvPr/>
          </p:nvCxnSpPr>
          <p:spPr>
            <a:xfrm flipV="1">
              <a:off x="1645449" y="2131268"/>
              <a:ext cx="4837" cy="295713"/>
            </a:xfrm>
            <a:prstGeom prst="straightConnector1">
              <a:avLst/>
            </a:prstGeom>
            <a:ln w="31750">
              <a:tailEnd type="triangle"/>
            </a:ln>
          </p:spPr>
          <p:style>
            <a:lnRef idx="3">
              <a:schemeClr val="dk1"/>
            </a:lnRef>
            <a:fillRef idx="0">
              <a:schemeClr val="dk1"/>
            </a:fillRef>
            <a:effectRef idx="2">
              <a:schemeClr val="dk1"/>
            </a:effectRef>
            <a:fontRef idx="minor">
              <a:schemeClr val="tx1"/>
            </a:fontRef>
          </p:style>
        </p:cxnSp>
        <p:cxnSp>
          <p:nvCxnSpPr>
            <p:cNvPr id="75" name="Straight Arrow Connector 74"/>
            <p:cNvCxnSpPr>
              <a:stCxn id="64" idx="0"/>
              <a:endCxn id="69" idx="6"/>
            </p:cNvCxnSpPr>
            <p:nvPr/>
          </p:nvCxnSpPr>
          <p:spPr>
            <a:xfrm flipH="1" flipV="1">
              <a:off x="1900317" y="1895525"/>
              <a:ext cx="511890" cy="530516"/>
            </a:xfrm>
            <a:prstGeom prst="straightConnector1">
              <a:avLst/>
            </a:prstGeom>
            <a:ln w="31750">
              <a:tailEnd type="triangle"/>
            </a:ln>
          </p:spPr>
          <p:style>
            <a:lnRef idx="3">
              <a:schemeClr val="dk1"/>
            </a:lnRef>
            <a:fillRef idx="0">
              <a:schemeClr val="dk1"/>
            </a:fillRef>
            <a:effectRef idx="2">
              <a:schemeClr val="dk1"/>
            </a:effectRef>
            <a:fontRef idx="minor">
              <a:schemeClr val="tx1"/>
            </a:fontRef>
          </p:style>
        </p:cxnSp>
      </p:grpSp>
      <p:sp>
        <p:nvSpPr>
          <p:cNvPr id="83" name="TextBox 82"/>
          <p:cNvSpPr txBox="1"/>
          <p:nvPr/>
        </p:nvSpPr>
        <p:spPr>
          <a:xfrm>
            <a:off x="116689" y="3981856"/>
            <a:ext cx="2557458" cy="830997"/>
          </a:xfrm>
          <a:prstGeom prst="rect">
            <a:avLst/>
          </a:prstGeom>
          <a:noFill/>
        </p:spPr>
        <p:txBody>
          <a:bodyPr wrap="square" rtlCol="0">
            <a:spAutoFit/>
          </a:bodyPr>
          <a:lstStyle/>
          <a:p>
            <a:pPr algn="ctr"/>
            <a:r>
              <a:rPr lang="en-US" sz="2400" i="1" dirty="0" smtClean="0">
                <a:solidFill>
                  <a:schemeClr val="accent4">
                    <a:lumMod val="50000"/>
                  </a:schemeClr>
                </a:solidFill>
                <a:latin typeface="Helvetica Neue Light" charset="0"/>
                <a:ea typeface="Helvetica Neue Light" charset="0"/>
                <a:cs typeface="Helvetica Neue Light" charset="0"/>
              </a:rPr>
              <a:t>Ensembles can improve accuracy</a:t>
            </a:r>
            <a:endParaRPr lang="en-US" sz="2400" i="1" dirty="0">
              <a:solidFill>
                <a:schemeClr val="accent4">
                  <a:lumMod val="50000"/>
                </a:schemeClr>
              </a:solidFill>
              <a:latin typeface="Helvetica Neue Light" charset="0"/>
              <a:ea typeface="Helvetica Neue Light" charset="0"/>
              <a:cs typeface="Helvetica Neue Light" charset="0"/>
            </a:endParaRPr>
          </a:p>
        </p:txBody>
      </p:sp>
      <p:sp>
        <p:nvSpPr>
          <p:cNvPr id="88" name="TextBox 87"/>
          <p:cNvSpPr txBox="1"/>
          <p:nvPr/>
        </p:nvSpPr>
        <p:spPr>
          <a:xfrm>
            <a:off x="3050369" y="3981856"/>
            <a:ext cx="2557458" cy="1200329"/>
          </a:xfrm>
          <a:prstGeom prst="rect">
            <a:avLst/>
          </a:prstGeom>
          <a:noFill/>
        </p:spPr>
        <p:txBody>
          <a:bodyPr wrap="square" rtlCol="0">
            <a:spAutoFit/>
          </a:bodyPr>
          <a:lstStyle/>
          <a:p>
            <a:pPr algn="ctr"/>
            <a:r>
              <a:rPr lang="en-US" sz="2400" i="1" dirty="0" smtClean="0">
                <a:solidFill>
                  <a:schemeClr val="accent4">
                    <a:lumMod val="50000"/>
                  </a:schemeClr>
                </a:solidFill>
                <a:latin typeface="Helvetica Neue Light" charset="0"/>
                <a:ea typeface="Helvetica Neue Light" charset="0"/>
                <a:cs typeface="Helvetica Neue Light" charset="0"/>
              </a:rPr>
              <a:t>Faster inference with prediction cascades</a:t>
            </a:r>
            <a:endParaRPr lang="en-US" sz="2400" i="1" dirty="0">
              <a:solidFill>
                <a:schemeClr val="accent4">
                  <a:lumMod val="50000"/>
                </a:schemeClr>
              </a:solidFill>
              <a:latin typeface="Helvetica Neue Light" charset="0"/>
              <a:ea typeface="Helvetica Neue Light" charset="0"/>
              <a:cs typeface="Helvetica Neue Light" charset="0"/>
            </a:endParaRPr>
          </a:p>
        </p:txBody>
      </p:sp>
      <p:grpSp>
        <p:nvGrpSpPr>
          <p:cNvPr id="125" name="Group 124"/>
          <p:cNvGrpSpPr/>
          <p:nvPr/>
        </p:nvGrpSpPr>
        <p:grpSpPr>
          <a:xfrm>
            <a:off x="2771931" y="1737342"/>
            <a:ext cx="3433540" cy="2252062"/>
            <a:chOff x="2771931" y="2751770"/>
            <a:chExt cx="3433540" cy="2252062"/>
          </a:xfrm>
        </p:grpSpPr>
        <p:grpSp>
          <p:nvGrpSpPr>
            <p:cNvPr id="84" name="Group 83"/>
            <p:cNvGrpSpPr/>
            <p:nvPr/>
          </p:nvGrpSpPr>
          <p:grpSpPr>
            <a:xfrm>
              <a:off x="4079067" y="4349242"/>
              <a:ext cx="500062" cy="471487"/>
              <a:chOff x="357188" y="5357813"/>
              <a:chExt cx="500062" cy="471487"/>
            </a:xfrm>
          </p:grpSpPr>
          <p:sp>
            <p:nvSpPr>
              <p:cNvPr id="85" name="Oval 84"/>
              <p:cNvSpPr/>
              <p:nvPr/>
            </p:nvSpPr>
            <p:spPr>
              <a:xfrm>
                <a:off x="357188" y="5357813"/>
                <a:ext cx="500062" cy="471487"/>
              </a:xfrm>
              <a:prstGeom prst="ellipse">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Freeform 85"/>
              <p:cNvSpPr/>
              <p:nvPr/>
            </p:nvSpPr>
            <p:spPr>
              <a:xfrm>
                <a:off x="457200" y="5470240"/>
                <a:ext cx="285750" cy="244755"/>
              </a:xfrm>
              <a:custGeom>
                <a:avLst/>
                <a:gdLst>
                  <a:gd name="connsiteX0" fmla="*/ 0 w 1340556"/>
                  <a:gd name="connsiteY0" fmla="*/ 1189143 h 1288265"/>
                  <a:gd name="connsiteX1" fmla="*/ 310444 w 1340556"/>
                  <a:gd name="connsiteY1" fmla="*/ 1189143 h 1288265"/>
                  <a:gd name="connsiteX2" fmla="*/ 776111 w 1340556"/>
                  <a:gd name="connsiteY2" fmla="*/ 159032 h 1288265"/>
                  <a:gd name="connsiteX3" fmla="*/ 1340556 w 1340556"/>
                  <a:gd name="connsiteY3" fmla="*/ 3810 h 1288265"/>
                  <a:gd name="connsiteX0" fmla="*/ 0 w 1340556"/>
                  <a:gd name="connsiteY0" fmla="*/ 1186354 h 1233692"/>
                  <a:gd name="connsiteX1" fmla="*/ 437444 w 1340556"/>
                  <a:gd name="connsiteY1" fmla="*/ 1073465 h 1233692"/>
                  <a:gd name="connsiteX2" fmla="*/ 776111 w 1340556"/>
                  <a:gd name="connsiteY2" fmla="*/ 156243 h 1233692"/>
                  <a:gd name="connsiteX3" fmla="*/ 1340556 w 1340556"/>
                  <a:gd name="connsiteY3" fmla="*/ 1021 h 1233692"/>
                  <a:gd name="connsiteX0" fmla="*/ 0 w 1340556"/>
                  <a:gd name="connsiteY0" fmla="*/ 1186354 h 1186354"/>
                  <a:gd name="connsiteX1" fmla="*/ 776111 w 1340556"/>
                  <a:gd name="connsiteY1" fmla="*/ 156243 h 1186354"/>
                  <a:gd name="connsiteX2" fmla="*/ 1340556 w 1340556"/>
                  <a:gd name="connsiteY2" fmla="*/ 1021 h 1186354"/>
                  <a:gd name="connsiteX0" fmla="*/ 0 w 1340556"/>
                  <a:gd name="connsiteY0" fmla="*/ 1185333 h 1185333"/>
                  <a:gd name="connsiteX1" fmla="*/ 1340556 w 1340556"/>
                  <a:gd name="connsiteY1" fmla="*/ 0 h 1185333"/>
                  <a:gd name="connsiteX0" fmla="*/ 0 w 1340556"/>
                  <a:gd name="connsiteY0" fmla="*/ 1185333 h 1185333"/>
                  <a:gd name="connsiteX1" fmla="*/ 1340556 w 1340556"/>
                  <a:gd name="connsiteY1" fmla="*/ 0 h 1185333"/>
                  <a:gd name="connsiteX0" fmla="*/ 0 w 1340556"/>
                  <a:gd name="connsiteY0" fmla="*/ 1185333 h 1185333"/>
                  <a:gd name="connsiteX1" fmla="*/ 1340556 w 1340556"/>
                  <a:gd name="connsiteY1" fmla="*/ 0 h 1185333"/>
                  <a:gd name="connsiteX0" fmla="*/ 0 w 1340556"/>
                  <a:gd name="connsiteY0" fmla="*/ 1185333 h 1185333"/>
                  <a:gd name="connsiteX1" fmla="*/ 1340556 w 1340556"/>
                  <a:gd name="connsiteY1" fmla="*/ 0 h 1185333"/>
                </a:gdLst>
                <a:ahLst/>
                <a:cxnLst>
                  <a:cxn ang="0">
                    <a:pos x="connsiteX0" y="connsiteY0"/>
                  </a:cxn>
                  <a:cxn ang="0">
                    <a:pos x="connsiteX1" y="connsiteY1"/>
                  </a:cxn>
                </a:cxnLst>
                <a:rect l="l" t="t" r="r" b="b"/>
                <a:pathLst>
                  <a:path w="1340556" h="1185333">
                    <a:moveTo>
                      <a:pt x="0" y="1185333"/>
                    </a:moveTo>
                    <a:cubicBezTo>
                      <a:pt x="658518" y="1171222"/>
                      <a:pt x="653815" y="14111"/>
                      <a:pt x="1340556" y="0"/>
                    </a:cubicBezTo>
                  </a:path>
                </a:pathLst>
              </a:custGeom>
              <a:effectLst/>
            </p:spPr>
            <p:style>
              <a:lnRef idx="3">
                <a:schemeClr val="dk1"/>
              </a:lnRef>
              <a:fillRef idx="0">
                <a:schemeClr val="dk1"/>
              </a:fillRef>
              <a:effectRef idx="2">
                <a:schemeClr val="dk1"/>
              </a:effectRef>
              <a:fontRef idx="minor">
                <a:schemeClr val="tx1"/>
              </a:fontRef>
            </p:style>
            <p:txBody>
              <a:bodyPr rtlCol="0" anchor="ctr"/>
              <a:lstStyle/>
              <a:p>
                <a:pPr algn="ctr"/>
                <a:endParaRPr lang="en-US" sz="1350">
                  <a:solidFill>
                    <a:srgbClr val="000000"/>
                  </a:solidFill>
                  <a:latin typeface="Helvetica Neue" charset="0"/>
                  <a:ea typeface="Helvetica Neue" charset="0"/>
                  <a:cs typeface="Helvetica Neue" charset="0"/>
                </a:endParaRPr>
              </a:p>
            </p:txBody>
          </p:sp>
        </p:grpSp>
        <p:cxnSp>
          <p:nvCxnSpPr>
            <p:cNvPr id="89" name="Straight Arrow Connector 88"/>
            <p:cNvCxnSpPr>
              <a:stCxn id="85" idx="0"/>
            </p:cNvCxnSpPr>
            <p:nvPr/>
          </p:nvCxnSpPr>
          <p:spPr>
            <a:xfrm flipH="1" flipV="1">
              <a:off x="4321954" y="3582982"/>
              <a:ext cx="7144" cy="766260"/>
            </a:xfrm>
            <a:prstGeom prst="straightConnector1">
              <a:avLst/>
            </a:prstGeom>
            <a:ln w="31750">
              <a:tailEnd type="triangle"/>
            </a:ln>
          </p:spPr>
          <p:style>
            <a:lnRef idx="3">
              <a:schemeClr val="dk1"/>
            </a:lnRef>
            <a:fillRef idx="0">
              <a:schemeClr val="dk1"/>
            </a:fillRef>
            <a:effectRef idx="2">
              <a:schemeClr val="dk1"/>
            </a:effectRef>
            <a:fontRef idx="minor">
              <a:schemeClr val="tx1"/>
            </a:fontRef>
          </p:style>
        </p:cxnSp>
        <p:cxnSp>
          <p:nvCxnSpPr>
            <p:cNvPr id="93" name="Straight Arrow Connector 92"/>
            <p:cNvCxnSpPr>
              <a:stCxn id="85" idx="6"/>
            </p:cNvCxnSpPr>
            <p:nvPr/>
          </p:nvCxnSpPr>
          <p:spPr>
            <a:xfrm flipV="1">
              <a:off x="4579129" y="4125421"/>
              <a:ext cx="398874" cy="459565"/>
            </a:xfrm>
            <a:prstGeom prst="straightConnector1">
              <a:avLst/>
            </a:prstGeom>
            <a:ln w="31750">
              <a:tailEnd type="triangle"/>
            </a:ln>
          </p:spPr>
          <p:style>
            <a:lnRef idx="3">
              <a:schemeClr val="dk1"/>
            </a:lnRef>
            <a:fillRef idx="0">
              <a:schemeClr val="dk1"/>
            </a:fillRef>
            <a:effectRef idx="2">
              <a:schemeClr val="dk1"/>
            </a:effectRef>
            <a:fontRef idx="minor">
              <a:schemeClr val="tx1"/>
            </a:fontRef>
          </p:style>
        </p:cxnSp>
        <p:grpSp>
          <p:nvGrpSpPr>
            <p:cNvPr id="96" name="Group 95"/>
            <p:cNvGrpSpPr/>
            <p:nvPr/>
          </p:nvGrpSpPr>
          <p:grpSpPr>
            <a:xfrm>
              <a:off x="4071923" y="3117340"/>
              <a:ext cx="500062" cy="471487"/>
              <a:chOff x="357188" y="5357813"/>
              <a:chExt cx="500062" cy="471487"/>
            </a:xfrm>
          </p:grpSpPr>
          <p:sp>
            <p:nvSpPr>
              <p:cNvPr id="97" name="Oval 96"/>
              <p:cNvSpPr/>
              <p:nvPr/>
            </p:nvSpPr>
            <p:spPr>
              <a:xfrm>
                <a:off x="357188" y="5357813"/>
                <a:ext cx="500062" cy="471487"/>
              </a:xfrm>
              <a:prstGeom prst="ellipse">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Freeform 97"/>
              <p:cNvSpPr/>
              <p:nvPr/>
            </p:nvSpPr>
            <p:spPr>
              <a:xfrm>
                <a:off x="457200" y="5470240"/>
                <a:ext cx="285750" cy="244755"/>
              </a:xfrm>
              <a:custGeom>
                <a:avLst/>
                <a:gdLst>
                  <a:gd name="connsiteX0" fmla="*/ 0 w 1340556"/>
                  <a:gd name="connsiteY0" fmla="*/ 1189143 h 1288265"/>
                  <a:gd name="connsiteX1" fmla="*/ 310444 w 1340556"/>
                  <a:gd name="connsiteY1" fmla="*/ 1189143 h 1288265"/>
                  <a:gd name="connsiteX2" fmla="*/ 776111 w 1340556"/>
                  <a:gd name="connsiteY2" fmla="*/ 159032 h 1288265"/>
                  <a:gd name="connsiteX3" fmla="*/ 1340556 w 1340556"/>
                  <a:gd name="connsiteY3" fmla="*/ 3810 h 1288265"/>
                  <a:gd name="connsiteX0" fmla="*/ 0 w 1340556"/>
                  <a:gd name="connsiteY0" fmla="*/ 1186354 h 1233692"/>
                  <a:gd name="connsiteX1" fmla="*/ 437444 w 1340556"/>
                  <a:gd name="connsiteY1" fmla="*/ 1073465 h 1233692"/>
                  <a:gd name="connsiteX2" fmla="*/ 776111 w 1340556"/>
                  <a:gd name="connsiteY2" fmla="*/ 156243 h 1233692"/>
                  <a:gd name="connsiteX3" fmla="*/ 1340556 w 1340556"/>
                  <a:gd name="connsiteY3" fmla="*/ 1021 h 1233692"/>
                  <a:gd name="connsiteX0" fmla="*/ 0 w 1340556"/>
                  <a:gd name="connsiteY0" fmla="*/ 1186354 h 1186354"/>
                  <a:gd name="connsiteX1" fmla="*/ 776111 w 1340556"/>
                  <a:gd name="connsiteY1" fmla="*/ 156243 h 1186354"/>
                  <a:gd name="connsiteX2" fmla="*/ 1340556 w 1340556"/>
                  <a:gd name="connsiteY2" fmla="*/ 1021 h 1186354"/>
                  <a:gd name="connsiteX0" fmla="*/ 0 w 1340556"/>
                  <a:gd name="connsiteY0" fmla="*/ 1185333 h 1185333"/>
                  <a:gd name="connsiteX1" fmla="*/ 1340556 w 1340556"/>
                  <a:gd name="connsiteY1" fmla="*/ 0 h 1185333"/>
                  <a:gd name="connsiteX0" fmla="*/ 0 w 1340556"/>
                  <a:gd name="connsiteY0" fmla="*/ 1185333 h 1185333"/>
                  <a:gd name="connsiteX1" fmla="*/ 1340556 w 1340556"/>
                  <a:gd name="connsiteY1" fmla="*/ 0 h 1185333"/>
                  <a:gd name="connsiteX0" fmla="*/ 0 w 1340556"/>
                  <a:gd name="connsiteY0" fmla="*/ 1185333 h 1185333"/>
                  <a:gd name="connsiteX1" fmla="*/ 1340556 w 1340556"/>
                  <a:gd name="connsiteY1" fmla="*/ 0 h 1185333"/>
                  <a:gd name="connsiteX0" fmla="*/ 0 w 1340556"/>
                  <a:gd name="connsiteY0" fmla="*/ 1185333 h 1185333"/>
                  <a:gd name="connsiteX1" fmla="*/ 1340556 w 1340556"/>
                  <a:gd name="connsiteY1" fmla="*/ 0 h 1185333"/>
                </a:gdLst>
                <a:ahLst/>
                <a:cxnLst>
                  <a:cxn ang="0">
                    <a:pos x="connsiteX0" y="connsiteY0"/>
                  </a:cxn>
                  <a:cxn ang="0">
                    <a:pos x="connsiteX1" y="connsiteY1"/>
                  </a:cxn>
                </a:cxnLst>
                <a:rect l="l" t="t" r="r" b="b"/>
                <a:pathLst>
                  <a:path w="1340556" h="1185333">
                    <a:moveTo>
                      <a:pt x="0" y="1185333"/>
                    </a:moveTo>
                    <a:cubicBezTo>
                      <a:pt x="658518" y="1171222"/>
                      <a:pt x="653815" y="14111"/>
                      <a:pt x="1340556" y="0"/>
                    </a:cubicBezTo>
                  </a:path>
                </a:pathLst>
              </a:custGeom>
              <a:effectLst/>
            </p:spPr>
            <p:style>
              <a:lnRef idx="3">
                <a:schemeClr val="dk1"/>
              </a:lnRef>
              <a:fillRef idx="0">
                <a:schemeClr val="dk1"/>
              </a:fillRef>
              <a:effectRef idx="2">
                <a:schemeClr val="dk1"/>
              </a:effectRef>
              <a:fontRef idx="minor">
                <a:schemeClr val="tx1"/>
              </a:fontRef>
            </p:style>
            <p:txBody>
              <a:bodyPr rtlCol="0" anchor="ctr"/>
              <a:lstStyle/>
              <a:p>
                <a:pPr algn="ctr"/>
                <a:endParaRPr lang="en-US" sz="1350">
                  <a:solidFill>
                    <a:srgbClr val="000000"/>
                  </a:solidFill>
                  <a:latin typeface="Helvetica Neue" charset="0"/>
                  <a:ea typeface="Helvetica Neue" charset="0"/>
                  <a:cs typeface="Helvetica Neue" charset="0"/>
                </a:endParaRPr>
              </a:p>
            </p:txBody>
          </p:sp>
        </p:grpSp>
        <p:sp>
          <p:nvSpPr>
            <p:cNvPr id="99" name="TextBox 98"/>
            <p:cNvSpPr txBox="1"/>
            <p:nvPr/>
          </p:nvSpPr>
          <p:spPr>
            <a:xfrm>
              <a:off x="2857657" y="4260880"/>
              <a:ext cx="1157287" cy="646331"/>
            </a:xfrm>
            <a:prstGeom prst="rect">
              <a:avLst/>
            </a:prstGeom>
            <a:noFill/>
          </p:spPr>
          <p:txBody>
            <a:bodyPr wrap="square" rtlCol="0">
              <a:spAutoFit/>
            </a:bodyPr>
            <a:lstStyle/>
            <a:p>
              <a:pPr algn="r"/>
              <a:r>
                <a:rPr lang="en-US" i="1" dirty="0" smtClean="0">
                  <a:solidFill>
                    <a:schemeClr val="accent6">
                      <a:lumMod val="50000"/>
                    </a:schemeClr>
                  </a:solidFill>
                </a:rPr>
                <a:t>Fast model</a:t>
              </a:r>
              <a:endParaRPr lang="en-US" i="1" dirty="0">
                <a:solidFill>
                  <a:schemeClr val="accent6">
                    <a:lumMod val="50000"/>
                  </a:schemeClr>
                </a:solidFill>
              </a:endParaRPr>
            </a:p>
          </p:txBody>
        </p:sp>
        <p:cxnSp>
          <p:nvCxnSpPr>
            <p:cNvPr id="102" name="Straight Arrow Connector 101"/>
            <p:cNvCxnSpPr/>
            <p:nvPr/>
          </p:nvCxnSpPr>
          <p:spPr>
            <a:xfrm flipV="1">
              <a:off x="4522137" y="2751770"/>
              <a:ext cx="414263" cy="469358"/>
            </a:xfrm>
            <a:prstGeom prst="straightConnector1">
              <a:avLst/>
            </a:prstGeom>
            <a:ln w="31750">
              <a:tailEnd type="triangle"/>
            </a:ln>
          </p:spPr>
          <p:style>
            <a:lnRef idx="3">
              <a:schemeClr val="dk1"/>
            </a:lnRef>
            <a:fillRef idx="0">
              <a:schemeClr val="dk1"/>
            </a:fillRef>
            <a:effectRef idx="2">
              <a:schemeClr val="dk1"/>
            </a:effectRef>
            <a:fontRef idx="minor">
              <a:schemeClr val="tx1"/>
            </a:fontRef>
          </p:style>
        </p:cxnSp>
        <p:sp>
          <p:nvSpPr>
            <p:cNvPr id="103" name="TextBox 102"/>
            <p:cNvSpPr txBox="1"/>
            <p:nvPr/>
          </p:nvSpPr>
          <p:spPr>
            <a:xfrm>
              <a:off x="4508888" y="4357501"/>
              <a:ext cx="1696583" cy="646331"/>
            </a:xfrm>
            <a:prstGeom prst="rect">
              <a:avLst/>
            </a:prstGeom>
            <a:noFill/>
          </p:spPr>
          <p:txBody>
            <a:bodyPr wrap="square" rtlCol="0">
              <a:spAutoFit/>
            </a:bodyPr>
            <a:lstStyle/>
            <a:p>
              <a:pPr algn="ctr"/>
              <a:r>
                <a:rPr lang="en-US" i="1" dirty="0" smtClean="0"/>
                <a:t>If confident then return</a:t>
              </a:r>
              <a:endParaRPr lang="en-US" i="1" dirty="0"/>
            </a:p>
          </p:txBody>
        </p:sp>
        <p:sp>
          <p:nvSpPr>
            <p:cNvPr id="104" name="TextBox 103"/>
            <p:cNvSpPr txBox="1"/>
            <p:nvPr/>
          </p:nvSpPr>
          <p:spPr>
            <a:xfrm>
              <a:off x="2771931" y="3016834"/>
              <a:ext cx="1157287" cy="923330"/>
            </a:xfrm>
            <a:prstGeom prst="rect">
              <a:avLst/>
            </a:prstGeom>
            <a:noFill/>
          </p:spPr>
          <p:txBody>
            <a:bodyPr wrap="square" rtlCol="0">
              <a:spAutoFit/>
            </a:bodyPr>
            <a:lstStyle/>
            <a:p>
              <a:pPr algn="r"/>
              <a:r>
                <a:rPr lang="en-US" i="1" dirty="0" smtClean="0">
                  <a:solidFill>
                    <a:schemeClr val="accent6">
                      <a:lumMod val="50000"/>
                    </a:schemeClr>
                  </a:solidFill>
                </a:rPr>
                <a:t>Slow but accurate model</a:t>
              </a:r>
              <a:endParaRPr lang="en-US" i="1" dirty="0">
                <a:solidFill>
                  <a:schemeClr val="accent6">
                    <a:lumMod val="50000"/>
                  </a:schemeClr>
                </a:solidFill>
              </a:endParaRPr>
            </a:p>
          </p:txBody>
        </p:sp>
      </p:grpSp>
      <p:sp>
        <p:nvSpPr>
          <p:cNvPr id="105" name="TextBox 104"/>
          <p:cNvSpPr txBox="1"/>
          <p:nvPr/>
        </p:nvSpPr>
        <p:spPr>
          <a:xfrm>
            <a:off x="6103131" y="4212688"/>
            <a:ext cx="2812253" cy="1200329"/>
          </a:xfrm>
          <a:prstGeom prst="rect">
            <a:avLst/>
          </a:prstGeom>
          <a:noFill/>
        </p:spPr>
        <p:txBody>
          <a:bodyPr wrap="square" rtlCol="0">
            <a:spAutoFit/>
          </a:bodyPr>
          <a:lstStyle/>
          <a:p>
            <a:pPr algn="ctr"/>
            <a:r>
              <a:rPr lang="en-US" sz="2400" i="1" dirty="0" smtClean="0">
                <a:solidFill>
                  <a:schemeClr val="accent4">
                    <a:lumMod val="50000"/>
                  </a:schemeClr>
                </a:solidFill>
                <a:latin typeface="Helvetica Neue Light" charset="0"/>
                <a:ea typeface="Helvetica Neue Light" charset="0"/>
                <a:cs typeface="Helvetica Neue Light" charset="0"/>
              </a:rPr>
              <a:t>Faster development through model-reuse</a:t>
            </a:r>
            <a:endParaRPr lang="en-US" sz="2400" i="1" dirty="0">
              <a:solidFill>
                <a:schemeClr val="accent4">
                  <a:lumMod val="50000"/>
                </a:schemeClr>
              </a:solidFill>
              <a:latin typeface="Helvetica Neue Light" charset="0"/>
              <a:ea typeface="Helvetica Neue Light" charset="0"/>
              <a:cs typeface="Helvetica Neue Light" charset="0"/>
            </a:endParaRPr>
          </a:p>
        </p:txBody>
      </p:sp>
      <p:cxnSp>
        <p:nvCxnSpPr>
          <p:cNvPr id="120" name="Straight Arrow Connector 119"/>
          <p:cNvCxnSpPr/>
          <p:nvPr/>
        </p:nvCxnSpPr>
        <p:spPr>
          <a:xfrm flipH="1" flipV="1">
            <a:off x="1395418" y="2118658"/>
            <a:ext cx="1" cy="485942"/>
          </a:xfrm>
          <a:prstGeom prst="straightConnector1">
            <a:avLst/>
          </a:prstGeom>
          <a:ln w="31750">
            <a:tailEnd type="triangle"/>
          </a:ln>
        </p:spPr>
        <p:style>
          <a:lnRef idx="3">
            <a:schemeClr val="dk1"/>
          </a:lnRef>
          <a:fillRef idx="0">
            <a:schemeClr val="dk1"/>
          </a:fillRef>
          <a:effectRef idx="2">
            <a:schemeClr val="dk1"/>
          </a:effectRef>
          <a:fontRef idx="minor">
            <a:schemeClr val="tx1"/>
          </a:fontRef>
        </p:style>
      </p:cxnSp>
      <p:grpSp>
        <p:nvGrpSpPr>
          <p:cNvPr id="124" name="Group 123"/>
          <p:cNvGrpSpPr/>
          <p:nvPr/>
        </p:nvGrpSpPr>
        <p:grpSpPr>
          <a:xfrm>
            <a:off x="6803208" y="1612772"/>
            <a:ext cx="2061062" cy="2454855"/>
            <a:chOff x="6803208" y="2627200"/>
            <a:chExt cx="2061062" cy="2454855"/>
          </a:xfrm>
        </p:grpSpPr>
        <p:grpSp>
          <p:nvGrpSpPr>
            <p:cNvPr id="106" name="Group 105"/>
            <p:cNvGrpSpPr/>
            <p:nvPr/>
          </p:nvGrpSpPr>
          <p:grpSpPr>
            <a:xfrm>
              <a:off x="6817496" y="4435724"/>
              <a:ext cx="500062" cy="471487"/>
              <a:chOff x="357188" y="5357813"/>
              <a:chExt cx="500062" cy="471487"/>
            </a:xfrm>
          </p:grpSpPr>
          <p:sp>
            <p:nvSpPr>
              <p:cNvPr id="107" name="Oval 106"/>
              <p:cNvSpPr/>
              <p:nvPr/>
            </p:nvSpPr>
            <p:spPr>
              <a:xfrm>
                <a:off x="357188" y="5357813"/>
                <a:ext cx="500062" cy="471487"/>
              </a:xfrm>
              <a:prstGeom prst="ellipse">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Freeform 107"/>
              <p:cNvSpPr/>
              <p:nvPr/>
            </p:nvSpPr>
            <p:spPr>
              <a:xfrm>
                <a:off x="457200" y="5470240"/>
                <a:ext cx="285750" cy="244755"/>
              </a:xfrm>
              <a:custGeom>
                <a:avLst/>
                <a:gdLst>
                  <a:gd name="connsiteX0" fmla="*/ 0 w 1340556"/>
                  <a:gd name="connsiteY0" fmla="*/ 1189143 h 1288265"/>
                  <a:gd name="connsiteX1" fmla="*/ 310444 w 1340556"/>
                  <a:gd name="connsiteY1" fmla="*/ 1189143 h 1288265"/>
                  <a:gd name="connsiteX2" fmla="*/ 776111 w 1340556"/>
                  <a:gd name="connsiteY2" fmla="*/ 159032 h 1288265"/>
                  <a:gd name="connsiteX3" fmla="*/ 1340556 w 1340556"/>
                  <a:gd name="connsiteY3" fmla="*/ 3810 h 1288265"/>
                  <a:gd name="connsiteX0" fmla="*/ 0 w 1340556"/>
                  <a:gd name="connsiteY0" fmla="*/ 1186354 h 1233692"/>
                  <a:gd name="connsiteX1" fmla="*/ 437444 w 1340556"/>
                  <a:gd name="connsiteY1" fmla="*/ 1073465 h 1233692"/>
                  <a:gd name="connsiteX2" fmla="*/ 776111 w 1340556"/>
                  <a:gd name="connsiteY2" fmla="*/ 156243 h 1233692"/>
                  <a:gd name="connsiteX3" fmla="*/ 1340556 w 1340556"/>
                  <a:gd name="connsiteY3" fmla="*/ 1021 h 1233692"/>
                  <a:gd name="connsiteX0" fmla="*/ 0 w 1340556"/>
                  <a:gd name="connsiteY0" fmla="*/ 1186354 h 1186354"/>
                  <a:gd name="connsiteX1" fmla="*/ 776111 w 1340556"/>
                  <a:gd name="connsiteY1" fmla="*/ 156243 h 1186354"/>
                  <a:gd name="connsiteX2" fmla="*/ 1340556 w 1340556"/>
                  <a:gd name="connsiteY2" fmla="*/ 1021 h 1186354"/>
                  <a:gd name="connsiteX0" fmla="*/ 0 w 1340556"/>
                  <a:gd name="connsiteY0" fmla="*/ 1185333 h 1185333"/>
                  <a:gd name="connsiteX1" fmla="*/ 1340556 w 1340556"/>
                  <a:gd name="connsiteY1" fmla="*/ 0 h 1185333"/>
                  <a:gd name="connsiteX0" fmla="*/ 0 w 1340556"/>
                  <a:gd name="connsiteY0" fmla="*/ 1185333 h 1185333"/>
                  <a:gd name="connsiteX1" fmla="*/ 1340556 w 1340556"/>
                  <a:gd name="connsiteY1" fmla="*/ 0 h 1185333"/>
                  <a:gd name="connsiteX0" fmla="*/ 0 w 1340556"/>
                  <a:gd name="connsiteY0" fmla="*/ 1185333 h 1185333"/>
                  <a:gd name="connsiteX1" fmla="*/ 1340556 w 1340556"/>
                  <a:gd name="connsiteY1" fmla="*/ 0 h 1185333"/>
                  <a:gd name="connsiteX0" fmla="*/ 0 w 1340556"/>
                  <a:gd name="connsiteY0" fmla="*/ 1185333 h 1185333"/>
                  <a:gd name="connsiteX1" fmla="*/ 1340556 w 1340556"/>
                  <a:gd name="connsiteY1" fmla="*/ 0 h 1185333"/>
                </a:gdLst>
                <a:ahLst/>
                <a:cxnLst>
                  <a:cxn ang="0">
                    <a:pos x="connsiteX0" y="connsiteY0"/>
                  </a:cxn>
                  <a:cxn ang="0">
                    <a:pos x="connsiteX1" y="connsiteY1"/>
                  </a:cxn>
                </a:cxnLst>
                <a:rect l="l" t="t" r="r" b="b"/>
                <a:pathLst>
                  <a:path w="1340556" h="1185333">
                    <a:moveTo>
                      <a:pt x="0" y="1185333"/>
                    </a:moveTo>
                    <a:cubicBezTo>
                      <a:pt x="658518" y="1171222"/>
                      <a:pt x="653815" y="14111"/>
                      <a:pt x="1340556" y="0"/>
                    </a:cubicBezTo>
                  </a:path>
                </a:pathLst>
              </a:custGeom>
              <a:effectLst/>
            </p:spPr>
            <p:style>
              <a:lnRef idx="3">
                <a:schemeClr val="dk1"/>
              </a:lnRef>
              <a:fillRef idx="0">
                <a:schemeClr val="dk1"/>
              </a:fillRef>
              <a:effectRef idx="2">
                <a:schemeClr val="dk1"/>
              </a:effectRef>
              <a:fontRef idx="minor">
                <a:schemeClr val="tx1"/>
              </a:fontRef>
            </p:style>
            <p:txBody>
              <a:bodyPr rtlCol="0" anchor="ctr"/>
              <a:lstStyle/>
              <a:p>
                <a:pPr algn="ctr"/>
                <a:endParaRPr lang="en-US" sz="1350">
                  <a:solidFill>
                    <a:srgbClr val="000000"/>
                  </a:solidFill>
                  <a:latin typeface="Helvetica Neue" charset="0"/>
                  <a:ea typeface="Helvetica Neue" charset="0"/>
                  <a:cs typeface="Helvetica Neue" charset="0"/>
                </a:endParaRPr>
              </a:p>
            </p:txBody>
          </p:sp>
        </p:grpSp>
        <p:sp>
          <p:nvSpPr>
            <p:cNvPr id="109" name="TextBox 108"/>
            <p:cNvSpPr txBox="1"/>
            <p:nvPr/>
          </p:nvSpPr>
          <p:spPr>
            <a:xfrm>
              <a:off x="7458143" y="4435724"/>
              <a:ext cx="1406127" cy="646331"/>
            </a:xfrm>
            <a:prstGeom prst="rect">
              <a:avLst/>
            </a:prstGeom>
            <a:noFill/>
          </p:spPr>
          <p:txBody>
            <a:bodyPr wrap="square" rtlCol="0">
              <a:spAutoFit/>
            </a:bodyPr>
            <a:lstStyle/>
            <a:p>
              <a:r>
                <a:rPr lang="en-US" i="1" dirty="0" smtClean="0">
                  <a:solidFill>
                    <a:schemeClr val="accent6">
                      <a:lumMod val="50000"/>
                    </a:schemeClr>
                  </a:solidFill>
                </a:rPr>
                <a:t>Pre-trained DNN</a:t>
              </a:r>
              <a:endParaRPr lang="en-US" i="1" dirty="0">
                <a:solidFill>
                  <a:schemeClr val="accent6">
                    <a:lumMod val="50000"/>
                  </a:schemeClr>
                </a:solidFill>
              </a:endParaRPr>
            </a:p>
          </p:txBody>
        </p:sp>
        <p:cxnSp>
          <p:nvCxnSpPr>
            <p:cNvPr id="110" name="Straight Arrow Connector 109"/>
            <p:cNvCxnSpPr>
              <a:stCxn id="107" idx="0"/>
            </p:cNvCxnSpPr>
            <p:nvPr/>
          </p:nvCxnSpPr>
          <p:spPr>
            <a:xfrm flipH="1" flipV="1">
              <a:off x="7060383" y="3582982"/>
              <a:ext cx="7144" cy="852742"/>
            </a:xfrm>
            <a:prstGeom prst="straightConnector1">
              <a:avLst/>
            </a:prstGeom>
            <a:ln w="31750">
              <a:tailEnd type="triangle"/>
            </a:ln>
          </p:spPr>
          <p:style>
            <a:lnRef idx="3">
              <a:schemeClr val="dk1"/>
            </a:lnRef>
            <a:fillRef idx="0">
              <a:schemeClr val="dk1"/>
            </a:fillRef>
            <a:effectRef idx="2">
              <a:schemeClr val="dk1"/>
            </a:effectRef>
            <a:fontRef idx="minor">
              <a:schemeClr val="tx1"/>
            </a:fontRef>
          </p:style>
        </p:cxnSp>
        <p:grpSp>
          <p:nvGrpSpPr>
            <p:cNvPr id="114" name="Group 113"/>
            <p:cNvGrpSpPr/>
            <p:nvPr/>
          </p:nvGrpSpPr>
          <p:grpSpPr>
            <a:xfrm>
              <a:off x="6803208" y="3111115"/>
              <a:ext cx="500062" cy="471487"/>
              <a:chOff x="357188" y="5357813"/>
              <a:chExt cx="500062" cy="471487"/>
            </a:xfrm>
          </p:grpSpPr>
          <p:sp>
            <p:nvSpPr>
              <p:cNvPr id="115" name="Oval 114"/>
              <p:cNvSpPr/>
              <p:nvPr/>
            </p:nvSpPr>
            <p:spPr>
              <a:xfrm>
                <a:off x="357188" y="5357813"/>
                <a:ext cx="500062" cy="471487"/>
              </a:xfrm>
              <a:prstGeom prst="ellipse">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Freeform 115"/>
              <p:cNvSpPr/>
              <p:nvPr/>
            </p:nvSpPr>
            <p:spPr>
              <a:xfrm>
                <a:off x="457200" y="5470240"/>
                <a:ext cx="285750" cy="244755"/>
              </a:xfrm>
              <a:custGeom>
                <a:avLst/>
                <a:gdLst>
                  <a:gd name="connsiteX0" fmla="*/ 0 w 1340556"/>
                  <a:gd name="connsiteY0" fmla="*/ 1189143 h 1288265"/>
                  <a:gd name="connsiteX1" fmla="*/ 310444 w 1340556"/>
                  <a:gd name="connsiteY1" fmla="*/ 1189143 h 1288265"/>
                  <a:gd name="connsiteX2" fmla="*/ 776111 w 1340556"/>
                  <a:gd name="connsiteY2" fmla="*/ 159032 h 1288265"/>
                  <a:gd name="connsiteX3" fmla="*/ 1340556 w 1340556"/>
                  <a:gd name="connsiteY3" fmla="*/ 3810 h 1288265"/>
                  <a:gd name="connsiteX0" fmla="*/ 0 w 1340556"/>
                  <a:gd name="connsiteY0" fmla="*/ 1186354 h 1233692"/>
                  <a:gd name="connsiteX1" fmla="*/ 437444 w 1340556"/>
                  <a:gd name="connsiteY1" fmla="*/ 1073465 h 1233692"/>
                  <a:gd name="connsiteX2" fmla="*/ 776111 w 1340556"/>
                  <a:gd name="connsiteY2" fmla="*/ 156243 h 1233692"/>
                  <a:gd name="connsiteX3" fmla="*/ 1340556 w 1340556"/>
                  <a:gd name="connsiteY3" fmla="*/ 1021 h 1233692"/>
                  <a:gd name="connsiteX0" fmla="*/ 0 w 1340556"/>
                  <a:gd name="connsiteY0" fmla="*/ 1186354 h 1186354"/>
                  <a:gd name="connsiteX1" fmla="*/ 776111 w 1340556"/>
                  <a:gd name="connsiteY1" fmla="*/ 156243 h 1186354"/>
                  <a:gd name="connsiteX2" fmla="*/ 1340556 w 1340556"/>
                  <a:gd name="connsiteY2" fmla="*/ 1021 h 1186354"/>
                  <a:gd name="connsiteX0" fmla="*/ 0 w 1340556"/>
                  <a:gd name="connsiteY0" fmla="*/ 1185333 h 1185333"/>
                  <a:gd name="connsiteX1" fmla="*/ 1340556 w 1340556"/>
                  <a:gd name="connsiteY1" fmla="*/ 0 h 1185333"/>
                  <a:gd name="connsiteX0" fmla="*/ 0 w 1340556"/>
                  <a:gd name="connsiteY0" fmla="*/ 1185333 h 1185333"/>
                  <a:gd name="connsiteX1" fmla="*/ 1340556 w 1340556"/>
                  <a:gd name="connsiteY1" fmla="*/ 0 h 1185333"/>
                  <a:gd name="connsiteX0" fmla="*/ 0 w 1340556"/>
                  <a:gd name="connsiteY0" fmla="*/ 1185333 h 1185333"/>
                  <a:gd name="connsiteX1" fmla="*/ 1340556 w 1340556"/>
                  <a:gd name="connsiteY1" fmla="*/ 0 h 1185333"/>
                  <a:gd name="connsiteX0" fmla="*/ 0 w 1340556"/>
                  <a:gd name="connsiteY0" fmla="*/ 1185333 h 1185333"/>
                  <a:gd name="connsiteX1" fmla="*/ 1340556 w 1340556"/>
                  <a:gd name="connsiteY1" fmla="*/ 0 h 1185333"/>
                </a:gdLst>
                <a:ahLst/>
                <a:cxnLst>
                  <a:cxn ang="0">
                    <a:pos x="connsiteX0" y="connsiteY0"/>
                  </a:cxn>
                  <a:cxn ang="0">
                    <a:pos x="connsiteX1" y="connsiteY1"/>
                  </a:cxn>
                </a:cxnLst>
                <a:rect l="l" t="t" r="r" b="b"/>
                <a:pathLst>
                  <a:path w="1340556" h="1185333">
                    <a:moveTo>
                      <a:pt x="0" y="1185333"/>
                    </a:moveTo>
                    <a:cubicBezTo>
                      <a:pt x="658518" y="1171222"/>
                      <a:pt x="653815" y="14111"/>
                      <a:pt x="1340556" y="0"/>
                    </a:cubicBezTo>
                  </a:path>
                </a:pathLst>
              </a:custGeom>
              <a:effectLst/>
            </p:spPr>
            <p:style>
              <a:lnRef idx="3">
                <a:schemeClr val="dk1"/>
              </a:lnRef>
              <a:fillRef idx="0">
                <a:schemeClr val="dk1"/>
              </a:fillRef>
              <a:effectRef idx="2">
                <a:schemeClr val="dk1"/>
              </a:effectRef>
              <a:fontRef idx="minor">
                <a:schemeClr val="tx1"/>
              </a:fontRef>
            </p:style>
            <p:txBody>
              <a:bodyPr rtlCol="0" anchor="ctr"/>
              <a:lstStyle/>
              <a:p>
                <a:pPr algn="ctr"/>
                <a:endParaRPr lang="en-US" sz="1350">
                  <a:solidFill>
                    <a:srgbClr val="000000"/>
                  </a:solidFill>
                  <a:latin typeface="Helvetica Neue" charset="0"/>
                  <a:ea typeface="Helvetica Neue" charset="0"/>
                  <a:cs typeface="Helvetica Neue" charset="0"/>
                </a:endParaRPr>
              </a:p>
            </p:txBody>
          </p:sp>
        </p:grpSp>
        <p:sp>
          <p:nvSpPr>
            <p:cNvPr id="117" name="TextBox 116"/>
            <p:cNvSpPr txBox="1"/>
            <p:nvPr/>
          </p:nvSpPr>
          <p:spPr>
            <a:xfrm>
              <a:off x="7177223" y="2948694"/>
              <a:ext cx="1157287" cy="923330"/>
            </a:xfrm>
            <a:prstGeom prst="rect">
              <a:avLst/>
            </a:prstGeom>
            <a:noFill/>
          </p:spPr>
          <p:txBody>
            <a:bodyPr wrap="square" rtlCol="0">
              <a:spAutoFit/>
            </a:bodyPr>
            <a:lstStyle/>
            <a:p>
              <a:pPr algn="r"/>
              <a:r>
                <a:rPr lang="en-US" i="1" dirty="0" smtClean="0">
                  <a:solidFill>
                    <a:schemeClr val="accent6">
                      <a:lumMod val="50000"/>
                    </a:schemeClr>
                  </a:solidFill>
                </a:rPr>
                <a:t>Task-specific model</a:t>
              </a:r>
              <a:endParaRPr lang="en-US" i="1" dirty="0">
                <a:solidFill>
                  <a:schemeClr val="accent6">
                    <a:lumMod val="50000"/>
                  </a:schemeClr>
                </a:solidFill>
              </a:endParaRPr>
            </a:p>
          </p:txBody>
        </p:sp>
        <p:cxnSp>
          <p:nvCxnSpPr>
            <p:cNvPr id="123" name="Straight Arrow Connector 122"/>
            <p:cNvCxnSpPr/>
            <p:nvPr/>
          </p:nvCxnSpPr>
          <p:spPr>
            <a:xfrm flipH="1" flipV="1">
              <a:off x="7067527" y="2627200"/>
              <a:ext cx="1" cy="485942"/>
            </a:xfrm>
            <a:prstGeom prst="straightConnector1">
              <a:avLst/>
            </a:prstGeom>
            <a:ln w="31750">
              <a:tailEnd type="triangle"/>
            </a:ln>
          </p:spPr>
          <p:style>
            <a:lnRef idx="3">
              <a:schemeClr val="dk1"/>
            </a:lnRef>
            <a:fillRef idx="0">
              <a:schemeClr val="dk1"/>
            </a:fillRef>
            <a:effectRef idx="2">
              <a:schemeClr val="dk1"/>
            </a:effectRef>
            <a:fontRef idx="minor">
              <a:schemeClr val="tx1"/>
            </a:fontRef>
          </p:style>
        </p:cxnSp>
      </p:grpSp>
      <p:sp>
        <p:nvSpPr>
          <p:cNvPr id="126" name="TextBox 125"/>
          <p:cNvSpPr txBox="1"/>
          <p:nvPr/>
        </p:nvSpPr>
        <p:spPr>
          <a:xfrm>
            <a:off x="9098735" y="4238082"/>
            <a:ext cx="2812253" cy="830997"/>
          </a:xfrm>
          <a:prstGeom prst="rect">
            <a:avLst/>
          </a:prstGeom>
          <a:noFill/>
        </p:spPr>
        <p:txBody>
          <a:bodyPr wrap="square" rtlCol="0">
            <a:spAutoFit/>
          </a:bodyPr>
          <a:lstStyle/>
          <a:p>
            <a:pPr algn="ctr"/>
            <a:r>
              <a:rPr lang="en-US" sz="2400" i="1" dirty="0" smtClean="0">
                <a:solidFill>
                  <a:schemeClr val="accent4">
                    <a:lumMod val="50000"/>
                  </a:schemeClr>
                </a:solidFill>
                <a:latin typeface="Helvetica Neue Light" charset="0"/>
                <a:ea typeface="Helvetica Neue Light" charset="0"/>
                <a:cs typeface="Helvetica Neue Light" charset="0"/>
              </a:rPr>
              <a:t>Model specialization</a:t>
            </a:r>
            <a:endParaRPr lang="en-US" sz="2400" i="1" dirty="0">
              <a:solidFill>
                <a:schemeClr val="accent4">
                  <a:lumMod val="50000"/>
                </a:schemeClr>
              </a:solidFill>
              <a:latin typeface="Helvetica Neue Light" charset="0"/>
              <a:ea typeface="Helvetica Neue Light" charset="0"/>
              <a:cs typeface="Helvetica Neue Light" charset="0"/>
            </a:endParaRPr>
          </a:p>
        </p:txBody>
      </p:sp>
      <p:grpSp>
        <p:nvGrpSpPr>
          <p:cNvPr id="160" name="Group 159"/>
          <p:cNvGrpSpPr/>
          <p:nvPr/>
        </p:nvGrpSpPr>
        <p:grpSpPr>
          <a:xfrm>
            <a:off x="8320176" y="582535"/>
            <a:ext cx="4168601" cy="3655547"/>
            <a:chOff x="8491631" y="1596963"/>
            <a:chExt cx="4168601" cy="3655547"/>
          </a:xfrm>
        </p:grpSpPr>
        <p:grpSp>
          <p:nvGrpSpPr>
            <p:cNvPr id="128" name="Group 127"/>
            <p:cNvGrpSpPr/>
            <p:nvPr/>
          </p:nvGrpSpPr>
          <p:grpSpPr>
            <a:xfrm>
              <a:off x="10827775" y="4606179"/>
              <a:ext cx="500062" cy="471487"/>
              <a:chOff x="357188" y="5357813"/>
              <a:chExt cx="500062" cy="471487"/>
            </a:xfrm>
          </p:grpSpPr>
          <p:sp>
            <p:nvSpPr>
              <p:cNvPr id="136" name="Oval 135"/>
              <p:cNvSpPr/>
              <p:nvPr/>
            </p:nvSpPr>
            <p:spPr>
              <a:xfrm>
                <a:off x="357188" y="5357813"/>
                <a:ext cx="500062" cy="471487"/>
              </a:xfrm>
              <a:prstGeom prst="ellipse">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Freeform 136"/>
              <p:cNvSpPr/>
              <p:nvPr/>
            </p:nvSpPr>
            <p:spPr>
              <a:xfrm>
                <a:off x="457200" y="5470240"/>
                <a:ext cx="285750" cy="244755"/>
              </a:xfrm>
              <a:custGeom>
                <a:avLst/>
                <a:gdLst>
                  <a:gd name="connsiteX0" fmla="*/ 0 w 1340556"/>
                  <a:gd name="connsiteY0" fmla="*/ 1189143 h 1288265"/>
                  <a:gd name="connsiteX1" fmla="*/ 310444 w 1340556"/>
                  <a:gd name="connsiteY1" fmla="*/ 1189143 h 1288265"/>
                  <a:gd name="connsiteX2" fmla="*/ 776111 w 1340556"/>
                  <a:gd name="connsiteY2" fmla="*/ 159032 h 1288265"/>
                  <a:gd name="connsiteX3" fmla="*/ 1340556 w 1340556"/>
                  <a:gd name="connsiteY3" fmla="*/ 3810 h 1288265"/>
                  <a:gd name="connsiteX0" fmla="*/ 0 w 1340556"/>
                  <a:gd name="connsiteY0" fmla="*/ 1186354 h 1233692"/>
                  <a:gd name="connsiteX1" fmla="*/ 437444 w 1340556"/>
                  <a:gd name="connsiteY1" fmla="*/ 1073465 h 1233692"/>
                  <a:gd name="connsiteX2" fmla="*/ 776111 w 1340556"/>
                  <a:gd name="connsiteY2" fmla="*/ 156243 h 1233692"/>
                  <a:gd name="connsiteX3" fmla="*/ 1340556 w 1340556"/>
                  <a:gd name="connsiteY3" fmla="*/ 1021 h 1233692"/>
                  <a:gd name="connsiteX0" fmla="*/ 0 w 1340556"/>
                  <a:gd name="connsiteY0" fmla="*/ 1186354 h 1186354"/>
                  <a:gd name="connsiteX1" fmla="*/ 776111 w 1340556"/>
                  <a:gd name="connsiteY1" fmla="*/ 156243 h 1186354"/>
                  <a:gd name="connsiteX2" fmla="*/ 1340556 w 1340556"/>
                  <a:gd name="connsiteY2" fmla="*/ 1021 h 1186354"/>
                  <a:gd name="connsiteX0" fmla="*/ 0 w 1340556"/>
                  <a:gd name="connsiteY0" fmla="*/ 1185333 h 1185333"/>
                  <a:gd name="connsiteX1" fmla="*/ 1340556 w 1340556"/>
                  <a:gd name="connsiteY1" fmla="*/ 0 h 1185333"/>
                  <a:gd name="connsiteX0" fmla="*/ 0 w 1340556"/>
                  <a:gd name="connsiteY0" fmla="*/ 1185333 h 1185333"/>
                  <a:gd name="connsiteX1" fmla="*/ 1340556 w 1340556"/>
                  <a:gd name="connsiteY1" fmla="*/ 0 h 1185333"/>
                  <a:gd name="connsiteX0" fmla="*/ 0 w 1340556"/>
                  <a:gd name="connsiteY0" fmla="*/ 1185333 h 1185333"/>
                  <a:gd name="connsiteX1" fmla="*/ 1340556 w 1340556"/>
                  <a:gd name="connsiteY1" fmla="*/ 0 h 1185333"/>
                  <a:gd name="connsiteX0" fmla="*/ 0 w 1340556"/>
                  <a:gd name="connsiteY0" fmla="*/ 1185333 h 1185333"/>
                  <a:gd name="connsiteX1" fmla="*/ 1340556 w 1340556"/>
                  <a:gd name="connsiteY1" fmla="*/ 0 h 1185333"/>
                </a:gdLst>
                <a:ahLst/>
                <a:cxnLst>
                  <a:cxn ang="0">
                    <a:pos x="connsiteX0" y="connsiteY0"/>
                  </a:cxn>
                  <a:cxn ang="0">
                    <a:pos x="connsiteX1" y="connsiteY1"/>
                  </a:cxn>
                </a:cxnLst>
                <a:rect l="l" t="t" r="r" b="b"/>
                <a:pathLst>
                  <a:path w="1340556" h="1185333">
                    <a:moveTo>
                      <a:pt x="0" y="1185333"/>
                    </a:moveTo>
                    <a:cubicBezTo>
                      <a:pt x="658518" y="1171222"/>
                      <a:pt x="653815" y="14111"/>
                      <a:pt x="1340556" y="0"/>
                    </a:cubicBezTo>
                  </a:path>
                </a:pathLst>
              </a:custGeom>
              <a:effectLst/>
            </p:spPr>
            <p:style>
              <a:lnRef idx="3">
                <a:schemeClr val="dk1"/>
              </a:lnRef>
              <a:fillRef idx="0">
                <a:schemeClr val="dk1"/>
              </a:fillRef>
              <a:effectRef idx="2">
                <a:schemeClr val="dk1"/>
              </a:effectRef>
              <a:fontRef idx="minor">
                <a:schemeClr val="tx1"/>
              </a:fontRef>
            </p:style>
            <p:txBody>
              <a:bodyPr rtlCol="0" anchor="ctr"/>
              <a:lstStyle/>
              <a:p>
                <a:pPr algn="ctr"/>
                <a:endParaRPr lang="en-US" sz="1350">
                  <a:solidFill>
                    <a:srgbClr val="000000"/>
                  </a:solidFill>
                  <a:latin typeface="Helvetica Neue" charset="0"/>
                  <a:ea typeface="Helvetica Neue" charset="0"/>
                  <a:cs typeface="Helvetica Neue" charset="0"/>
                </a:endParaRPr>
              </a:p>
            </p:txBody>
          </p:sp>
        </p:grpSp>
        <p:sp>
          <p:nvSpPr>
            <p:cNvPr id="129" name="TextBox 128"/>
            <p:cNvSpPr txBox="1"/>
            <p:nvPr/>
          </p:nvSpPr>
          <p:spPr>
            <a:xfrm>
              <a:off x="11254105" y="4606179"/>
              <a:ext cx="1406127" cy="646331"/>
            </a:xfrm>
            <a:prstGeom prst="rect">
              <a:avLst/>
            </a:prstGeom>
            <a:noFill/>
          </p:spPr>
          <p:txBody>
            <a:bodyPr wrap="square" rtlCol="0">
              <a:spAutoFit/>
            </a:bodyPr>
            <a:lstStyle/>
            <a:p>
              <a:r>
                <a:rPr lang="en-US" i="1" dirty="0" smtClean="0">
                  <a:solidFill>
                    <a:schemeClr val="accent6">
                      <a:lumMod val="50000"/>
                    </a:schemeClr>
                  </a:solidFill>
                </a:rPr>
                <a:t>Object detector</a:t>
              </a:r>
              <a:endParaRPr lang="en-US" i="1" dirty="0">
                <a:solidFill>
                  <a:schemeClr val="accent6">
                    <a:lumMod val="50000"/>
                  </a:schemeClr>
                </a:solidFill>
              </a:endParaRPr>
            </a:p>
          </p:txBody>
        </p:sp>
        <p:cxnSp>
          <p:nvCxnSpPr>
            <p:cNvPr id="130" name="Straight Arrow Connector 129"/>
            <p:cNvCxnSpPr>
              <a:endCxn id="140" idx="4"/>
            </p:cNvCxnSpPr>
            <p:nvPr/>
          </p:nvCxnSpPr>
          <p:spPr>
            <a:xfrm flipH="1" flipV="1">
              <a:off x="10215788" y="3762579"/>
              <a:ext cx="862018" cy="843600"/>
            </a:xfrm>
            <a:prstGeom prst="straightConnector1">
              <a:avLst/>
            </a:prstGeom>
            <a:ln w="31750">
              <a:tailEnd type="triangle"/>
            </a:ln>
          </p:spPr>
          <p:style>
            <a:lnRef idx="3">
              <a:schemeClr val="dk1"/>
            </a:lnRef>
            <a:fillRef idx="0">
              <a:schemeClr val="dk1"/>
            </a:fillRef>
            <a:effectRef idx="2">
              <a:schemeClr val="dk1"/>
            </a:effectRef>
            <a:fontRef idx="minor">
              <a:schemeClr val="tx1"/>
            </a:fontRef>
          </p:style>
        </p:cxnSp>
        <p:grpSp>
          <p:nvGrpSpPr>
            <p:cNvPr id="131" name="Group 130"/>
            <p:cNvGrpSpPr/>
            <p:nvPr/>
          </p:nvGrpSpPr>
          <p:grpSpPr>
            <a:xfrm>
              <a:off x="11099451" y="2391456"/>
              <a:ext cx="500062" cy="471487"/>
              <a:chOff x="357188" y="5357813"/>
              <a:chExt cx="500062" cy="471487"/>
            </a:xfrm>
          </p:grpSpPr>
          <p:sp>
            <p:nvSpPr>
              <p:cNvPr id="134" name="Oval 133"/>
              <p:cNvSpPr/>
              <p:nvPr/>
            </p:nvSpPr>
            <p:spPr>
              <a:xfrm>
                <a:off x="357188" y="5357813"/>
                <a:ext cx="500062" cy="471487"/>
              </a:xfrm>
              <a:prstGeom prst="ellipse">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Freeform 134"/>
              <p:cNvSpPr/>
              <p:nvPr/>
            </p:nvSpPr>
            <p:spPr>
              <a:xfrm>
                <a:off x="457200" y="5470240"/>
                <a:ext cx="285750" cy="244755"/>
              </a:xfrm>
              <a:custGeom>
                <a:avLst/>
                <a:gdLst>
                  <a:gd name="connsiteX0" fmla="*/ 0 w 1340556"/>
                  <a:gd name="connsiteY0" fmla="*/ 1189143 h 1288265"/>
                  <a:gd name="connsiteX1" fmla="*/ 310444 w 1340556"/>
                  <a:gd name="connsiteY1" fmla="*/ 1189143 h 1288265"/>
                  <a:gd name="connsiteX2" fmla="*/ 776111 w 1340556"/>
                  <a:gd name="connsiteY2" fmla="*/ 159032 h 1288265"/>
                  <a:gd name="connsiteX3" fmla="*/ 1340556 w 1340556"/>
                  <a:gd name="connsiteY3" fmla="*/ 3810 h 1288265"/>
                  <a:gd name="connsiteX0" fmla="*/ 0 w 1340556"/>
                  <a:gd name="connsiteY0" fmla="*/ 1186354 h 1233692"/>
                  <a:gd name="connsiteX1" fmla="*/ 437444 w 1340556"/>
                  <a:gd name="connsiteY1" fmla="*/ 1073465 h 1233692"/>
                  <a:gd name="connsiteX2" fmla="*/ 776111 w 1340556"/>
                  <a:gd name="connsiteY2" fmla="*/ 156243 h 1233692"/>
                  <a:gd name="connsiteX3" fmla="*/ 1340556 w 1340556"/>
                  <a:gd name="connsiteY3" fmla="*/ 1021 h 1233692"/>
                  <a:gd name="connsiteX0" fmla="*/ 0 w 1340556"/>
                  <a:gd name="connsiteY0" fmla="*/ 1186354 h 1186354"/>
                  <a:gd name="connsiteX1" fmla="*/ 776111 w 1340556"/>
                  <a:gd name="connsiteY1" fmla="*/ 156243 h 1186354"/>
                  <a:gd name="connsiteX2" fmla="*/ 1340556 w 1340556"/>
                  <a:gd name="connsiteY2" fmla="*/ 1021 h 1186354"/>
                  <a:gd name="connsiteX0" fmla="*/ 0 w 1340556"/>
                  <a:gd name="connsiteY0" fmla="*/ 1185333 h 1185333"/>
                  <a:gd name="connsiteX1" fmla="*/ 1340556 w 1340556"/>
                  <a:gd name="connsiteY1" fmla="*/ 0 h 1185333"/>
                  <a:gd name="connsiteX0" fmla="*/ 0 w 1340556"/>
                  <a:gd name="connsiteY0" fmla="*/ 1185333 h 1185333"/>
                  <a:gd name="connsiteX1" fmla="*/ 1340556 w 1340556"/>
                  <a:gd name="connsiteY1" fmla="*/ 0 h 1185333"/>
                  <a:gd name="connsiteX0" fmla="*/ 0 w 1340556"/>
                  <a:gd name="connsiteY0" fmla="*/ 1185333 h 1185333"/>
                  <a:gd name="connsiteX1" fmla="*/ 1340556 w 1340556"/>
                  <a:gd name="connsiteY1" fmla="*/ 0 h 1185333"/>
                  <a:gd name="connsiteX0" fmla="*/ 0 w 1340556"/>
                  <a:gd name="connsiteY0" fmla="*/ 1185333 h 1185333"/>
                  <a:gd name="connsiteX1" fmla="*/ 1340556 w 1340556"/>
                  <a:gd name="connsiteY1" fmla="*/ 0 h 1185333"/>
                </a:gdLst>
                <a:ahLst/>
                <a:cxnLst>
                  <a:cxn ang="0">
                    <a:pos x="connsiteX0" y="connsiteY0"/>
                  </a:cxn>
                  <a:cxn ang="0">
                    <a:pos x="connsiteX1" y="connsiteY1"/>
                  </a:cxn>
                </a:cxnLst>
                <a:rect l="l" t="t" r="r" b="b"/>
                <a:pathLst>
                  <a:path w="1340556" h="1185333">
                    <a:moveTo>
                      <a:pt x="0" y="1185333"/>
                    </a:moveTo>
                    <a:cubicBezTo>
                      <a:pt x="658518" y="1171222"/>
                      <a:pt x="653815" y="14111"/>
                      <a:pt x="1340556" y="0"/>
                    </a:cubicBezTo>
                  </a:path>
                </a:pathLst>
              </a:custGeom>
              <a:effectLst/>
            </p:spPr>
            <p:style>
              <a:lnRef idx="3">
                <a:schemeClr val="dk1"/>
              </a:lnRef>
              <a:fillRef idx="0">
                <a:schemeClr val="dk1"/>
              </a:fillRef>
              <a:effectRef idx="2">
                <a:schemeClr val="dk1"/>
              </a:effectRef>
              <a:fontRef idx="minor">
                <a:schemeClr val="tx1"/>
              </a:fontRef>
            </p:style>
            <p:txBody>
              <a:bodyPr rtlCol="0" anchor="ctr"/>
              <a:lstStyle/>
              <a:p>
                <a:pPr algn="ctr"/>
                <a:endParaRPr lang="en-US" sz="1350">
                  <a:solidFill>
                    <a:srgbClr val="000000"/>
                  </a:solidFill>
                  <a:latin typeface="Helvetica Neue" charset="0"/>
                  <a:ea typeface="Helvetica Neue" charset="0"/>
                  <a:cs typeface="Helvetica Neue" charset="0"/>
                </a:endParaRPr>
              </a:p>
            </p:txBody>
          </p:sp>
        </p:grpSp>
        <p:cxnSp>
          <p:nvCxnSpPr>
            <p:cNvPr id="133" name="Straight Arrow Connector 132"/>
            <p:cNvCxnSpPr>
              <a:stCxn id="140" idx="0"/>
              <a:endCxn id="134" idx="3"/>
            </p:cNvCxnSpPr>
            <p:nvPr/>
          </p:nvCxnSpPr>
          <p:spPr>
            <a:xfrm flipV="1">
              <a:off x="10215788" y="2793895"/>
              <a:ext cx="956895" cy="497197"/>
            </a:xfrm>
            <a:prstGeom prst="straightConnector1">
              <a:avLst/>
            </a:prstGeom>
            <a:ln w="31750">
              <a:tailEnd type="triangle"/>
            </a:ln>
          </p:spPr>
          <p:style>
            <a:lnRef idx="3">
              <a:schemeClr val="dk1"/>
            </a:lnRef>
            <a:fillRef idx="0">
              <a:schemeClr val="dk1"/>
            </a:fillRef>
            <a:effectRef idx="2">
              <a:schemeClr val="dk1"/>
            </a:effectRef>
            <a:fontRef idx="minor">
              <a:schemeClr val="tx1"/>
            </a:fontRef>
          </p:style>
        </p:cxnSp>
        <p:grpSp>
          <p:nvGrpSpPr>
            <p:cNvPr id="139" name="Group 138"/>
            <p:cNvGrpSpPr/>
            <p:nvPr/>
          </p:nvGrpSpPr>
          <p:grpSpPr>
            <a:xfrm>
              <a:off x="9965757" y="3291092"/>
              <a:ext cx="500062" cy="471487"/>
              <a:chOff x="357188" y="5357813"/>
              <a:chExt cx="500062" cy="471487"/>
            </a:xfrm>
          </p:grpSpPr>
          <p:sp>
            <p:nvSpPr>
              <p:cNvPr id="140" name="Oval 139"/>
              <p:cNvSpPr/>
              <p:nvPr/>
            </p:nvSpPr>
            <p:spPr>
              <a:xfrm>
                <a:off x="357188" y="5357813"/>
                <a:ext cx="500062" cy="471487"/>
              </a:xfrm>
              <a:prstGeom prst="ellipse">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Freeform 140"/>
              <p:cNvSpPr/>
              <p:nvPr/>
            </p:nvSpPr>
            <p:spPr>
              <a:xfrm>
                <a:off x="457200" y="5470240"/>
                <a:ext cx="285750" cy="244755"/>
              </a:xfrm>
              <a:custGeom>
                <a:avLst/>
                <a:gdLst>
                  <a:gd name="connsiteX0" fmla="*/ 0 w 1340556"/>
                  <a:gd name="connsiteY0" fmla="*/ 1189143 h 1288265"/>
                  <a:gd name="connsiteX1" fmla="*/ 310444 w 1340556"/>
                  <a:gd name="connsiteY1" fmla="*/ 1189143 h 1288265"/>
                  <a:gd name="connsiteX2" fmla="*/ 776111 w 1340556"/>
                  <a:gd name="connsiteY2" fmla="*/ 159032 h 1288265"/>
                  <a:gd name="connsiteX3" fmla="*/ 1340556 w 1340556"/>
                  <a:gd name="connsiteY3" fmla="*/ 3810 h 1288265"/>
                  <a:gd name="connsiteX0" fmla="*/ 0 w 1340556"/>
                  <a:gd name="connsiteY0" fmla="*/ 1186354 h 1233692"/>
                  <a:gd name="connsiteX1" fmla="*/ 437444 w 1340556"/>
                  <a:gd name="connsiteY1" fmla="*/ 1073465 h 1233692"/>
                  <a:gd name="connsiteX2" fmla="*/ 776111 w 1340556"/>
                  <a:gd name="connsiteY2" fmla="*/ 156243 h 1233692"/>
                  <a:gd name="connsiteX3" fmla="*/ 1340556 w 1340556"/>
                  <a:gd name="connsiteY3" fmla="*/ 1021 h 1233692"/>
                  <a:gd name="connsiteX0" fmla="*/ 0 w 1340556"/>
                  <a:gd name="connsiteY0" fmla="*/ 1186354 h 1186354"/>
                  <a:gd name="connsiteX1" fmla="*/ 776111 w 1340556"/>
                  <a:gd name="connsiteY1" fmla="*/ 156243 h 1186354"/>
                  <a:gd name="connsiteX2" fmla="*/ 1340556 w 1340556"/>
                  <a:gd name="connsiteY2" fmla="*/ 1021 h 1186354"/>
                  <a:gd name="connsiteX0" fmla="*/ 0 w 1340556"/>
                  <a:gd name="connsiteY0" fmla="*/ 1185333 h 1185333"/>
                  <a:gd name="connsiteX1" fmla="*/ 1340556 w 1340556"/>
                  <a:gd name="connsiteY1" fmla="*/ 0 h 1185333"/>
                  <a:gd name="connsiteX0" fmla="*/ 0 w 1340556"/>
                  <a:gd name="connsiteY0" fmla="*/ 1185333 h 1185333"/>
                  <a:gd name="connsiteX1" fmla="*/ 1340556 w 1340556"/>
                  <a:gd name="connsiteY1" fmla="*/ 0 h 1185333"/>
                  <a:gd name="connsiteX0" fmla="*/ 0 w 1340556"/>
                  <a:gd name="connsiteY0" fmla="*/ 1185333 h 1185333"/>
                  <a:gd name="connsiteX1" fmla="*/ 1340556 w 1340556"/>
                  <a:gd name="connsiteY1" fmla="*/ 0 h 1185333"/>
                  <a:gd name="connsiteX0" fmla="*/ 0 w 1340556"/>
                  <a:gd name="connsiteY0" fmla="*/ 1185333 h 1185333"/>
                  <a:gd name="connsiteX1" fmla="*/ 1340556 w 1340556"/>
                  <a:gd name="connsiteY1" fmla="*/ 0 h 1185333"/>
                </a:gdLst>
                <a:ahLst/>
                <a:cxnLst>
                  <a:cxn ang="0">
                    <a:pos x="connsiteX0" y="connsiteY0"/>
                  </a:cxn>
                  <a:cxn ang="0">
                    <a:pos x="connsiteX1" y="connsiteY1"/>
                  </a:cxn>
                </a:cxnLst>
                <a:rect l="l" t="t" r="r" b="b"/>
                <a:pathLst>
                  <a:path w="1340556" h="1185333">
                    <a:moveTo>
                      <a:pt x="0" y="1185333"/>
                    </a:moveTo>
                    <a:cubicBezTo>
                      <a:pt x="658518" y="1171222"/>
                      <a:pt x="653815" y="14111"/>
                      <a:pt x="1340556" y="0"/>
                    </a:cubicBezTo>
                  </a:path>
                </a:pathLst>
              </a:custGeom>
              <a:effectLst/>
            </p:spPr>
            <p:style>
              <a:lnRef idx="3">
                <a:schemeClr val="dk1"/>
              </a:lnRef>
              <a:fillRef idx="0">
                <a:schemeClr val="dk1"/>
              </a:fillRef>
              <a:effectRef idx="2">
                <a:schemeClr val="dk1"/>
              </a:effectRef>
              <a:fontRef idx="minor">
                <a:schemeClr val="tx1"/>
              </a:fontRef>
            </p:style>
            <p:txBody>
              <a:bodyPr rtlCol="0" anchor="ctr"/>
              <a:lstStyle/>
              <a:p>
                <a:pPr algn="ctr"/>
                <a:endParaRPr lang="en-US" sz="1350">
                  <a:solidFill>
                    <a:srgbClr val="000000"/>
                  </a:solidFill>
                  <a:latin typeface="Helvetica Neue" charset="0"/>
                  <a:ea typeface="Helvetica Neue" charset="0"/>
                  <a:cs typeface="Helvetica Neue" charset="0"/>
                </a:endParaRPr>
              </a:p>
            </p:txBody>
          </p:sp>
        </p:grpSp>
        <p:sp>
          <p:nvSpPr>
            <p:cNvPr id="143" name="TextBox 142"/>
            <p:cNvSpPr txBox="1"/>
            <p:nvPr/>
          </p:nvSpPr>
          <p:spPr>
            <a:xfrm>
              <a:off x="9376806" y="4098882"/>
              <a:ext cx="1696583" cy="646331"/>
            </a:xfrm>
            <a:prstGeom prst="rect">
              <a:avLst/>
            </a:prstGeom>
            <a:noFill/>
          </p:spPr>
          <p:txBody>
            <a:bodyPr wrap="square" rtlCol="0">
              <a:spAutoFit/>
            </a:bodyPr>
            <a:lstStyle/>
            <a:p>
              <a:pPr algn="ctr"/>
              <a:r>
                <a:rPr lang="en-US" i="1" dirty="0" smtClean="0"/>
                <a:t>If object detected</a:t>
              </a:r>
              <a:endParaRPr lang="en-US" i="1" dirty="0"/>
            </a:p>
          </p:txBody>
        </p:sp>
        <p:sp>
          <p:nvSpPr>
            <p:cNvPr id="144" name="TextBox 143"/>
            <p:cNvSpPr txBox="1"/>
            <p:nvPr/>
          </p:nvSpPr>
          <p:spPr>
            <a:xfrm>
              <a:off x="10441982" y="2911713"/>
              <a:ext cx="1696583" cy="646331"/>
            </a:xfrm>
            <a:prstGeom prst="rect">
              <a:avLst/>
            </a:prstGeom>
            <a:noFill/>
          </p:spPr>
          <p:txBody>
            <a:bodyPr wrap="square" rtlCol="0">
              <a:spAutoFit/>
            </a:bodyPr>
            <a:lstStyle/>
            <a:p>
              <a:pPr algn="ctr"/>
              <a:r>
                <a:rPr lang="en-US" i="1" dirty="0" smtClean="0"/>
                <a:t>If face detected</a:t>
              </a:r>
              <a:endParaRPr lang="en-US" i="1" dirty="0"/>
            </a:p>
          </p:txBody>
        </p:sp>
        <p:grpSp>
          <p:nvGrpSpPr>
            <p:cNvPr id="145" name="Group 144"/>
            <p:cNvGrpSpPr/>
            <p:nvPr/>
          </p:nvGrpSpPr>
          <p:grpSpPr>
            <a:xfrm>
              <a:off x="9858602" y="2104260"/>
              <a:ext cx="500062" cy="471487"/>
              <a:chOff x="357188" y="5357813"/>
              <a:chExt cx="500062" cy="471487"/>
            </a:xfrm>
          </p:grpSpPr>
          <p:sp>
            <p:nvSpPr>
              <p:cNvPr id="146" name="Oval 145"/>
              <p:cNvSpPr/>
              <p:nvPr/>
            </p:nvSpPr>
            <p:spPr>
              <a:xfrm>
                <a:off x="357188" y="5357813"/>
                <a:ext cx="500062" cy="471487"/>
              </a:xfrm>
              <a:prstGeom prst="ellipse">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Freeform 146"/>
              <p:cNvSpPr/>
              <p:nvPr/>
            </p:nvSpPr>
            <p:spPr>
              <a:xfrm>
                <a:off x="457200" y="5470240"/>
                <a:ext cx="285750" cy="244755"/>
              </a:xfrm>
              <a:custGeom>
                <a:avLst/>
                <a:gdLst>
                  <a:gd name="connsiteX0" fmla="*/ 0 w 1340556"/>
                  <a:gd name="connsiteY0" fmla="*/ 1189143 h 1288265"/>
                  <a:gd name="connsiteX1" fmla="*/ 310444 w 1340556"/>
                  <a:gd name="connsiteY1" fmla="*/ 1189143 h 1288265"/>
                  <a:gd name="connsiteX2" fmla="*/ 776111 w 1340556"/>
                  <a:gd name="connsiteY2" fmla="*/ 159032 h 1288265"/>
                  <a:gd name="connsiteX3" fmla="*/ 1340556 w 1340556"/>
                  <a:gd name="connsiteY3" fmla="*/ 3810 h 1288265"/>
                  <a:gd name="connsiteX0" fmla="*/ 0 w 1340556"/>
                  <a:gd name="connsiteY0" fmla="*/ 1186354 h 1233692"/>
                  <a:gd name="connsiteX1" fmla="*/ 437444 w 1340556"/>
                  <a:gd name="connsiteY1" fmla="*/ 1073465 h 1233692"/>
                  <a:gd name="connsiteX2" fmla="*/ 776111 w 1340556"/>
                  <a:gd name="connsiteY2" fmla="*/ 156243 h 1233692"/>
                  <a:gd name="connsiteX3" fmla="*/ 1340556 w 1340556"/>
                  <a:gd name="connsiteY3" fmla="*/ 1021 h 1233692"/>
                  <a:gd name="connsiteX0" fmla="*/ 0 w 1340556"/>
                  <a:gd name="connsiteY0" fmla="*/ 1186354 h 1186354"/>
                  <a:gd name="connsiteX1" fmla="*/ 776111 w 1340556"/>
                  <a:gd name="connsiteY1" fmla="*/ 156243 h 1186354"/>
                  <a:gd name="connsiteX2" fmla="*/ 1340556 w 1340556"/>
                  <a:gd name="connsiteY2" fmla="*/ 1021 h 1186354"/>
                  <a:gd name="connsiteX0" fmla="*/ 0 w 1340556"/>
                  <a:gd name="connsiteY0" fmla="*/ 1185333 h 1185333"/>
                  <a:gd name="connsiteX1" fmla="*/ 1340556 w 1340556"/>
                  <a:gd name="connsiteY1" fmla="*/ 0 h 1185333"/>
                  <a:gd name="connsiteX0" fmla="*/ 0 w 1340556"/>
                  <a:gd name="connsiteY0" fmla="*/ 1185333 h 1185333"/>
                  <a:gd name="connsiteX1" fmla="*/ 1340556 w 1340556"/>
                  <a:gd name="connsiteY1" fmla="*/ 0 h 1185333"/>
                  <a:gd name="connsiteX0" fmla="*/ 0 w 1340556"/>
                  <a:gd name="connsiteY0" fmla="*/ 1185333 h 1185333"/>
                  <a:gd name="connsiteX1" fmla="*/ 1340556 w 1340556"/>
                  <a:gd name="connsiteY1" fmla="*/ 0 h 1185333"/>
                  <a:gd name="connsiteX0" fmla="*/ 0 w 1340556"/>
                  <a:gd name="connsiteY0" fmla="*/ 1185333 h 1185333"/>
                  <a:gd name="connsiteX1" fmla="*/ 1340556 w 1340556"/>
                  <a:gd name="connsiteY1" fmla="*/ 0 h 1185333"/>
                </a:gdLst>
                <a:ahLst/>
                <a:cxnLst>
                  <a:cxn ang="0">
                    <a:pos x="connsiteX0" y="connsiteY0"/>
                  </a:cxn>
                  <a:cxn ang="0">
                    <a:pos x="connsiteX1" y="connsiteY1"/>
                  </a:cxn>
                </a:cxnLst>
                <a:rect l="l" t="t" r="r" b="b"/>
                <a:pathLst>
                  <a:path w="1340556" h="1185333">
                    <a:moveTo>
                      <a:pt x="0" y="1185333"/>
                    </a:moveTo>
                    <a:cubicBezTo>
                      <a:pt x="658518" y="1171222"/>
                      <a:pt x="653815" y="14111"/>
                      <a:pt x="1340556" y="0"/>
                    </a:cubicBezTo>
                  </a:path>
                </a:pathLst>
              </a:custGeom>
              <a:effectLst/>
            </p:spPr>
            <p:style>
              <a:lnRef idx="3">
                <a:schemeClr val="dk1"/>
              </a:lnRef>
              <a:fillRef idx="0">
                <a:schemeClr val="dk1"/>
              </a:fillRef>
              <a:effectRef idx="2">
                <a:schemeClr val="dk1"/>
              </a:effectRef>
              <a:fontRef idx="minor">
                <a:schemeClr val="tx1"/>
              </a:fontRef>
            </p:style>
            <p:txBody>
              <a:bodyPr rtlCol="0" anchor="ctr"/>
              <a:lstStyle/>
              <a:p>
                <a:pPr algn="ctr"/>
                <a:endParaRPr lang="en-US" sz="1350">
                  <a:solidFill>
                    <a:srgbClr val="000000"/>
                  </a:solidFill>
                  <a:latin typeface="Helvetica Neue" charset="0"/>
                  <a:ea typeface="Helvetica Neue" charset="0"/>
                  <a:cs typeface="Helvetica Neue" charset="0"/>
                </a:endParaRPr>
              </a:p>
            </p:txBody>
          </p:sp>
        </p:grpSp>
        <p:sp>
          <p:nvSpPr>
            <p:cNvPr id="150" name="TextBox 149"/>
            <p:cNvSpPr txBox="1"/>
            <p:nvPr/>
          </p:nvSpPr>
          <p:spPr>
            <a:xfrm>
              <a:off x="8940666" y="2748638"/>
              <a:ext cx="1696583" cy="369332"/>
            </a:xfrm>
            <a:prstGeom prst="rect">
              <a:avLst/>
            </a:prstGeom>
            <a:noFill/>
          </p:spPr>
          <p:txBody>
            <a:bodyPr wrap="square" rtlCol="0">
              <a:spAutoFit/>
            </a:bodyPr>
            <a:lstStyle/>
            <a:p>
              <a:pPr algn="ctr"/>
              <a:r>
                <a:rPr lang="en-US" i="1" dirty="0" smtClean="0"/>
                <a:t>Else</a:t>
              </a:r>
              <a:endParaRPr lang="en-US" i="1" dirty="0"/>
            </a:p>
          </p:txBody>
        </p:sp>
        <p:cxnSp>
          <p:nvCxnSpPr>
            <p:cNvPr id="151" name="Straight Arrow Connector 150"/>
            <p:cNvCxnSpPr>
              <a:stCxn id="140" idx="0"/>
            </p:cNvCxnSpPr>
            <p:nvPr/>
          </p:nvCxnSpPr>
          <p:spPr>
            <a:xfrm flipH="1" flipV="1">
              <a:off x="10101488" y="2560847"/>
              <a:ext cx="114300" cy="730245"/>
            </a:xfrm>
            <a:prstGeom prst="straightConnector1">
              <a:avLst/>
            </a:prstGeom>
            <a:ln w="31750">
              <a:tailEnd type="triangle"/>
            </a:ln>
          </p:spPr>
          <p:style>
            <a:lnRef idx="3">
              <a:schemeClr val="dk1"/>
            </a:lnRef>
            <a:fillRef idx="0">
              <a:schemeClr val="dk1"/>
            </a:fillRef>
            <a:effectRef idx="2">
              <a:schemeClr val="dk1"/>
            </a:effectRef>
            <a:fontRef idx="minor">
              <a:schemeClr val="tx1"/>
            </a:fontRef>
          </p:style>
        </p:cxnSp>
        <p:cxnSp>
          <p:nvCxnSpPr>
            <p:cNvPr id="154" name="Straight Arrow Connector 153"/>
            <p:cNvCxnSpPr/>
            <p:nvPr/>
          </p:nvCxnSpPr>
          <p:spPr>
            <a:xfrm flipH="1" flipV="1">
              <a:off x="10065769" y="1596963"/>
              <a:ext cx="14502" cy="502944"/>
            </a:xfrm>
            <a:prstGeom prst="straightConnector1">
              <a:avLst/>
            </a:prstGeom>
            <a:ln w="31750">
              <a:tailEnd type="triangle"/>
            </a:ln>
          </p:spPr>
          <p:style>
            <a:lnRef idx="3">
              <a:schemeClr val="dk1"/>
            </a:lnRef>
            <a:fillRef idx="0">
              <a:schemeClr val="dk1"/>
            </a:fillRef>
            <a:effectRef idx="2">
              <a:schemeClr val="dk1"/>
            </a:effectRef>
            <a:fontRef idx="minor">
              <a:schemeClr val="tx1"/>
            </a:fontRef>
          </p:style>
        </p:cxnSp>
        <p:sp>
          <p:nvSpPr>
            <p:cNvPr id="156" name="TextBox 155"/>
            <p:cNvSpPr txBox="1"/>
            <p:nvPr/>
          </p:nvSpPr>
          <p:spPr>
            <a:xfrm>
              <a:off x="8491631" y="3341254"/>
              <a:ext cx="1406127" cy="646331"/>
            </a:xfrm>
            <a:prstGeom prst="rect">
              <a:avLst/>
            </a:prstGeom>
            <a:noFill/>
          </p:spPr>
          <p:txBody>
            <a:bodyPr wrap="square" rtlCol="0">
              <a:spAutoFit/>
            </a:bodyPr>
            <a:lstStyle/>
            <a:p>
              <a:pPr algn="r"/>
              <a:r>
                <a:rPr lang="en-US" i="1" dirty="0" smtClean="0">
                  <a:solidFill>
                    <a:schemeClr val="accent6">
                      <a:lumMod val="50000"/>
                    </a:schemeClr>
                  </a:solidFill>
                </a:rPr>
                <a:t>Face detector</a:t>
              </a:r>
              <a:endParaRPr lang="en-US" i="1" dirty="0">
                <a:solidFill>
                  <a:schemeClr val="accent6">
                    <a:lumMod val="50000"/>
                  </a:schemeClr>
                </a:solidFill>
              </a:endParaRPr>
            </a:p>
          </p:txBody>
        </p:sp>
        <p:cxnSp>
          <p:nvCxnSpPr>
            <p:cNvPr id="157" name="Straight Arrow Connector 156"/>
            <p:cNvCxnSpPr/>
            <p:nvPr/>
          </p:nvCxnSpPr>
          <p:spPr>
            <a:xfrm flipH="1" flipV="1">
              <a:off x="11349482" y="1892285"/>
              <a:ext cx="14502" cy="502944"/>
            </a:xfrm>
            <a:prstGeom prst="straightConnector1">
              <a:avLst/>
            </a:prstGeom>
            <a:ln w="31750">
              <a:tailEnd type="triangle"/>
            </a:ln>
          </p:spPr>
          <p:style>
            <a:lnRef idx="3">
              <a:schemeClr val="dk1"/>
            </a:lnRef>
            <a:fillRef idx="0">
              <a:schemeClr val="dk1"/>
            </a:fillRef>
            <a:effectRef idx="2">
              <a:schemeClr val="dk1"/>
            </a:effectRef>
            <a:fontRef idx="minor">
              <a:schemeClr val="tx1"/>
            </a:fontRef>
          </p:style>
        </p:cxnSp>
        <p:cxnSp>
          <p:nvCxnSpPr>
            <p:cNvPr id="158" name="Straight Arrow Connector 157"/>
            <p:cNvCxnSpPr/>
            <p:nvPr/>
          </p:nvCxnSpPr>
          <p:spPr>
            <a:xfrm flipV="1">
              <a:off x="11106702" y="4143969"/>
              <a:ext cx="378511" cy="465004"/>
            </a:xfrm>
            <a:prstGeom prst="straightConnector1">
              <a:avLst/>
            </a:prstGeom>
            <a:ln w="31750">
              <a:tailEnd type="triangle"/>
            </a:ln>
          </p:spPr>
          <p:style>
            <a:lnRef idx="3">
              <a:schemeClr val="dk1"/>
            </a:lnRef>
            <a:fillRef idx="0">
              <a:schemeClr val="dk1"/>
            </a:fillRef>
            <a:effectRef idx="2">
              <a:schemeClr val="dk1"/>
            </a:effectRef>
            <a:fontRef idx="minor">
              <a:schemeClr val="tx1"/>
            </a:fontRef>
          </p:style>
        </p:cxnSp>
      </p:grpSp>
      <p:sp>
        <p:nvSpPr>
          <p:cNvPr id="161" name="TextBox 160"/>
          <p:cNvSpPr txBox="1"/>
          <p:nvPr/>
        </p:nvSpPr>
        <p:spPr>
          <a:xfrm>
            <a:off x="757245" y="5413017"/>
            <a:ext cx="10415438" cy="1200329"/>
          </a:xfrm>
          <a:prstGeom prst="rect">
            <a:avLst/>
          </a:prstGeom>
          <a:noFill/>
        </p:spPr>
        <p:txBody>
          <a:bodyPr wrap="square" rtlCol="0">
            <a:spAutoFit/>
          </a:bodyPr>
          <a:lstStyle/>
          <a:p>
            <a:pPr algn="ctr"/>
            <a:r>
              <a:rPr lang="en-US" sz="3600" i="1" dirty="0" smtClean="0">
                <a:solidFill>
                  <a:srgbClr val="FF0000"/>
                </a:solidFill>
                <a:latin typeface="Helvetica Neue Medium" charset="0"/>
                <a:ea typeface="Helvetica Neue Medium" charset="0"/>
                <a:cs typeface="Helvetica Neue Medium" charset="0"/>
              </a:rPr>
              <a:t>How to efficiently support serving arbitrary model pipelines?</a:t>
            </a:r>
            <a:endParaRPr lang="en-US" sz="3600" i="1" dirty="0">
              <a:solidFill>
                <a:srgbClr val="FF0000"/>
              </a:solidFill>
              <a:latin typeface="Helvetica Neue Medium" charset="0"/>
              <a:ea typeface="Helvetica Neue Medium" charset="0"/>
              <a:cs typeface="Helvetica Neue Medium" charset="0"/>
            </a:endParaRPr>
          </a:p>
        </p:txBody>
      </p:sp>
      <p:sp>
        <p:nvSpPr>
          <p:cNvPr id="3" name="Slide Number Placeholder 2"/>
          <p:cNvSpPr>
            <a:spLocks noGrp="1"/>
          </p:cNvSpPr>
          <p:nvPr>
            <p:ph type="sldNum" sz="quarter" idx="12"/>
          </p:nvPr>
        </p:nvSpPr>
        <p:spPr/>
        <p:txBody>
          <a:bodyPr/>
          <a:lstStyle/>
          <a:p>
            <a:fld id="{DC2A921A-EC74-6F4D-8465-D463C43FF014}" type="slidenum">
              <a:rPr lang="en-US" smtClean="0">
                <a:solidFill>
                  <a:prstClr val="black">
                    <a:tint val="75000"/>
                  </a:prstClr>
                </a:solidFill>
              </a:rPr>
              <a:pPr/>
              <a:t>62</a:t>
            </a:fld>
            <a:endParaRPr lang="en-US">
              <a:solidFill>
                <a:prstClr val="black">
                  <a:tint val="75000"/>
                </a:prstClr>
              </a:solidFill>
            </a:endParaRPr>
          </a:p>
        </p:txBody>
      </p:sp>
    </p:spTree>
    <p:extLst>
      <p:ext uri="{BB962C8B-B14F-4D97-AF65-F5344CB8AC3E}">
        <p14:creationId xmlns:p14="http://schemas.microsoft.com/office/powerpoint/2010/main" val="18432645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dissolve">
                                      <p:cBhvr>
                                        <p:cTn id="7" dur="500"/>
                                        <p:tgtEl>
                                          <p:spTgt spid="88"/>
                                        </p:tgtEl>
                                      </p:cBhvr>
                                    </p:animEffect>
                                  </p:childTnLst>
                                </p:cTn>
                              </p:par>
                              <p:par>
                                <p:cTn id="8" presetID="9" presetClass="entr" presetSubtype="0" fill="hold" nodeType="withEffect">
                                  <p:stCondLst>
                                    <p:cond delay="0"/>
                                  </p:stCondLst>
                                  <p:childTnLst>
                                    <p:set>
                                      <p:cBhvr>
                                        <p:cTn id="9" dur="1" fill="hold">
                                          <p:stCondLst>
                                            <p:cond delay="0"/>
                                          </p:stCondLst>
                                        </p:cTn>
                                        <p:tgtEl>
                                          <p:spTgt spid="125"/>
                                        </p:tgtEl>
                                        <p:attrNameLst>
                                          <p:attrName>style.visibility</p:attrName>
                                        </p:attrNameLst>
                                      </p:cBhvr>
                                      <p:to>
                                        <p:strVal val="visible"/>
                                      </p:to>
                                    </p:set>
                                    <p:animEffect transition="in" filter="dissolve">
                                      <p:cBhvr>
                                        <p:cTn id="10" dur="500"/>
                                        <p:tgtEl>
                                          <p:spTgt spid="125"/>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24"/>
                                        </p:tgtEl>
                                        <p:attrNameLst>
                                          <p:attrName>style.visibility</p:attrName>
                                        </p:attrNameLst>
                                      </p:cBhvr>
                                      <p:to>
                                        <p:strVal val="visible"/>
                                      </p:to>
                                    </p:set>
                                    <p:animEffect transition="in" filter="dissolve">
                                      <p:cBhvr>
                                        <p:cTn id="15" dur="500"/>
                                        <p:tgtEl>
                                          <p:spTgt spid="124"/>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05"/>
                                        </p:tgtEl>
                                        <p:attrNameLst>
                                          <p:attrName>style.visibility</p:attrName>
                                        </p:attrNameLst>
                                      </p:cBhvr>
                                      <p:to>
                                        <p:strVal val="visible"/>
                                      </p:to>
                                    </p:set>
                                    <p:animEffect transition="in" filter="dissolve">
                                      <p:cBhvr>
                                        <p:cTn id="18" dur="500"/>
                                        <p:tgtEl>
                                          <p:spTgt spid="105"/>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160"/>
                                        </p:tgtEl>
                                        <p:attrNameLst>
                                          <p:attrName>style.visibility</p:attrName>
                                        </p:attrNameLst>
                                      </p:cBhvr>
                                      <p:to>
                                        <p:strVal val="visible"/>
                                      </p:to>
                                    </p:set>
                                    <p:animEffect transition="in" filter="dissolve">
                                      <p:cBhvr>
                                        <p:cTn id="23" dur="500"/>
                                        <p:tgtEl>
                                          <p:spTgt spid="160"/>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126"/>
                                        </p:tgtEl>
                                        <p:attrNameLst>
                                          <p:attrName>style.visibility</p:attrName>
                                        </p:attrNameLst>
                                      </p:cBhvr>
                                      <p:to>
                                        <p:strVal val="visible"/>
                                      </p:to>
                                    </p:set>
                                    <p:animEffect transition="in" filter="dissolve">
                                      <p:cBhvr>
                                        <p:cTn id="26" dur="500"/>
                                        <p:tgtEl>
                                          <p:spTgt spid="126"/>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61"/>
                                        </p:tgtEl>
                                        <p:attrNameLst>
                                          <p:attrName>style.visibility</p:attrName>
                                        </p:attrNameLst>
                                      </p:cBhvr>
                                      <p:to>
                                        <p:strVal val="visible"/>
                                      </p:to>
                                    </p:set>
                                    <p:animEffect transition="in" filter="dissolve">
                                      <p:cBhvr>
                                        <p:cTn id="31" dur="500"/>
                                        <p:tgtEl>
                                          <p:spTgt spid="1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P spid="105" grpId="0"/>
      <p:bldP spid="126" grpId="0"/>
      <p:bldP spid="161" grpId="0"/>
    </p:bld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003261"/>
                </a:solidFill>
                <a:latin typeface="Helvetica" charset="0"/>
                <a:ea typeface="Helvetica" charset="0"/>
                <a:cs typeface="Helvetica" charset="0"/>
              </a:rPr>
              <a:t>Trends in Applied Machine Learning</a:t>
            </a:r>
            <a:endParaRPr lang="en-US" b="1" dirty="0">
              <a:solidFill>
                <a:srgbClr val="003261"/>
              </a:solidFill>
              <a:latin typeface="Helvetica" charset="0"/>
              <a:ea typeface="Helvetica" charset="0"/>
              <a:cs typeface="Helvetica" charset="0"/>
            </a:endParaRPr>
          </a:p>
        </p:txBody>
      </p:sp>
      <p:sp>
        <p:nvSpPr>
          <p:cNvPr id="3" name="Text Placeholder 2"/>
          <p:cNvSpPr>
            <a:spLocks noGrp="1"/>
          </p:cNvSpPr>
          <p:nvPr>
            <p:ph type="body" idx="1"/>
          </p:nvPr>
        </p:nvSpPr>
        <p:spPr>
          <a:xfrm>
            <a:off x="415600" y="1536634"/>
            <a:ext cx="11612608" cy="1900833"/>
          </a:xfrm>
        </p:spPr>
        <p:txBody>
          <a:bodyPr/>
          <a:lstStyle/>
          <a:p>
            <a:pPr marL="609585" indent="-609585">
              <a:buFont typeface="Arial" charset="0"/>
              <a:buChar char="•"/>
            </a:pPr>
            <a:r>
              <a:rPr lang="en-US" dirty="0" smtClean="0">
                <a:latin typeface="Helvetica Neue Light" charset="0"/>
                <a:ea typeface="Helvetica Neue Light" charset="0"/>
                <a:cs typeface="Helvetica Neue Light" charset="0"/>
              </a:rPr>
              <a:t>Specialized model </a:t>
            </a:r>
            <a:r>
              <a:rPr lang="en-US" dirty="0" smtClean="0">
                <a:latin typeface="Helvetica Neue Light" charset="0"/>
                <a:ea typeface="Helvetica Neue Light" charset="0"/>
                <a:cs typeface="Helvetica Neue Light" charset="0"/>
                <a:sym typeface="Wingdings"/>
              </a:rPr>
              <a:t> composing multiple models to render a single decision</a:t>
            </a:r>
          </a:p>
          <a:p>
            <a:pPr marL="990575" lvl="1" indent="-609585">
              <a:buFont typeface="Arial" charset="0"/>
              <a:buChar char="•"/>
            </a:pPr>
            <a:r>
              <a:rPr lang="en-US" dirty="0" smtClean="0">
                <a:latin typeface="Helvetica Neue Light" charset="0"/>
                <a:ea typeface="Helvetica Neue Light" charset="0"/>
                <a:cs typeface="Helvetica Neue Light" charset="0"/>
                <a:sym typeface="Wingdings"/>
              </a:rPr>
              <a:t>More complex applications being made</a:t>
            </a:r>
            <a:endParaRPr lang="en-US" dirty="0">
              <a:latin typeface="Helvetica Neue Light" charset="0"/>
              <a:ea typeface="Helvetica Neue Light" charset="0"/>
              <a:cs typeface="Helvetica Neue Light" charset="0"/>
            </a:endParaRPr>
          </a:p>
        </p:txBody>
      </p:sp>
      <p:grpSp>
        <p:nvGrpSpPr>
          <p:cNvPr id="20" name="Group 19"/>
          <p:cNvGrpSpPr/>
          <p:nvPr/>
        </p:nvGrpSpPr>
        <p:grpSpPr>
          <a:xfrm>
            <a:off x="7325449" y="2546856"/>
            <a:ext cx="5077088" cy="4311144"/>
            <a:chOff x="5494087" y="1910142"/>
            <a:chExt cx="3807816" cy="3233358"/>
          </a:xfrm>
        </p:grpSpPr>
        <p:sp>
          <p:nvSpPr>
            <p:cNvPr id="5" name="Oval 4"/>
            <p:cNvSpPr/>
            <p:nvPr/>
          </p:nvSpPr>
          <p:spPr>
            <a:xfrm>
              <a:off x="7048942" y="1910142"/>
              <a:ext cx="469900" cy="46990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6" name="Rounded Rectangle 5"/>
            <p:cNvSpPr/>
            <p:nvPr/>
          </p:nvSpPr>
          <p:spPr>
            <a:xfrm>
              <a:off x="5696234" y="2717285"/>
              <a:ext cx="1092200" cy="596900"/>
            </a:xfrm>
            <a:prstGeom prst="roundRect">
              <a:avLst/>
            </a:prstGeom>
            <a:solidFill>
              <a:srgbClr val="3269F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err="1"/>
                <a:t>ResNet</a:t>
              </a:r>
              <a:endParaRPr lang="en-US" sz="2400" dirty="0"/>
            </a:p>
          </p:txBody>
        </p:sp>
        <p:sp>
          <p:nvSpPr>
            <p:cNvPr id="7" name="Rounded Rectangle 6"/>
            <p:cNvSpPr/>
            <p:nvPr/>
          </p:nvSpPr>
          <p:spPr>
            <a:xfrm>
              <a:off x="5696234" y="3827616"/>
              <a:ext cx="1092200" cy="596900"/>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Kernel</a:t>
              </a:r>
            </a:p>
            <a:p>
              <a:pPr algn="ctr"/>
              <a:r>
                <a:rPr lang="en-US" sz="2400" dirty="0"/>
                <a:t>SVM</a:t>
              </a:r>
              <a:endParaRPr lang="en-US" sz="2400" dirty="0"/>
            </a:p>
          </p:txBody>
        </p:sp>
        <p:sp>
          <p:nvSpPr>
            <p:cNvPr id="8" name="Oval 7"/>
            <p:cNvSpPr/>
            <p:nvPr/>
          </p:nvSpPr>
          <p:spPr>
            <a:xfrm>
              <a:off x="7048942" y="4673600"/>
              <a:ext cx="469900" cy="46990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9" name="Rounded Rectangle 8"/>
            <p:cNvSpPr/>
            <p:nvPr/>
          </p:nvSpPr>
          <p:spPr>
            <a:xfrm>
              <a:off x="7686902" y="3827616"/>
              <a:ext cx="1457099" cy="596900"/>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s-IS" sz="2400" dirty="0"/>
                <a:t>Logistic Regression</a:t>
              </a:r>
              <a:endParaRPr lang="en-US" sz="2400" dirty="0"/>
            </a:p>
          </p:txBody>
        </p:sp>
        <p:cxnSp>
          <p:nvCxnSpPr>
            <p:cNvPr id="10" name="Straight Arrow Connector 9"/>
            <p:cNvCxnSpPr>
              <a:endCxn id="13" idx="0"/>
            </p:cNvCxnSpPr>
            <p:nvPr/>
          </p:nvCxnSpPr>
          <p:spPr>
            <a:xfrm flipH="1">
              <a:off x="6242334" y="2311227"/>
              <a:ext cx="875423" cy="406058"/>
            </a:xfrm>
            <a:prstGeom prst="straightConnector1">
              <a:avLst/>
            </a:prstGeom>
            <a:ln w="19050">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7450027" y="2311227"/>
              <a:ext cx="928858" cy="404099"/>
            </a:xfrm>
            <a:prstGeom prst="straightConnector1">
              <a:avLst/>
            </a:prstGeom>
            <a:ln w="19050">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stCxn id="13" idx="2"/>
            </p:cNvCxnSpPr>
            <p:nvPr/>
          </p:nvCxnSpPr>
          <p:spPr>
            <a:xfrm>
              <a:off x="6242334" y="3314185"/>
              <a:ext cx="0" cy="513431"/>
            </a:xfrm>
            <a:prstGeom prst="straightConnector1">
              <a:avLst/>
            </a:prstGeom>
            <a:ln w="19050">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a:off x="8378188" y="3312226"/>
              <a:ext cx="697" cy="515390"/>
            </a:xfrm>
            <a:prstGeom prst="straightConnector1">
              <a:avLst/>
            </a:prstGeom>
            <a:ln w="19050">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6242334" y="4424516"/>
              <a:ext cx="875423" cy="317899"/>
            </a:xfrm>
            <a:prstGeom prst="straightConnector1">
              <a:avLst/>
            </a:prstGeom>
            <a:ln w="19050">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a:off x="7450027" y="4424516"/>
              <a:ext cx="928161" cy="317899"/>
            </a:xfrm>
            <a:prstGeom prst="straightConnector1">
              <a:avLst/>
            </a:prstGeom>
            <a:ln w="19050">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sp>
          <p:nvSpPr>
            <p:cNvPr id="16" name="Rounded Rectangle 15"/>
            <p:cNvSpPr/>
            <p:nvPr/>
          </p:nvSpPr>
          <p:spPr>
            <a:xfrm>
              <a:off x="7686901" y="2725369"/>
              <a:ext cx="1364387" cy="596900"/>
            </a:xfrm>
            <a:prstGeom prst="roundRect">
              <a:avLst/>
            </a:prstGeom>
            <a:solidFill>
              <a:srgbClr val="3269F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a:t>Inception</a:t>
              </a:r>
              <a:endParaRPr lang="en-US" sz="2400" dirty="0"/>
            </a:p>
          </p:txBody>
        </p:sp>
        <p:sp>
          <p:nvSpPr>
            <p:cNvPr id="17" name="TextBox 16"/>
            <p:cNvSpPr txBox="1"/>
            <p:nvPr/>
          </p:nvSpPr>
          <p:spPr>
            <a:xfrm>
              <a:off x="5494087" y="2389688"/>
              <a:ext cx="1665144" cy="346249"/>
            </a:xfrm>
            <a:prstGeom prst="rect">
              <a:avLst/>
            </a:prstGeom>
            <a:noFill/>
          </p:spPr>
          <p:txBody>
            <a:bodyPr wrap="square" rtlCol="0">
              <a:spAutoFit/>
            </a:bodyPr>
            <a:lstStyle/>
            <a:p>
              <a:r>
                <a:rPr lang="en-US" sz="2400" dirty="0">
                  <a:latin typeface="Helvetica Neue Light" charset="0"/>
                  <a:ea typeface="Helvetica Neue Light" charset="0"/>
                  <a:cs typeface="Helvetica Neue Light" charset="0"/>
                </a:rPr>
                <a:t>GPU-capable</a:t>
              </a:r>
              <a:endParaRPr lang="en-US" sz="2400" dirty="0">
                <a:latin typeface="Helvetica Neue Light" charset="0"/>
                <a:ea typeface="Helvetica Neue Light" charset="0"/>
                <a:cs typeface="Helvetica Neue Light" charset="0"/>
              </a:endParaRPr>
            </a:p>
          </p:txBody>
        </p:sp>
        <p:sp>
          <p:nvSpPr>
            <p:cNvPr id="18" name="TextBox 17"/>
            <p:cNvSpPr txBox="1"/>
            <p:nvPr/>
          </p:nvSpPr>
          <p:spPr>
            <a:xfrm>
              <a:off x="7636759" y="2391771"/>
              <a:ext cx="1665144" cy="346249"/>
            </a:xfrm>
            <a:prstGeom prst="rect">
              <a:avLst/>
            </a:prstGeom>
            <a:noFill/>
          </p:spPr>
          <p:txBody>
            <a:bodyPr wrap="square" rtlCol="0">
              <a:spAutoFit/>
            </a:bodyPr>
            <a:lstStyle/>
            <a:p>
              <a:r>
                <a:rPr lang="en-US" sz="2400" dirty="0">
                  <a:latin typeface="Helvetica Neue Light" charset="0"/>
                  <a:ea typeface="Helvetica Neue Light" charset="0"/>
                  <a:cs typeface="Helvetica Neue Light" charset="0"/>
                </a:rPr>
                <a:t>GPU-capable</a:t>
              </a:r>
              <a:endParaRPr lang="en-US" sz="2400" dirty="0">
                <a:latin typeface="Helvetica Neue Light" charset="0"/>
                <a:ea typeface="Helvetica Neue Light" charset="0"/>
                <a:cs typeface="Helvetica Neue Light" charset="0"/>
              </a:endParaRPr>
            </a:p>
          </p:txBody>
        </p:sp>
      </p:grpSp>
      <p:sp>
        <p:nvSpPr>
          <p:cNvPr id="19" name="TextBox 18"/>
          <p:cNvSpPr txBox="1"/>
          <p:nvPr/>
        </p:nvSpPr>
        <p:spPr>
          <a:xfrm>
            <a:off x="4097868" y="4429693"/>
            <a:ext cx="2393604" cy="830997"/>
          </a:xfrm>
          <a:prstGeom prst="rect">
            <a:avLst/>
          </a:prstGeom>
          <a:noFill/>
        </p:spPr>
        <p:txBody>
          <a:bodyPr wrap="none" rtlCol="0">
            <a:spAutoFit/>
          </a:bodyPr>
          <a:lstStyle/>
          <a:p>
            <a:r>
              <a:rPr lang="en-US" sz="2400" dirty="0"/>
              <a:t>Ensemble of</a:t>
            </a:r>
          </a:p>
          <a:p>
            <a:r>
              <a:rPr lang="en-US" sz="2400" dirty="0"/>
              <a:t>Neural Features</a:t>
            </a:r>
            <a:endParaRPr lang="en-US" sz="2400" dirty="0"/>
          </a:p>
        </p:txBody>
      </p:sp>
      <p:sp>
        <p:nvSpPr>
          <p:cNvPr id="21" name="Slide Number Placeholder 20"/>
          <p:cNvSpPr>
            <a:spLocks noGrp="1"/>
          </p:cNvSpPr>
          <p:nvPr>
            <p:ph type="sldNum" idx="12"/>
          </p:nvPr>
        </p:nvSpPr>
        <p:spPr/>
        <p:txBody>
          <a:bodyPr/>
          <a:lstStyle/>
          <a:p>
            <a:fld id="{00000000-1234-1234-1234-123412341234}" type="slidenum">
              <a:rPr lang="en" smtClean="0"/>
              <a:pPr/>
              <a:t>63</a:t>
            </a:fld>
            <a:endParaRPr lang="en"/>
          </a:p>
        </p:txBody>
      </p:sp>
    </p:spTree>
    <p:extLst>
      <p:ext uri="{BB962C8B-B14F-4D97-AF65-F5344CB8AC3E}">
        <p14:creationId xmlns:p14="http://schemas.microsoft.com/office/powerpoint/2010/main" val="66763255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rgbClr val="003261"/>
                </a:solidFill>
                <a:latin typeface="Helvetica" charset="0"/>
                <a:ea typeface="Helvetica" charset="0"/>
                <a:cs typeface="Helvetica" charset="0"/>
              </a:rPr>
              <a:t>Model Composition Patterns</a:t>
            </a:r>
          </a:p>
        </p:txBody>
      </p:sp>
      <p:sp>
        <p:nvSpPr>
          <p:cNvPr id="3" name="Text Placeholder 2"/>
          <p:cNvSpPr>
            <a:spLocks noGrp="1"/>
          </p:cNvSpPr>
          <p:nvPr>
            <p:ph type="body" idx="1"/>
          </p:nvPr>
        </p:nvSpPr>
        <p:spPr/>
        <p:txBody>
          <a:bodyPr/>
          <a:lstStyle/>
          <a:p>
            <a:pPr marL="609585" indent="-609585">
              <a:buFont typeface="Arial" charset="0"/>
              <a:buChar char="•"/>
            </a:pPr>
            <a:r>
              <a:rPr lang="en-US" dirty="0" smtClean="0"/>
              <a:t>Ensembles</a:t>
            </a:r>
          </a:p>
          <a:p>
            <a:pPr marL="609585" indent="-609585">
              <a:buFont typeface="Arial" charset="0"/>
              <a:buChar char="•"/>
            </a:pPr>
            <a:endParaRPr lang="en-US" dirty="0"/>
          </a:p>
        </p:txBody>
      </p:sp>
      <p:sp>
        <p:nvSpPr>
          <p:cNvPr id="5" name="Oval 4"/>
          <p:cNvSpPr/>
          <p:nvPr/>
        </p:nvSpPr>
        <p:spPr>
          <a:xfrm>
            <a:off x="6375400" y="2207651"/>
            <a:ext cx="626533" cy="626533"/>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6" name="Rounded Rectangle 5"/>
          <p:cNvSpPr/>
          <p:nvPr/>
        </p:nvSpPr>
        <p:spPr>
          <a:xfrm>
            <a:off x="3166533" y="4279887"/>
            <a:ext cx="1456267" cy="795867"/>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Model 1</a:t>
            </a:r>
            <a:endParaRPr lang="en-US" sz="2400" dirty="0"/>
          </a:p>
        </p:txBody>
      </p:sp>
      <p:sp>
        <p:nvSpPr>
          <p:cNvPr id="7" name="Rounded Rectangle 6"/>
          <p:cNvSpPr/>
          <p:nvPr/>
        </p:nvSpPr>
        <p:spPr>
          <a:xfrm>
            <a:off x="5125616" y="4279887"/>
            <a:ext cx="1456267" cy="795867"/>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Model 2</a:t>
            </a:r>
            <a:endParaRPr lang="en-US" sz="2400" dirty="0"/>
          </a:p>
        </p:txBody>
      </p:sp>
      <p:sp>
        <p:nvSpPr>
          <p:cNvPr id="8" name="Rounded Rectangle 7"/>
          <p:cNvSpPr/>
          <p:nvPr/>
        </p:nvSpPr>
        <p:spPr>
          <a:xfrm>
            <a:off x="7084699" y="4279887"/>
            <a:ext cx="1456267" cy="795867"/>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s-IS" sz="2400" dirty="0"/>
              <a:t>…</a:t>
            </a:r>
            <a:endParaRPr lang="en-US" sz="2400" dirty="0"/>
          </a:p>
        </p:txBody>
      </p:sp>
      <p:sp>
        <p:nvSpPr>
          <p:cNvPr id="9" name="Rounded Rectangle 8"/>
          <p:cNvSpPr/>
          <p:nvPr/>
        </p:nvSpPr>
        <p:spPr>
          <a:xfrm>
            <a:off x="9043780" y="4279887"/>
            <a:ext cx="1456267" cy="795867"/>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s-IS" sz="2400" dirty="0"/>
              <a:t>Model m</a:t>
            </a:r>
            <a:endParaRPr lang="en-US" sz="2400" dirty="0"/>
          </a:p>
        </p:txBody>
      </p:sp>
      <p:cxnSp>
        <p:nvCxnSpPr>
          <p:cNvPr id="13" name="Straight Arrow Connector 12"/>
          <p:cNvCxnSpPr>
            <a:stCxn id="5" idx="2"/>
            <a:endCxn id="6" idx="0"/>
          </p:cNvCxnSpPr>
          <p:nvPr/>
        </p:nvCxnSpPr>
        <p:spPr>
          <a:xfrm flipH="1">
            <a:off x="3894667" y="2520918"/>
            <a:ext cx="2480733" cy="1758969"/>
          </a:xfrm>
          <a:prstGeom prst="straightConnector1">
            <a:avLst/>
          </a:prstGeom>
          <a:ln w="19050">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stCxn id="5" idx="3"/>
            <a:endCxn id="7" idx="0"/>
          </p:cNvCxnSpPr>
          <p:nvPr/>
        </p:nvCxnSpPr>
        <p:spPr>
          <a:xfrm flipH="1">
            <a:off x="5853750" y="2742431"/>
            <a:ext cx="613404" cy="1537456"/>
          </a:xfrm>
          <a:prstGeom prst="straightConnector1">
            <a:avLst/>
          </a:prstGeom>
          <a:ln w="19050">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a:stCxn id="5" idx="5"/>
            <a:endCxn id="8" idx="0"/>
          </p:cNvCxnSpPr>
          <p:nvPr/>
        </p:nvCxnSpPr>
        <p:spPr>
          <a:xfrm>
            <a:off x="6910181" y="2742431"/>
            <a:ext cx="902652" cy="1537456"/>
          </a:xfrm>
          <a:prstGeom prst="straightConnector1">
            <a:avLst/>
          </a:prstGeom>
          <a:ln w="19050">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stCxn id="5" idx="6"/>
            <a:endCxn id="9" idx="0"/>
          </p:cNvCxnSpPr>
          <p:nvPr/>
        </p:nvCxnSpPr>
        <p:spPr>
          <a:xfrm>
            <a:off x="7001934" y="2520918"/>
            <a:ext cx="2769980" cy="1758969"/>
          </a:xfrm>
          <a:prstGeom prst="straightConnector1">
            <a:avLst/>
          </a:prstGeom>
          <a:ln w="19050">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sp>
        <p:nvSpPr>
          <p:cNvPr id="20" name="Freeform 19"/>
          <p:cNvSpPr/>
          <p:nvPr/>
        </p:nvSpPr>
        <p:spPr>
          <a:xfrm>
            <a:off x="4370180" y="2834184"/>
            <a:ext cx="4673600" cy="984285"/>
          </a:xfrm>
          <a:custGeom>
            <a:avLst/>
            <a:gdLst>
              <a:gd name="connsiteX0" fmla="*/ 0 w 3505200"/>
              <a:gd name="connsiteY0" fmla="*/ 88900 h 876698"/>
              <a:gd name="connsiteX1" fmla="*/ 1790700 w 3505200"/>
              <a:gd name="connsiteY1" fmla="*/ 876300 h 876698"/>
              <a:gd name="connsiteX2" fmla="*/ 3505200 w 3505200"/>
              <a:gd name="connsiteY2" fmla="*/ 0 h 876698"/>
            </a:gdLst>
            <a:ahLst/>
            <a:cxnLst>
              <a:cxn ang="0">
                <a:pos x="connsiteX0" y="connsiteY0"/>
              </a:cxn>
              <a:cxn ang="0">
                <a:pos x="connsiteX1" y="connsiteY1"/>
              </a:cxn>
              <a:cxn ang="0">
                <a:pos x="connsiteX2" y="connsiteY2"/>
              </a:cxn>
            </a:cxnLst>
            <a:rect l="l" t="t" r="r" b="b"/>
            <a:pathLst>
              <a:path w="3505200" h="876698">
                <a:moveTo>
                  <a:pt x="0" y="88900"/>
                </a:moveTo>
                <a:cubicBezTo>
                  <a:pt x="603250" y="490008"/>
                  <a:pt x="1206500" y="891117"/>
                  <a:pt x="1790700" y="876300"/>
                </a:cubicBezTo>
                <a:cubicBezTo>
                  <a:pt x="2374900" y="861483"/>
                  <a:pt x="3505200" y="0"/>
                  <a:pt x="3505200" y="0"/>
                </a:cubicBezTo>
              </a:path>
            </a:pathLst>
          </a:custGeom>
          <a:noFill/>
          <a:ln w="19050">
            <a:solidFill>
              <a:schemeClr val="accent1"/>
            </a:solidFill>
            <a:prstDash val="dash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tx1"/>
                </a:solidFill>
              </a:rPr>
              <a:t>AND</a:t>
            </a:r>
            <a:endParaRPr lang="en-US" sz="2400" dirty="0">
              <a:solidFill>
                <a:schemeClr val="tx1"/>
              </a:solidFill>
            </a:endParaRPr>
          </a:p>
        </p:txBody>
      </p:sp>
      <p:sp>
        <p:nvSpPr>
          <p:cNvPr id="28" name="Oval 27"/>
          <p:cNvSpPr/>
          <p:nvPr/>
        </p:nvSpPr>
        <p:spPr>
          <a:xfrm>
            <a:off x="6375400" y="5713692"/>
            <a:ext cx="626533" cy="626533"/>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cxnSp>
        <p:nvCxnSpPr>
          <p:cNvPr id="30" name="Straight Arrow Connector 29"/>
          <p:cNvCxnSpPr>
            <a:stCxn id="6" idx="2"/>
            <a:endCxn id="28" idx="1"/>
          </p:cNvCxnSpPr>
          <p:nvPr/>
        </p:nvCxnSpPr>
        <p:spPr>
          <a:xfrm>
            <a:off x="3894667" y="5075754"/>
            <a:ext cx="2572487" cy="729692"/>
          </a:xfrm>
          <a:prstGeom prst="straightConnector1">
            <a:avLst/>
          </a:prstGeom>
          <a:ln w="12700">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a:stCxn id="7" idx="2"/>
            <a:endCxn id="28" idx="0"/>
          </p:cNvCxnSpPr>
          <p:nvPr/>
        </p:nvCxnSpPr>
        <p:spPr>
          <a:xfrm>
            <a:off x="5853750" y="5075753"/>
            <a:ext cx="834917" cy="637939"/>
          </a:xfrm>
          <a:prstGeom prst="straightConnector1">
            <a:avLst/>
          </a:prstGeom>
          <a:ln w="12700">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a:stCxn id="8" idx="2"/>
            <a:endCxn id="28" idx="0"/>
          </p:cNvCxnSpPr>
          <p:nvPr/>
        </p:nvCxnSpPr>
        <p:spPr>
          <a:xfrm flipH="1">
            <a:off x="6688667" y="5075753"/>
            <a:ext cx="1124165" cy="637939"/>
          </a:xfrm>
          <a:prstGeom prst="straightConnector1">
            <a:avLst/>
          </a:prstGeom>
          <a:ln w="12700">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a:stCxn id="9" idx="2"/>
            <a:endCxn id="28" idx="7"/>
          </p:cNvCxnSpPr>
          <p:nvPr/>
        </p:nvCxnSpPr>
        <p:spPr>
          <a:xfrm flipH="1">
            <a:off x="6910180" y="5075754"/>
            <a:ext cx="2861733" cy="729692"/>
          </a:xfrm>
          <a:prstGeom prst="straightConnector1">
            <a:avLst/>
          </a:prstGeom>
          <a:ln w="12700">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sp>
        <p:nvSpPr>
          <p:cNvPr id="10" name="Slide Number Placeholder 9"/>
          <p:cNvSpPr>
            <a:spLocks noGrp="1"/>
          </p:cNvSpPr>
          <p:nvPr>
            <p:ph type="sldNum" idx="12"/>
          </p:nvPr>
        </p:nvSpPr>
        <p:spPr/>
        <p:txBody>
          <a:bodyPr/>
          <a:lstStyle/>
          <a:p>
            <a:fld id="{00000000-1234-1234-1234-123412341234}" type="slidenum">
              <a:rPr lang="en" smtClean="0"/>
              <a:pPr/>
              <a:t>64</a:t>
            </a:fld>
            <a:endParaRPr lang="en"/>
          </a:p>
        </p:txBody>
      </p:sp>
    </p:spTree>
    <p:extLst>
      <p:ext uri="{BB962C8B-B14F-4D97-AF65-F5344CB8AC3E}">
        <p14:creationId xmlns:p14="http://schemas.microsoft.com/office/powerpoint/2010/main" val="197435747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rgbClr val="003261"/>
                </a:solidFill>
                <a:latin typeface="Helvetica" charset="0"/>
                <a:ea typeface="Helvetica" charset="0"/>
                <a:cs typeface="Helvetica" charset="0"/>
              </a:rPr>
              <a:t>Model Composition Patterns</a:t>
            </a:r>
          </a:p>
        </p:txBody>
      </p:sp>
      <p:sp>
        <p:nvSpPr>
          <p:cNvPr id="3" name="Text Placeholder 2"/>
          <p:cNvSpPr>
            <a:spLocks noGrp="1"/>
          </p:cNvSpPr>
          <p:nvPr>
            <p:ph type="body" idx="1"/>
          </p:nvPr>
        </p:nvSpPr>
        <p:spPr/>
        <p:txBody>
          <a:bodyPr/>
          <a:lstStyle/>
          <a:p>
            <a:pPr marL="609585" indent="-609585">
              <a:buFont typeface="Arial" charset="0"/>
              <a:buChar char="•"/>
            </a:pPr>
            <a:r>
              <a:rPr lang="en-US" dirty="0" smtClean="0"/>
              <a:t>Multi-armed bandits</a:t>
            </a:r>
            <a:endParaRPr lang="en-US" dirty="0" smtClean="0"/>
          </a:p>
          <a:p>
            <a:pPr marL="609585" indent="-609585">
              <a:buFont typeface="Arial" charset="0"/>
              <a:buChar char="•"/>
            </a:pPr>
            <a:endParaRPr lang="en-US" dirty="0"/>
          </a:p>
        </p:txBody>
      </p:sp>
      <p:sp>
        <p:nvSpPr>
          <p:cNvPr id="5" name="Oval 4"/>
          <p:cNvSpPr/>
          <p:nvPr/>
        </p:nvSpPr>
        <p:spPr>
          <a:xfrm>
            <a:off x="6375400" y="2207651"/>
            <a:ext cx="626533" cy="626533"/>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6" name="Rounded Rectangle 5"/>
          <p:cNvSpPr/>
          <p:nvPr/>
        </p:nvSpPr>
        <p:spPr>
          <a:xfrm>
            <a:off x="3302000" y="4419600"/>
            <a:ext cx="1456267" cy="795867"/>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Bandit 1</a:t>
            </a:r>
            <a:endParaRPr lang="en-US" sz="2400" dirty="0"/>
          </a:p>
        </p:txBody>
      </p:sp>
      <p:sp>
        <p:nvSpPr>
          <p:cNvPr id="7" name="Rounded Rectangle 6"/>
          <p:cNvSpPr/>
          <p:nvPr/>
        </p:nvSpPr>
        <p:spPr>
          <a:xfrm>
            <a:off x="5156891" y="4419600"/>
            <a:ext cx="1456267" cy="795867"/>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Bandit 2</a:t>
            </a:r>
            <a:endParaRPr lang="en-US" sz="2400" dirty="0"/>
          </a:p>
        </p:txBody>
      </p:sp>
      <p:sp>
        <p:nvSpPr>
          <p:cNvPr id="8" name="Rounded Rectangle 7"/>
          <p:cNvSpPr/>
          <p:nvPr/>
        </p:nvSpPr>
        <p:spPr>
          <a:xfrm>
            <a:off x="7156404" y="4419600"/>
            <a:ext cx="1456267" cy="795867"/>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s-IS" sz="2400" dirty="0"/>
              <a:t>…</a:t>
            </a:r>
            <a:endParaRPr lang="en-US" sz="2400" dirty="0"/>
          </a:p>
        </p:txBody>
      </p:sp>
      <p:sp>
        <p:nvSpPr>
          <p:cNvPr id="9" name="Rounded Rectangle 8"/>
          <p:cNvSpPr/>
          <p:nvPr/>
        </p:nvSpPr>
        <p:spPr>
          <a:xfrm>
            <a:off x="9076267" y="4419600"/>
            <a:ext cx="1456267" cy="795867"/>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s-IS" sz="2400" dirty="0"/>
              <a:t>Bandit m</a:t>
            </a:r>
            <a:endParaRPr lang="en-US" sz="2400" dirty="0"/>
          </a:p>
        </p:txBody>
      </p:sp>
      <p:cxnSp>
        <p:nvCxnSpPr>
          <p:cNvPr id="13" name="Straight Arrow Connector 12"/>
          <p:cNvCxnSpPr>
            <a:stCxn id="5" idx="2"/>
            <a:endCxn id="6" idx="0"/>
          </p:cNvCxnSpPr>
          <p:nvPr/>
        </p:nvCxnSpPr>
        <p:spPr>
          <a:xfrm flipH="1">
            <a:off x="4030133" y="2520917"/>
            <a:ext cx="2345267" cy="1898683"/>
          </a:xfrm>
          <a:prstGeom prst="straightConnector1">
            <a:avLst/>
          </a:prstGeom>
          <a:ln w="25400">
            <a:solidFill>
              <a:schemeClr val="accent1"/>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stCxn id="5" idx="3"/>
            <a:endCxn id="7" idx="0"/>
          </p:cNvCxnSpPr>
          <p:nvPr/>
        </p:nvCxnSpPr>
        <p:spPr>
          <a:xfrm flipH="1">
            <a:off x="5885025" y="2742432"/>
            <a:ext cx="582129" cy="1677169"/>
          </a:xfrm>
          <a:prstGeom prst="straightConnector1">
            <a:avLst/>
          </a:prstGeom>
          <a:ln w="25400">
            <a:solidFill>
              <a:schemeClr val="accent1"/>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a:stCxn id="5" idx="5"/>
            <a:endCxn id="8" idx="0"/>
          </p:cNvCxnSpPr>
          <p:nvPr/>
        </p:nvCxnSpPr>
        <p:spPr>
          <a:xfrm>
            <a:off x="6910180" y="2742432"/>
            <a:ext cx="974357" cy="1677169"/>
          </a:xfrm>
          <a:prstGeom prst="straightConnector1">
            <a:avLst/>
          </a:prstGeom>
          <a:ln w="25400">
            <a:solidFill>
              <a:schemeClr val="accent1"/>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stCxn id="5" idx="6"/>
            <a:endCxn id="9" idx="0"/>
          </p:cNvCxnSpPr>
          <p:nvPr/>
        </p:nvCxnSpPr>
        <p:spPr>
          <a:xfrm>
            <a:off x="7001933" y="2520917"/>
            <a:ext cx="2802467" cy="1898683"/>
          </a:xfrm>
          <a:prstGeom prst="straightConnector1">
            <a:avLst/>
          </a:prstGeom>
          <a:ln w="25400">
            <a:solidFill>
              <a:schemeClr val="accent1"/>
            </a:solidFill>
            <a:prstDash val="sysDot"/>
            <a:tailEnd type="triangle"/>
          </a:ln>
          <a:effectLst/>
        </p:spPr>
        <p:style>
          <a:lnRef idx="2">
            <a:schemeClr val="accent1"/>
          </a:lnRef>
          <a:fillRef idx="0">
            <a:schemeClr val="accent1"/>
          </a:fillRef>
          <a:effectRef idx="1">
            <a:schemeClr val="accent1"/>
          </a:effectRef>
          <a:fontRef idx="minor">
            <a:schemeClr val="tx1"/>
          </a:fontRef>
        </p:style>
      </p:cxnSp>
      <p:sp>
        <p:nvSpPr>
          <p:cNvPr id="21" name="Freeform 20"/>
          <p:cNvSpPr/>
          <p:nvPr/>
        </p:nvSpPr>
        <p:spPr>
          <a:xfrm>
            <a:off x="4370180" y="2834184"/>
            <a:ext cx="4673600" cy="1168931"/>
          </a:xfrm>
          <a:custGeom>
            <a:avLst/>
            <a:gdLst>
              <a:gd name="connsiteX0" fmla="*/ 0 w 3505200"/>
              <a:gd name="connsiteY0" fmla="*/ 88900 h 876698"/>
              <a:gd name="connsiteX1" fmla="*/ 1790700 w 3505200"/>
              <a:gd name="connsiteY1" fmla="*/ 876300 h 876698"/>
              <a:gd name="connsiteX2" fmla="*/ 3505200 w 3505200"/>
              <a:gd name="connsiteY2" fmla="*/ 0 h 876698"/>
            </a:gdLst>
            <a:ahLst/>
            <a:cxnLst>
              <a:cxn ang="0">
                <a:pos x="connsiteX0" y="connsiteY0"/>
              </a:cxn>
              <a:cxn ang="0">
                <a:pos x="connsiteX1" y="connsiteY1"/>
              </a:cxn>
              <a:cxn ang="0">
                <a:pos x="connsiteX2" y="connsiteY2"/>
              </a:cxn>
            </a:cxnLst>
            <a:rect l="l" t="t" r="r" b="b"/>
            <a:pathLst>
              <a:path w="3505200" h="876698">
                <a:moveTo>
                  <a:pt x="0" y="88900"/>
                </a:moveTo>
                <a:cubicBezTo>
                  <a:pt x="603250" y="490008"/>
                  <a:pt x="1206500" y="891117"/>
                  <a:pt x="1790700" y="876300"/>
                </a:cubicBezTo>
                <a:cubicBezTo>
                  <a:pt x="2374900" y="861483"/>
                  <a:pt x="3505200" y="0"/>
                  <a:pt x="3505200" y="0"/>
                </a:cubicBezTo>
              </a:path>
            </a:pathLst>
          </a:custGeom>
          <a:noFill/>
          <a:ln w="19050">
            <a:solidFill>
              <a:schemeClr val="accent1"/>
            </a:solidFill>
            <a:prstDash val="dash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tx1"/>
                </a:solidFill>
              </a:rPr>
              <a:t>OR</a:t>
            </a:r>
            <a:endParaRPr lang="en-US" sz="2400" dirty="0">
              <a:solidFill>
                <a:schemeClr val="tx1"/>
              </a:solidFill>
            </a:endParaRPr>
          </a:p>
        </p:txBody>
      </p:sp>
      <p:sp>
        <p:nvSpPr>
          <p:cNvPr id="22" name="TextBox 21"/>
          <p:cNvSpPr txBox="1"/>
          <p:nvPr/>
        </p:nvSpPr>
        <p:spPr>
          <a:xfrm>
            <a:off x="4331871" y="3418650"/>
            <a:ext cx="470000" cy="461665"/>
          </a:xfrm>
          <a:prstGeom prst="rect">
            <a:avLst/>
          </a:prstGeom>
          <a:noFill/>
        </p:spPr>
        <p:txBody>
          <a:bodyPr wrap="none" rtlCol="0">
            <a:spAutoFit/>
          </a:bodyPr>
          <a:lstStyle/>
          <a:p>
            <a:r>
              <a:rPr lang="en-US" sz="2400" dirty="0"/>
              <a:t>p</a:t>
            </a:r>
            <a:r>
              <a:rPr lang="en-US" sz="1600" dirty="0"/>
              <a:t>1</a:t>
            </a:r>
            <a:endParaRPr lang="en-US" sz="2400" dirty="0"/>
          </a:p>
        </p:txBody>
      </p:sp>
      <p:sp>
        <p:nvSpPr>
          <p:cNvPr id="23" name="TextBox 22"/>
          <p:cNvSpPr txBox="1"/>
          <p:nvPr/>
        </p:nvSpPr>
        <p:spPr>
          <a:xfrm>
            <a:off x="6039000" y="3435017"/>
            <a:ext cx="470000" cy="461665"/>
          </a:xfrm>
          <a:prstGeom prst="rect">
            <a:avLst/>
          </a:prstGeom>
          <a:noFill/>
        </p:spPr>
        <p:txBody>
          <a:bodyPr wrap="none" rtlCol="0">
            <a:spAutoFit/>
          </a:bodyPr>
          <a:lstStyle/>
          <a:p>
            <a:r>
              <a:rPr lang="en-US" sz="2400" dirty="0"/>
              <a:t>p</a:t>
            </a:r>
            <a:r>
              <a:rPr lang="en-US" sz="1600" dirty="0"/>
              <a:t>2</a:t>
            </a:r>
            <a:endParaRPr lang="en-US" sz="2400" dirty="0"/>
          </a:p>
        </p:txBody>
      </p:sp>
      <p:sp>
        <p:nvSpPr>
          <p:cNvPr id="24" name="TextBox 23"/>
          <p:cNvSpPr txBox="1"/>
          <p:nvPr/>
        </p:nvSpPr>
        <p:spPr>
          <a:xfrm>
            <a:off x="7001933" y="3413548"/>
            <a:ext cx="401072" cy="461665"/>
          </a:xfrm>
          <a:prstGeom prst="rect">
            <a:avLst/>
          </a:prstGeom>
          <a:noFill/>
        </p:spPr>
        <p:txBody>
          <a:bodyPr wrap="none" rtlCol="0">
            <a:spAutoFit/>
          </a:bodyPr>
          <a:lstStyle/>
          <a:p>
            <a:r>
              <a:rPr lang="en-US" sz="2400" dirty="0"/>
              <a:t>p</a:t>
            </a:r>
            <a:r>
              <a:rPr lang="en-US" sz="1600" dirty="0"/>
              <a:t>i</a:t>
            </a:r>
            <a:endParaRPr lang="en-US" sz="2400" dirty="0"/>
          </a:p>
        </p:txBody>
      </p:sp>
      <p:sp>
        <p:nvSpPr>
          <p:cNvPr id="25" name="TextBox 24"/>
          <p:cNvSpPr txBox="1"/>
          <p:nvPr/>
        </p:nvSpPr>
        <p:spPr>
          <a:xfrm>
            <a:off x="8134246" y="3385593"/>
            <a:ext cx="527709" cy="461665"/>
          </a:xfrm>
          <a:prstGeom prst="rect">
            <a:avLst/>
          </a:prstGeom>
          <a:noFill/>
        </p:spPr>
        <p:txBody>
          <a:bodyPr wrap="none" rtlCol="0">
            <a:spAutoFit/>
          </a:bodyPr>
          <a:lstStyle/>
          <a:p>
            <a:r>
              <a:rPr lang="en-US" sz="2400" dirty="0"/>
              <a:t>p</a:t>
            </a:r>
            <a:r>
              <a:rPr lang="en-US" sz="1600" dirty="0"/>
              <a:t>m</a:t>
            </a:r>
            <a:endParaRPr lang="en-US" sz="2400" dirty="0"/>
          </a:p>
        </p:txBody>
      </p:sp>
      <p:sp>
        <p:nvSpPr>
          <p:cNvPr id="10" name="Slide Number Placeholder 9"/>
          <p:cNvSpPr>
            <a:spLocks noGrp="1"/>
          </p:cNvSpPr>
          <p:nvPr>
            <p:ph type="sldNum" idx="12"/>
          </p:nvPr>
        </p:nvSpPr>
        <p:spPr/>
        <p:txBody>
          <a:bodyPr/>
          <a:lstStyle/>
          <a:p>
            <a:fld id="{00000000-1234-1234-1234-123412341234}" type="slidenum">
              <a:rPr lang="en" smtClean="0"/>
              <a:pPr/>
              <a:t>65</a:t>
            </a:fld>
            <a:endParaRPr lang="en"/>
          </a:p>
        </p:txBody>
      </p:sp>
    </p:spTree>
    <p:extLst>
      <p:ext uri="{BB962C8B-B14F-4D97-AF65-F5344CB8AC3E}">
        <p14:creationId xmlns:p14="http://schemas.microsoft.com/office/powerpoint/2010/main" val="28752412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rgbClr val="003261"/>
                </a:solidFill>
                <a:latin typeface="Helvetica" charset="0"/>
                <a:ea typeface="Helvetica" charset="0"/>
                <a:cs typeface="Helvetica" charset="0"/>
              </a:rPr>
              <a:t>Model Composition Patterns</a:t>
            </a:r>
          </a:p>
        </p:txBody>
      </p:sp>
      <p:sp>
        <p:nvSpPr>
          <p:cNvPr id="3" name="Text Placeholder 2"/>
          <p:cNvSpPr>
            <a:spLocks noGrp="1"/>
          </p:cNvSpPr>
          <p:nvPr>
            <p:ph type="body" idx="1"/>
          </p:nvPr>
        </p:nvSpPr>
        <p:spPr/>
        <p:txBody>
          <a:bodyPr/>
          <a:lstStyle/>
          <a:p>
            <a:pPr marL="609585" indent="-609585">
              <a:buFont typeface="Arial" charset="0"/>
              <a:buChar char="•"/>
            </a:pPr>
            <a:r>
              <a:rPr lang="en-US" dirty="0" smtClean="0"/>
              <a:t>Neural Features/Models as transformers</a:t>
            </a:r>
            <a:endParaRPr lang="en-US" dirty="0" smtClean="0"/>
          </a:p>
          <a:p>
            <a:pPr marL="609585" indent="-609585">
              <a:buFont typeface="Arial" charset="0"/>
              <a:buChar char="•"/>
            </a:pPr>
            <a:endParaRPr lang="en-US" dirty="0"/>
          </a:p>
        </p:txBody>
      </p:sp>
      <p:sp>
        <p:nvSpPr>
          <p:cNvPr id="5" name="Oval 4"/>
          <p:cNvSpPr/>
          <p:nvPr/>
        </p:nvSpPr>
        <p:spPr>
          <a:xfrm>
            <a:off x="1324295" y="3052928"/>
            <a:ext cx="626533" cy="626533"/>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6" name="Rounded Rectangle 5"/>
          <p:cNvSpPr/>
          <p:nvPr/>
        </p:nvSpPr>
        <p:spPr>
          <a:xfrm>
            <a:off x="2771316" y="2968261"/>
            <a:ext cx="1456267" cy="795867"/>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Model 1</a:t>
            </a:r>
            <a:endParaRPr lang="en-US" sz="2400" dirty="0"/>
          </a:p>
        </p:txBody>
      </p:sp>
      <p:sp>
        <p:nvSpPr>
          <p:cNvPr id="8" name="Rounded Rectangle 7"/>
          <p:cNvSpPr/>
          <p:nvPr/>
        </p:nvSpPr>
        <p:spPr>
          <a:xfrm>
            <a:off x="5105647" y="2968261"/>
            <a:ext cx="1456267" cy="795867"/>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s-IS" sz="2400" dirty="0"/>
              <a:t>…</a:t>
            </a:r>
            <a:endParaRPr lang="en-US" sz="2400" dirty="0"/>
          </a:p>
        </p:txBody>
      </p:sp>
      <p:sp>
        <p:nvSpPr>
          <p:cNvPr id="9" name="Rounded Rectangle 8"/>
          <p:cNvSpPr/>
          <p:nvPr/>
        </p:nvSpPr>
        <p:spPr>
          <a:xfrm>
            <a:off x="7382402" y="2968261"/>
            <a:ext cx="1456267" cy="795867"/>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s-IS" sz="2400" dirty="0"/>
              <a:t>Model m</a:t>
            </a:r>
            <a:endParaRPr lang="en-US" sz="2400" dirty="0"/>
          </a:p>
        </p:txBody>
      </p:sp>
      <p:sp>
        <p:nvSpPr>
          <p:cNvPr id="20" name="Oval 19"/>
          <p:cNvSpPr/>
          <p:nvPr/>
        </p:nvSpPr>
        <p:spPr>
          <a:xfrm>
            <a:off x="9651778" y="3059935"/>
            <a:ext cx="626533" cy="626533"/>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cxnSp>
        <p:nvCxnSpPr>
          <p:cNvPr id="18" name="Straight Arrow Connector 17"/>
          <p:cNvCxnSpPr>
            <a:stCxn id="5" idx="6"/>
            <a:endCxn id="6" idx="1"/>
          </p:cNvCxnSpPr>
          <p:nvPr/>
        </p:nvCxnSpPr>
        <p:spPr>
          <a:xfrm>
            <a:off x="1950828" y="3366194"/>
            <a:ext cx="820488" cy="0"/>
          </a:xfrm>
          <a:prstGeom prst="straightConnector1">
            <a:avLst/>
          </a:prstGeom>
          <a:ln w="12700">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a:stCxn id="6" idx="3"/>
          </p:cNvCxnSpPr>
          <p:nvPr/>
        </p:nvCxnSpPr>
        <p:spPr>
          <a:xfrm>
            <a:off x="4227583" y="3366194"/>
            <a:ext cx="820488" cy="0"/>
          </a:xfrm>
          <a:prstGeom prst="straightConnector1">
            <a:avLst/>
          </a:prstGeom>
          <a:ln w="25400">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a:stCxn id="8" idx="3"/>
            <a:endCxn id="9" idx="1"/>
          </p:cNvCxnSpPr>
          <p:nvPr/>
        </p:nvCxnSpPr>
        <p:spPr>
          <a:xfrm>
            <a:off x="6561914" y="3366194"/>
            <a:ext cx="820488" cy="0"/>
          </a:xfrm>
          <a:prstGeom prst="straightConnector1">
            <a:avLst/>
          </a:prstGeom>
          <a:ln w="25400">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8831290" y="3350577"/>
            <a:ext cx="820488" cy="0"/>
          </a:xfrm>
          <a:prstGeom prst="straightConnector1">
            <a:avLst/>
          </a:prstGeom>
          <a:ln w="12700">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sp>
        <p:nvSpPr>
          <p:cNvPr id="10" name="Slide Number Placeholder 9"/>
          <p:cNvSpPr>
            <a:spLocks noGrp="1"/>
          </p:cNvSpPr>
          <p:nvPr>
            <p:ph type="sldNum" idx="12"/>
          </p:nvPr>
        </p:nvSpPr>
        <p:spPr/>
        <p:txBody>
          <a:bodyPr/>
          <a:lstStyle/>
          <a:p>
            <a:fld id="{00000000-1234-1234-1234-123412341234}" type="slidenum">
              <a:rPr lang="en" smtClean="0"/>
              <a:pPr/>
              <a:t>66</a:t>
            </a:fld>
            <a:endParaRPr lang="en"/>
          </a:p>
        </p:txBody>
      </p:sp>
    </p:spTree>
    <p:extLst>
      <p:ext uri="{BB962C8B-B14F-4D97-AF65-F5344CB8AC3E}">
        <p14:creationId xmlns:p14="http://schemas.microsoft.com/office/powerpoint/2010/main" val="196311808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rgbClr val="003261"/>
                </a:solidFill>
                <a:latin typeface="Helvetica" charset="0"/>
                <a:ea typeface="Helvetica" charset="0"/>
                <a:cs typeface="Helvetica" charset="0"/>
              </a:rPr>
              <a:t>Model Composition Patterns</a:t>
            </a:r>
          </a:p>
        </p:txBody>
      </p:sp>
      <p:sp>
        <p:nvSpPr>
          <p:cNvPr id="3" name="Text Placeholder 2"/>
          <p:cNvSpPr>
            <a:spLocks noGrp="1"/>
          </p:cNvSpPr>
          <p:nvPr>
            <p:ph type="body" idx="1"/>
          </p:nvPr>
        </p:nvSpPr>
        <p:spPr/>
        <p:txBody>
          <a:bodyPr/>
          <a:lstStyle/>
          <a:p>
            <a:pPr marL="609585" indent="-609585">
              <a:buFont typeface="Arial" charset="0"/>
              <a:buChar char="•"/>
            </a:pPr>
            <a:r>
              <a:rPr lang="en-US" dirty="0" smtClean="0"/>
              <a:t>Cascades</a:t>
            </a:r>
          </a:p>
          <a:p>
            <a:pPr marL="609585" indent="-609585">
              <a:buFont typeface="Arial" charset="0"/>
              <a:buChar char="•"/>
            </a:pPr>
            <a:endParaRPr lang="en-US" dirty="0"/>
          </a:p>
        </p:txBody>
      </p:sp>
      <p:sp>
        <p:nvSpPr>
          <p:cNvPr id="5" name="Oval 4"/>
          <p:cNvSpPr/>
          <p:nvPr/>
        </p:nvSpPr>
        <p:spPr>
          <a:xfrm>
            <a:off x="1324295" y="2520918"/>
            <a:ext cx="626533" cy="626533"/>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6" name="Rounded Rectangle 5"/>
          <p:cNvSpPr/>
          <p:nvPr/>
        </p:nvSpPr>
        <p:spPr>
          <a:xfrm>
            <a:off x="2771316" y="2436251"/>
            <a:ext cx="1456267" cy="795867"/>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Model 1</a:t>
            </a:r>
            <a:endParaRPr lang="en-US" sz="2400" dirty="0"/>
          </a:p>
        </p:txBody>
      </p:sp>
      <p:sp>
        <p:nvSpPr>
          <p:cNvPr id="7" name="Rounded Rectangle 6"/>
          <p:cNvSpPr/>
          <p:nvPr/>
        </p:nvSpPr>
        <p:spPr>
          <a:xfrm>
            <a:off x="5048071" y="2436251"/>
            <a:ext cx="1456267" cy="795867"/>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a:t>Model 2</a:t>
            </a:r>
            <a:endParaRPr lang="en-US" sz="2400" dirty="0"/>
          </a:p>
        </p:txBody>
      </p:sp>
      <p:sp>
        <p:nvSpPr>
          <p:cNvPr id="8" name="Rounded Rectangle 7"/>
          <p:cNvSpPr/>
          <p:nvPr/>
        </p:nvSpPr>
        <p:spPr>
          <a:xfrm>
            <a:off x="7324825" y="2436251"/>
            <a:ext cx="1456267" cy="795867"/>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s-IS" sz="2400" dirty="0"/>
              <a:t>…</a:t>
            </a:r>
            <a:endParaRPr lang="en-US" sz="2400" dirty="0"/>
          </a:p>
        </p:txBody>
      </p:sp>
      <p:sp>
        <p:nvSpPr>
          <p:cNvPr id="9" name="Rounded Rectangle 8"/>
          <p:cNvSpPr/>
          <p:nvPr/>
        </p:nvSpPr>
        <p:spPr>
          <a:xfrm>
            <a:off x="9601580" y="2436251"/>
            <a:ext cx="1456267" cy="795867"/>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s-IS" sz="2400" dirty="0"/>
              <a:t>Model m</a:t>
            </a:r>
            <a:endParaRPr lang="en-US" sz="2400" dirty="0"/>
          </a:p>
        </p:txBody>
      </p:sp>
      <p:sp>
        <p:nvSpPr>
          <p:cNvPr id="20" name="Oval 19"/>
          <p:cNvSpPr/>
          <p:nvPr/>
        </p:nvSpPr>
        <p:spPr>
          <a:xfrm>
            <a:off x="10983343" y="4329626"/>
            <a:ext cx="626533" cy="626533"/>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cxnSp>
        <p:nvCxnSpPr>
          <p:cNvPr id="18" name="Straight Arrow Connector 17"/>
          <p:cNvCxnSpPr>
            <a:stCxn id="5" idx="6"/>
            <a:endCxn id="6" idx="1"/>
          </p:cNvCxnSpPr>
          <p:nvPr/>
        </p:nvCxnSpPr>
        <p:spPr>
          <a:xfrm>
            <a:off x="1950828" y="2834184"/>
            <a:ext cx="820488" cy="0"/>
          </a:xfrm>
          <a:prstGeom prst="straightConnector1">
            <a:avLst/>
          </a:prstGeom>
          <a:ln w="12700">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a:stCxn id="6" idx="3"/>
            <a:endCxn id="7" idx="1"/>
          </p:cNvCxnSpPr>
          <p:nvPr/>
        </p:nvCxnSpPr>
        <p:spPr>
          <a:xfrm>
            <a:off x="4227583" y="2834184"/>
            <a:ext cx="820488" cy="0"/>
          </a:xfrm>
          <a:prstGeom prst="straightConnector1">
            <a:avLst/>
          </a:prstGeom>
          <a:ln w="25400">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a:stCxn id="7" idx="3"/>
            <a:endCxn id="8" idx="1"/>
          </p:cNvCxnSpPr>
          <p:nvPr/>
        </p:nvCxnSpPr>
        <p:spPr>
          <a:xfrm>
            <a:off x="6504337" y="2834184"/>
            <a:ext cx="820488" cy="0"/>
          </a:xfrm>
          <a:prstGeom prst="straightConnector1">
            <a:avLst/>
          </a:prstGeom>
          <a:ln w="25400">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a:stCxn id="8" idx="3"/>
            <a:endCxn id="9" idx="1"/>
          </p:cNvCxnSpPr>
          <p:nvPr/>
        </p:nvCxnSpPr>
        <p:spPr>
          <a:xfrm>
            <a:off x="8781092" y="2834184"/>
            <a:ext cx="820488" cy="0"/>
          </a:xfrm>
          <a:prstGeom prst="straightConnector1">
            <a:avLst/>
          </a:prstGeom>
          <a:ln w="25400">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a:stCxn id="6" idx="2"/>
            <a:endCxn id="20" idx="2"/>
          </p:cNvCxnSpPr>
          <p:nvPr/>
        </p:nvCxnSpPr>
        <p:spPr>
          <a:xfrm>
            <a:off x="3499450" y="3232118"/>
            <a:ext cx="7483893" cy="1410775"/>
          </a:xfrm>
          <a:prstGeom prst="straightConnector1">
            <a:avLst/>
          </a:prstGeom>
          <a:ln w="19050">
            <a:solidFill>
              <a:schemeClr val="tx1"/>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a:stCxn id="7" idx="2"/>
            <a:endCxn id="20" idx="2"/>
          </p:cNvCxnSpPr>
          <p:nvPr/>
        </p:nvCxnSpPr>
        <p:spPr>
          <a:xfrm>
            <a:off x="5776204" y="3232118"/>
            <a:ext cx="5207139" cy="1410775"/>
          </a:xfrm>
          <a:prstGeom prst="straightConnector1">
            <a:avLst/>
          </a:prstGeom>
          <a:ln w="19050">
            <a:solidFill>
              <a:schemeClr val="tx1"/>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a:stCxn id="8" idx="2"/>
            <a:endCxn id="20" idx="2"/>
          </p:cNvCxnSpPr>
          <p:nvPr/>
        </p:nvCxnSpPr>
        <p:spPr>
          <a:xfrm>
            <a:off x="8052959" y="3232118"/>
            <a:ext cx="2930384" cy="1410775"/>
          </a:xfrm>
          <a:prstGeom prst="straightConnector1">
            <a:avLst/>
          </a:prstGeom>
          <a:ln w="19050">
            <a:solidFill>
              <a:schemeClr val="tx1"/>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a:stCxn id="9" idx="2"/>
          </p:cNvCxnSpPr>
          <p:nvPr/>
        </p:nvCxnSpPr>
        <p:spPr>
          <a:xfrm>
            <a:off x="10329714" y="3232118"/>
            <a:ext cx="653629" cy="1410775"/>
          </a:xfrm>
          <a:prstGeom prst="straightConnector1">
            <a:avLst/>
          </a:prstGeom>
          <a:ln w="19050">
            <a:solidFill>
              <a:schemeClr val="tx1"/>
            </a:solidFill>
            <a:prstDash val="sysDot"/>
            <a:tailEnd type="triangle"/>
          </a:ln>
          <a:effectLst/>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2095828" y="2398945"/>
            <a:ext cx="470000" cy="461665"/>
          </a:xfrm>
          <a:prstGeom prst="rect">
            <a:avLst/>
          </a:prstGeom>
          <a:noFill/>
        </p:spPr>
        <p:txBody>
          <a:bodyPr wrap="none" rtlCol="0">
            <a:spAutoFit/>
          </a:bodyPr>
          <a:lstStyle/>
          <a:p>
            <a:r>
              <a:rPr lang="en-US" sz="2400" dirty="0"/>
              <a:t>p</a:t>
            </a:r>
            <a:r>
              <a:rPr lang="en-US" sz="1600" dirty="0"/>
              <a:t>1</a:t>
            </a:r>
            <a:endParaRPr lang="en-US" sz="2400" dirty="0"/>
          </a:p>
        </p:txBody>
      </p:sp>
      <p:sp>
        <p:nvSpPr>
          <p:cNvPr id="37" name="TextBox 36"/>
          <p:cNvSpPr txBox="1"/>
          <p:nvPr/>
        </p:nvSpPr>
        <p:spPr>
          <a:xfrm>
            <a:off x="6649337" y="2336434"/>
            <a:ext cx="401072" cy="461665"/>
          </a:xfrm>
          <a:prstGeom prst="rect">
            <a:avLst/>
          </a:prstGeom>
          <a:noFill/>
        </p:spPr>
        <p:txBody>
          <a:bodyPr wrap="none" rtlCol="0">
            <a:spAutoFit/>
          </a:bodyPr>
          <a:lstStyle/>
          <a:p>
            <a:r>
              <a:rPr lang="en-US" sz="2400" dirty="0"/>
              <a:t>p</a:t>
            </a:r>
            <a:r>
              <a:rPr lang="en-US" sz="1600" dirty="0"/>
              <a:t>i</a:t>
            </a:r>
            <a:endParaRPr lang="en-US" sz="2400" dirty="0"/>
          </a:p>
        </p:txBody>
      </p:sp>
      <p:sp>
        <p:nvSpPr>
          <p:cNvPr id="38" name="TextBox 37"/>
          <p:cNvSpPr txBox="1"/>
          <p:nvPr/>
        </p:nvSpPr>
        <p:spPr>
          <a:xfrm>
            <a:off x="4372583" y="2364992"/>
            <a:ext cx="470000" cy="461665"/>
          </a:xfrm>
          <a:prstGeom prst="rect">
            <a:avLst/>
          </a:prstGeom>
          <a:noFill/>
        </p:spPr>
        <p:txBody>
          <a:bodyPr wrap="none" rtlCol="0">
            <a:spAutoFit/>
          </a:bodyPr>
          <a:lstStyle/>
          <a:p>
            <a:r>
              <a:rPr lang="en-US" sz="2400"/>
              <a:t>p</a:t>
            </a:r>
            <a:r>
              <a:rPr lang="en-US" sz="1600"/>
              <a:t>2</a:t>
            </a:r>
            <a:endParaRPr lang="en-US" sz="2400" dirty="0"/>
          </a:p>
        </p:txBody>
      </p:sp>
      <p:sp>
        <p:nvSpPr>
          <p:cNvPr id="39" name="TextBox 38"/>
          <p:cNvSpPr txBox="1"/>
          <p:nvPr/>
        </p:nvSpPr>
        <p:spPr>
          <a:xfrm>
            <a:off x="8944917" y="2364992"/>
            <a:ext cx="527709" cy="461665"/>
          </a:xfrm>
          <a:prstGeom prst="rect">
            <a:avLst/>
          </a:prstGeom>
          <a:noFill/>
        </p:spPr>
        <p:txBody>
          <a:bodyPr wrap="none" rtlCol="0">
            <a:spAutoFit/>
          </a:bodyPr>
          <a:lstStyle/>
          <a:p>
            <a:r>
              <a:rPr lang="en-US" sz="2400"/>
              <a:t>p</a:t>
            </a:r>
            <a:r>
              <a:rPr lang="en-US" sz="1600"/>
              <a:t>m</a:t>
            </a:r>
            <a:endParaRPr lang="en-US" sz="2400" dirty="0"/>
          </a:p>
        </p:txBody>
      </p:sp>
      <p:sp>
        <p:nvSpPr>
          <p:cNvPr id="40" name="TextBox 39"/>
          <p:cNvSpPr txBox="1"/>
          <p:nvPr/>
        </p:nvSpPr>
        <p:spPr>
          <a:xfrm>
            <a:off x="803567" y="5920353"/>
            <a:ext cx="11791818" cy="461665"/>
          </a:xfrm>
          <a:prstGeom prst="rect">
            <a:avLst/>
          </a:prstGeom>
          <a:noFill/>
        </p:spPr>
        <p:txBody>
          <a:bodyPr wrap="none" rtlCol="0">
            <a:spAutoFit/>
          </a:bodyPr>
          <a:lstStyle/>
          <a:p>
            <a:r>
              <a:rPr lang="en-US" sz="2400"/>
              <a:t>Ref: Xin Wang et al, IDK Cascades: Fast Deep Learning by Learning not to Overthink</a:t>
            </a:r>
            <a:endParaRPr lang="en-US" sz="2400"/>
          </a:p>
        </p:txBody>
      </p:sp>
      <p:sp>
        <p:nvSpPr>
          <p:cNvPr id="10" name="Slide Number Placeholder 9"/>
          <p:cNvSpPr>
            <a:spLocks noGrp="1"/>
          </p:cNvSpPr>
          <p:nvPr>
            <p:ph type="sldNum" idx="12"/>
          </p:nvPr>
        </p:nvSpPr>
        <p:spPr/>
        <p:txBody>
          <a:bodyPr/>
          <a:lstStyle/>
          <a:p>
            <a:fld id="{00000000-1234-1234-1234-123412341234}" type="slidenum">
              <a:rPr lang="en" smtClean="0"/>
              <a:pPr/>
              <a:t>67</a:t>
            </a:fld>
            <a:endParaRPr lang="en"/>
          </a:p>
        </p:txBody>
      </p:sp>
    </p:spTree>
    <p:extLst>
      <p:ext uri="{BB962C8B-B14F-4D97-AF65-F5344CB8AC3E}">
        <p14:creationId xmlns:p14="http://schemas.microsoft.com/office/powerpoint/2010/main" val="156207610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rgbClr val="003261"/>
                </a:solidFill>
                <a:latin typeface="Helvetica" charset="0"/>
                <a:ea typeface="Helvetica" charset="0"/>
                <a:cs typeface="Helvetica" charset="0"/>
              </a:rPr>
              <a:t>Model Composition Patterns</a:t>
            </a:r>
          </a:p>
        </p:txBody>
      </p:sp>
      <p:sp>
        <p:nvSpPr>
          <p:cNvPr id="3" name="Text Placeholder 2"/>
          <p:cNvSpPr>
            <a:spLocks noGrp="1"/>
          </p:cNvSpPr>
          <p:nvPr>
            <p:ph type="body" idx="1"/>
          </p:nvPr>
        </p:nvSpPr>
        <p:spPr/>
        <p:txBody>
          <a:bodyPr/>
          <a:lstStyle/>
          <a:p>
            <a:pPr marL="609585" indent="-609585">
              <a:buFont typeface="Arial" charset="0"/>
              <a:buChar char="•"/>
            </a:pPr>
            <a:r>
              <a:rPr lang="en-US" dirty="0" smtClean="0"/>
              <a:t>E.g. ensemble </a:t>
            </a:r>
            <a:r>
              <a:rPr lang="en-US" dirty="0" smtClean="0"/>
              <a:t>of Cascades</a:t>
            </a:r>
          </a:p>
          <a:p>
            <a:pPr marL="609585" indent="-609585">
              <a:buFont typeface="Arial" charset="0"/>
              <a:buChar char="•"/>
            </a:pPr>
            <a:endParaRPr lang="en-US" dirty="0"/>
          </a:p>
        </p:txBody>
      </p:sp>
      <p:sp>
        <p:nvSpPr>
          <p:cNvPr id="5" name="Oval 4"/>
          <p:cNvSpPr/>
          <p:nvPr/>
        </p:nvSpPr>
        <p:spPr>
          <a:xfrm>
            <a:off x="6011922" y="1843584"/>
            <a:ext cx="626533" cy="626533"/>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6" name="Rounded Rectangle 5"/>
          <p:cNvSpPr/>
          <p:nvPr/>
        </p:nvSpPr>
        <p:spPr>
          <a:xfrm>
            <a:off x="4208311" y="2919775"/>
            <a:ext cx="1456267" cy="795867"/>
          </a:xfrm>
          <a:prstGeom prst="roundRect">
            <a:avLst/>
          </a:prstGeom>
          <a:solidFill>
            <a:srgbClr val="3269F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Model</a:t>
            </a:r>
            <a:r>
              <a:rPr lang="en-US" sz="1600" dirty="0"/>
              <a:t>11</a:t>
            </a:r>
            <a:endParaRPr lang="en-US" sz="2400" dirty="0"/>
          </a:p>
        </p:txBody>
      </p:sp>
      <p:sp>
        <p:nvSpPr>
          <p:cNvPr id="7" name="Rounded Rectangle 6"/>
          <p:cNvSpPr/>
          <p:nvPr/>
        </p:nvSpPr>
        <p:spPr>
          <a:xfrm>
            <a:off x="4208311" y="4400216"/>
            <a:ext cx="1456267" cy="795867"/>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Model</a:t>
            </a:r>
            <a:r>
              <a:rPr lang="en-US" sz="1600" dirty="0"/>
              <a:t>12</a:t>
            </a:r>
            <a:endParaRPr lang="en-US" sz="2400" dirty="0"/>
          </a:p>
        </p:txBody>
      </p:sp>
      <p:sp>
        <p:nvSpPr>
          <p:cNvPr id="9" name="Rounded Rectangle 8"/>
          <p:cNvSpPr/>
          <p:nvPr/>
        </p:nvSpPr>
        <p:spPr>
          <a:xfrm>
            <a:off x="7057045" y="2917163"/>
            <a:ext cx="1456267" cy="795867"/>
          </a:xfrm>
          <a:prstGeom prst="roundRect">
            <a:avLst/>
          </a:prstGeom>
          <a:solidFill>
            <a:srgbClr val="3269F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s-IS" sz="2400" dirty="0"/>
              <a:t>Model</a:t>
            </a:r>
            <a:r>
              <a:rPr lang="is-IS" sz="1600" dirty="0"/>
              <a:t>21</a:t>
            </a:r>
            <a:endParaRPr lang="en-US" sz="2400" dirty="0"/>
          </a:p>
        </p:txBody>
      </p:sp>
      <p:sp>
        <p:nvSpPr>
          <p:cNvPr id="20" name="Oval 19"/>
          <p:cNvSpPr/>
          <p:nvPr/>
        </p:nvSpPr>
        <p:spPr>
          <a:xfrm>
            <a:off x="6011922" y="5528195"/>
            <a:ext cx="626533" cy="626533"/>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6" name="TextBox 35"/>
          <p:cNvSpPr txBox="1"/>
          <p:nvPr/>
        </p:nvSpPr>
        <p:spPr>
          <a:xfrm>
            <a:off x="5172673" y="2201669"/>
            <a:ext cx="568617" cy="461665"/>
          </a:xfrm>
          <a:prstGeom prst="rect">
            <a:avLst/>
          </a:prstGeom>
          <a:noFill/>
        </p:spPr>
        <p:txBody>
          <a:bodyPr wrap="none" rtlCol="0">
            <a:spAutoFit/>
          </a:bodyPr>
          <a:lstStyle/>
          <a:p>
            <a:r>
              <a:rPr lang="en-US" sz="2400" dirty="0"/>
              <a:t>p</a:t>
            </a:r>
            <a:r>
              <a:rPr lang="en-US" sz="1600" dirty="0"/>
              <a:t>11</a:t>
            </a:r>
            <a:endParaRPr lang="en-US" sz="2400" dirty="0"/>
          </a:p>
        </p:txBody>
      </p:sp>
      <p:sp>
        <p:nvSpPr>
          <p:cNvPr id="37" name="TextBox 36"/>
          <p:cNvSpPr txBox="1"/>
          <p:nvPr/>
        </p:nvSpPr>
        <p:spPr>
          <a:xfrm>
            <a:off x="7019587" y="2229977"/>
            <a:ext cx="583814" cy="461665"/>
          </a:xfrm>
          <a:prstGeom prst="rect">
            <a:avLst/>
          </a:prstGeom>
          <a:noFill/>
        </p:spPr>
        <p:txBody>
          <a:bodyPr wrap="none" rtlCol="0">
            <a:spAutoFit/>
          </a:bodyPr>
          <a:lstStyle/>
          <a:p>
            <a:r>
              <a:rPr lang="en-US" sz="2400"/>
              <a:t>p</a:t>
            </a:r>
            <a:r>
              <a:rPr lang="en-US" sz="1600"/>
              <a:t>21</a:t>
            </a:r>
            <a:endParaRPr lang="en-US" sz="2400" dirty="0"/>
          </a:p>
        </p:txBody>
      </p:sp>
      <p:sp>
        <p:nvSpPr>
          <p:cNvPr id="38" name="TextBox 37"/>
          <p:cNvSpPr txBox="1"/>
          <p:nvPr/>
        </p:nvSpPr>
        <p:spPr>
          <a:xfrm>
            <a:off x="4441657" y="3778216"/>
            <a:ext cx="583814" cy="461665"/>
          </a:xfrm>
          <a:prstGeom prst="rect">
            <a:avLst/>
          </a:prstGeom>
          <a:noFill/>
        </p:spPr>
        <p:txBody>
          <a:bodyPr wrap="none" rtlCol="0">
            <a:spAutoFit/>
          </a:bodyPr>
          <a:lstStyle/>
          <a:p>
            <a:r>
              <a:rPr lang="en-US" sz="2400"/>
              <a:t>p</a:t>
            </a:r>
            <a:r>
              <a:rPr lang="en-US" sz="1600"/>
              <a:t>12</a:t>
            </a:r>
            <a:endParaRPr lang="en-US" sz="2400" dirty="0"/>
          </a:p>
        </p:txBody>
      </p:sp>
      <p:sp>
        <p:nvSpPr>
          <p:cNvPr id="39" name="TextBox 38"/>
          <p:cNvSpPr txBox="1"/>
          <p:nvPr/>
        </p:nvSpPr>
        <p:spPr>
          <a:xfrm>
            <a:off x="7278559" y="3742309"/>
            <a:ext cx="583814" cy="461665"/>
          </a:xfrm>
          <a:prstGeom prst="rect">
            <a:avLst/>
          </a:prstGeom>
          <a:noFill/>
        </p:spPr>
        <p:txBody>
          <a:bodyPr wrap="none" rtlCol="0">
            <a:spAutoFit/>
          </a:bodyPr>
          <a:lstStyle/>
          <a:p>
            <a:r>
              <a:rPr lang="en-US" sz="2400"/>
              <a:t>p</a:t>
            </a:r>
            <a:r>
              <a:rPr lang="en-US" sz="1600"/>
              <a:t>22</a:t>
            </a:r>
            <a:endParaRPr lang="en-US" sz="2400" dirty="0"/>
          </a:p>
        </p:txBody>
      </p:sp>
      <p:sp>
        <p:nvSpPr>
          <p:cNvPr id="28" name="Rounded Rectangle 27"/>
          <p:cNvSpPr/>
          <p:nvPr/>
        </p:nvSpPr>
        <p:spPr>
          <a:xfrm>
            <a:off x="7056116" y="4400216"/>
            <a:ext cx="1456267" cy="795867"/>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s-IS" sz="2400" dirty="0"/>
              <a:t>Model</a:t>
            </a:r>
            <a:r>
              <a:rPr lang="is-IS" sz="1600" dirty="0"/>
              <a:t>22</a:t>
            </a:r>
            <a:endParaRPr lang="en-US" sz="2400" dirty="0"/>
          </a:p>
        </p:txBody>
      </p:sp>
      <p:cxnSp>
        <p:nvCxnSpPr>
          <p:cNvPr id="14" name="Straight Arrow Connector 13"/>
          <p:cNvCxnSpPr>
            <a:stCxn id="5" idx="3"/>
            <a:endCxn id="6" idx="0"/>
          </p:cNvCxnSpPr>
          <p:nvPr/>
        </p:nvCxnSpPr>
        <p:spPr>
          <a:xfrm flipH="1">
            <a:off x="4936445" y="2378364"/>
            <a:ext cx="1167231" cy="541411"/>
          </a:xfrm>
          <a:prstGeom prst="straightConnector1">
            <a:avLst/>
          </a:prstGeom>
          <a:ln w="19050">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5" idx="5"/>
            <a:endCxn id="9" idx="0"/>
          </p:cNvCxnSpPr>
          <p:nvPr/>
        </p:nvCxnSpPr>
        <p:spPr>
          <a:xfrm>
            <a:off x="6546702" y="2378365"/>
            <a:ext cx="1238477" cy="538799"/>
          </a:xfrm>
          <a:prstGeom prst="straightConnector1">
            <a:avLst/>
          </a:prstGeom>
          <a:ln w="19050">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stCxn id="6" idx="2"/>
            <a:endCxn id="7" idx="0"/>
          </p:cNvCxnSpPr>
          <p:nvPr/>
        </p:nvCxnSpPr>
        <p:spPr>
          <a:xfrm>
            <a:off x="4936444" y="3715642"/>
            <a:ext cx="0" cy="684575"/>
          </a:xfrm>
          <a:prstGeom prst="straightConnector1">
            <a:avLst/>
          </a:prstGeom>
          <a:ln w="19050">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stCxn id="9" idx="2"/>
            <a:endCxn id="28" idx="0"/>
          </p:cNvCxnSpPr>
          <p:nvPr/>
        </p:nvCxnSpPr>
        <p:spPr>
          <a:xfrm flipH="1">
            <a:off x="7784250" y="3713029"/>
            <a:ext cx="929" cy="687187"/>
          </a:xfrm>
          <a:prstGeom prst="straightConnector1">
            <a:avLst/>
          </a:prstGeom>
          <a:ln w="19050">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a:stCxn id="7" idx="2"/>
            <a:endCxn id="20" idx="1"/>
          </p:cNvCxnSpPr>
          <p:nvPr/>
        </p:nvCxnSpPr>
        <p:spPr>
          <a:xfrm>
            <a:off x="4936445" y="5196084"/>
            <a:ext cx="1167231" cy="423865"/>
          </a:xfrm>
          <a:prstGeom prst="straightConnector1">
            <a:avLst/>
          </a:prstGeom>
          <a:ln w="19050">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a:stCxn id="6" idx="3"/>
            <a:endCxn id="20" idx="0"/>
          </p:cNvCxnSpPr>
          <p:nvPr/>
        </p:nvCxnSpPr>
        <p:spPr>
          <a:xfrm>
            <a:off x="5664577" y="3317709"/>
            <a:ext cx="660611" cy="2210487"/>
          </a:xfrm>
          <a:prstGeom prst="straightConnector1">
            <a:avLst/>
          </a:prstGeom>
          <a:ln w="12700">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a:stCxn id="9" idx="1"/>
            <a:endCxn id="20" idx="0"/>
          </p:cNvCxnSpPr>
          <p:nvPr/>
        </p:nvCxnSpPr>
        <p:spPr>
          <a:xfrm flipH="1">
            <a:off x="6325189" y="3315096"/>
            <a:ext cx="731857" cy="2213099"/>
          </a:xfrm>
          <a:prstGeom prst="straightConnector1">
            <a:avLst/>
          </a:prstGeom>
          <a:ln w="12700">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a:stCxn id="28" idx="2"/>
            <a:endCxn id="20" idx="7"/>
          </p:cNvCxnSpPr>
          <p:nvPr/>
        </p:nvCxnSpPr>
        <p:spPr>
          <a:xfrm flipH="1">
            <a:off x="6546702" y="5196084"/>
            <a:ext cx="1237548" cy="423865"/>
          </a:xfrm>
          <a:prstGeom prst="straightConnector1">
            <a:avLst/>
          </a:prstGeom>
          <a:ln w="19050">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sp>
        <p:nvSpPr>
          <p:cNvPr id="8" name="Slide Number Placeholder 7"/>
          <p:cNvSpPr>
            <a:spLocks noGrp="1"/>
          </p:cNvSpPr>
          <p:nvPr>
            <p:ph type="sldNum" idx="12"/>
          </p:nvPr>
        </p:nvSpPr>
        <p:spPr/>
        <p:txBody>
          <a:bodyPr/>
          <a:lstStyle/>
          <a:p>
            <a:fld id="{00000000-1234-1234-1234-123412341234}" type="slidenum">
              <a:rPr lang="en" smtClean="0"/>
              <a:pPr/>
              <a:t>68</a:t>
            </a:fld>
            <a:endParaRPr lang="en"/>
          </a:p>
        </p:txBody>
      </p:sp>
    </p:spTree>
    <p:extLst>
      <p:ext uri="{BB962C8B-B14F-4D97-AF65-F5344CB8AC3E}">
        <p14:creationId xmlns:p14="http://schemas.microsoft.com/office/powerpoint/2010/main" val="5975114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Model Serving Considerations</a:t>
            </a:r>
            <a:endParaRPr lang="en-US" dirty="0"/>
          </a:p>
        </p:txBody>
      </p:sp>
      <p:grpSp>
        <p:nvGrpSpPr>
          <p:cNvPr id="5" name="Group 4"/>
          <p:cNvGrpSpPr/>
          <p:nvPr/>
        </p:nvGrpSpPr>
        <p:grpSpPr>
          <a:xfrm>
            <a:off x="3603508" y="1841502"/>
            <a:ext cx="6268621" cy="2507720"/>
            <a:chOff x="2702631" y="1381125"/>
            <a:chExt cx="4701466" cy="1880790"/>
          </a:xfrm>
        </p:grpSpPr>
        <p:sp>
          <p:nvSpPr>
            <p:cNvPr id="6" name="Arc 5"/>
            <p:cNvSpPr/>
            <p:nvPr/>
          </p:nvSpPr>
          <p:spPr>
            <a:xfrm rot="16200000">
              <a:off x="4685504" y="543321"/>
              <a:ext cx="1150938" cy="4286249"/>
            </a:xfrm>
            <a:prstGeom prst="arc">
              <a:avLst/>
            </a:prstGeom>
            <a:ln w="31750">
              <a:solidFill>
                <a:srgbClr val="3269F6"/>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p>
          </p:txBody>
        </p:sp>
        <p:cxnSp>
          <p:nvCxnSpPr>
            <p:cNvPr id="7" name="Straight Arrow Connector 6"/>
            <p:cNvCxnSpPr/>
            <p:nvPr/>
          </p:nvCxnSpPr>
          <p:spPr>
            <a:xfrm flipH="1" flipV="1">
              <a:off x="3117846" y="1381125"/>
              <a:ext cx="1" cy="1305320"/>
            </a:xfrm>
            <a:prstGeom prst="straightConnector1">
              <a:avLst/>
            </a:prstGeom>
            <a:ln w="254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3117844" y="2686444"/>
              <a:ext cx="2755907" cy="0"/>
            </a:xfrm>
            <a:prstGeom prst="straightConnector1">
              <a:avLst/>
            </a:prstGeom>
            <a:ln w="254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rot="16200000">
              <a:off x="2254071" y="1835480"/>
              <a:ext cx="1243370" cy="346249"/>
            </a:xfrm>
            <a:prstGeom prst="rect">
              <a:avLst/>
            </a:prstGeom>
            <a:noFill/>
          </p:spPr>
          <p:txBody>
            <a:bodyPr wrap="none" rtlCol="0">
              <a:spAutoFit/>
            </a:bodyPr>
            <a:lstStyle/>
            <a:p>
              <a:r>
                <a:rPr lang="en-US" sz="2400" dirty="0"/>
                <a:t>throughput</a:t>
              </a:r>
              <a:endParaRPr lang="en-US" sz="2400" dirty="0"/>
            </a:p>
          </p:txBody>
        </p:sp>
      </p:grpSp>
      <p:grpSp>
        <p:nvGrpSpPr>
          <p:cNvPr id="10" name="Group 9"/>
          <p:cNvGrpSpPr/>
          <p:nvPr/>
        </p:nvGrpSpPr>
        <p:grpSpPr>
          <a:xfrm>
            <a:off x="3624356" y="3809438"/>
            <a:ext cx="4207312" cy="2351515"/>
            <a:chOff x="2718267" y="2857078"/>
            <a:chExt cx="3155484" cy="1763636"/>
          </a:xfrm>
        </p:grpSpPr>
        <p:cxnSp>
          <p:nvCxnSpPr>
            <p:cNvPr id="11" name="Straight Arrow Connector 10"/>
            <p:cNvCxnSpPr/>
            <p:nvPr/>
          </p:nvCxnSpPr>
          <p:spPr>
            <a:xfrm flipH="1" flipV="1">
              <a:off x="3117846" y="2907107"/>
              <a:ext cx="1" cy="1305320"/>
            </a:xfrm>
            <a:prstGeom prst="straightConnector1">
              <a:avLst/>
            </a:prstGeom>
            <a:ln w="254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3117844" y="4212426"/>
              <a:ext cx="2755907" cy="0"/>
            </a:xfrm>
            <a:prstGeom prst="straightConnector1">
              <a:avLst/>
            </a:prstGeom>
            <a:ln w="254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V="1">
              <a:off x="3117844" y="3416296"/>
              <a:ext cx="2470156" cy="796130"/>
            </a:xfrm>
            <a:prstGeom prst="line">
              <a:avLst/>
            </a:prstGeom>
            <a:ln w="25400">
              <a:solidFill>
                <a:srgbClr val="3269F6"/>
              </a:solidFill>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4172676" y="4182133"/>
              <a:ext cx="1557157" cy="438581"/>
            </a:xfrm>
            <a:prstGeom prst="rect">
              <a:avLst/>
            </a:prstGeom>
            <a:noFill/>
          </p:spPr>
          <p:txBody>
            <a:bodyPr wrap="none" rtlCol="0">
              <a:spAutoFit/>
            </a:bodyPr>
            <a:lstStyle/>
            <a:p>
              <a:r>
                <a:rPr lang="en-US" sz="3200" dirty="0"/>
                <a:t>Batch size</a:t>
              </a:r>
              <a:endParaRPr lang="en-US" sz="3200" dirty="0"/>
            </a:p>
          </p:txBody>
        </p:sp>
        <p:sp>
          <p:nvSpPr>
            <p:cNvPr id="15" name="TextBox 14"/>
            <p:cNvSpPr txBox="1"/>
            <p:nvPr/>
          </p:nvSpPr>
          <p:spPr>
            <a:xfrm rot="16200000">
              <a:off x="2154892" y="3420453"/>
              <a:ext cx="1472999" cy="346249"/>
            </a:xfrm>
            <a:prstGeom prst="rect">
              <a:avLst/>
            </a:prstGeom>
            <a:noFill/>
          </p:spPr>
          <p:txBody>
            <a:bodyPr wrap="none" rtlCol="0">
              <a:spAutoFit/>
            </a:bodyPr>
            <a:lstStyle/>
            <a:p>
              <a:r>
                <a:rPr lang="en-US" sz="2400" dirty="0"/>
                <a:t>Latency (</a:t>
              </a:r>
              <a:r>
                <a:rPr lang="en-US" sz="2400" dirty="0" err="1"/>
                <a:t>ms</a:t>
              </a:r>
              <a:r>
                <a:rPr lang="en-US" sz="2400" dirty="0"/>
                <a:t>)</a:t>
              </a:r>
            </a:p>
          </p:txBody>
        </p:sp>
      </p:grpSp>
      <p:cxnSp>
        <p:nvCxnSpPr>
          <p:cNvPr id="16" name="Straight Connector 15"/>
          <p:cNvCxnSpPr/>
          <p:nvPr/>
        </p:nvCxnSpPr>
        <p:spPr>
          <a:xfrm>
            <a:off x="3588119" y="4995333"/>
            <a:ext cx="4521200" cy="0"/>
          </a:xfrm>
          <a:prstGeom prst="line">
            <a:avLst/>
          </a:prstGeom>
          <a:ln w="50800">
            <a:solidFill>
              <a:srgbClr val="FF000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6112933" y="1568975"/>
            <a:ext cx="0" cy="4288563"/>
          </a:xfrm>
          <a:prstGeom prst="line">
            <a:avLst/>
          </a:prstGeom>
          <a:ln w="50800">
            <a:solidFill>
              <a:schemeClr val="accent1">
                <a:lumMod val="75000"/>
              </a:schemeClr>
            </a:solidFill>
            <a:prstDash val="dash"/>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7371405" y="4545214"/>
            <a:ext cx="1963999" cy="461665"/>
          </a:xfrm>
          <a:prstGeom prst="rect">
            <a:avLst/>
          </a:prstGeom>
          <a:noFill/>
        </p:spPr>
        <p:txBody>
          <a:bodyPr wrap="none" rtlCol="0">
            <a:spAutoFit/>
          </a:bodyPr>
          <a:lstStyle/>
          <a:p>
            <a:r>
              <a:rPr lang="en-US" sz="2400"/>
              <a:t>Latency SLO</a:t>
            </a:r>
            <a:endParaRPr lang="en-US" sz="2400"/>
          </a:p>
        </p:txBody>
      </p:sp>
      <p:sp>
        <p:nvSpPr>
          <p:cNvPr id="3" name="Slide Number Placeholder 2"/>
          <p:cNvSpPr>
            <a:spLocks noGrp="1"/>
          </p:cNvSpPr>
          <p:nvPr>
            <p:ph type="sldNum" idx="12"/>
          </p:nvPr>
        </p:nvSpPr>
        <p:spPr/>
        <p:txBody>
          <a:bodyPr/>
          <a:lstStyle/>
          <a:p>
            <a:fld id="{00000000-1234-1234-1234-123412341234}" type="slidenum">
              <a:rPr lang="en" smtClean="0"/>
              <a:pPr/>
              <a:t>69</a:t>
            </a:fld>
            <a:endParaRPr lang="en"/>
          </a:p>
        </p:txBody>
      </p:sp>
    </p:spTree>
    <p:extLst>
      <p:ext uri="{BB962C8B-B14F-4D97-AF65-F5344CB8AC3E}">
        <p14:creationId xmlns:p14="http://schemas.microsoft.com/office/powerpoint/2010/main" val="1263144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97643" y="1472573"/>
            <a:ext cx="11796714" cy="3989053"/>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4400" kern="1200">
                <a:solidFill>
                  <a:schemeClr val="tx1"/>
                </a:solidFill>
                <a:latin typeface="Helvetica Neue" charset="0"/>
                <a:ea typeface="Helvetica Neue" charset="0"/>
                <a:cs typeface="Helvetica Neue" charset="0"/>
              </a:defRPr>
            </a:lvl1pPr>
          </a:lstStyle>
          <a:p>
            <a:pPr algn="ctr"/>
            <a:r>
              <a:rPr lang="en-US" sz="8000" b="1" i="1" dirty="0" smtClean="0">
                <a:solidFill>
                  <a:srgbClr val="FF0000"/>
                </a:solidFill>
                <a:latin typeface="Futura-BoldOblique" charset="0"/>
                <a:ea typeface="Futura-BoldOblique" charset="0"/>
                <a:cs typeface="Futura-BoldOblique" charset="0"/>
              </a:rPr>
              <a:t>Prediction-Serving Raises New Challenges</a:t>
            </a:r>
            <a:endParaRPr lang="en-US" sz="8000" b="1" dirty="0">
              <a:solidFill>
                <a:schemeClr val="accent4">
                  <a:lumMod val="75000"/>
                </a:schemeClr>
              </a:solidFill>
              <a:latin typeface="Helvetica Neue Medium" charset="0"/>
              <a:ea typeface="Helvetica Neue Medium" charset="0"/>
              <a:cs typeface="Helvetica Neue Medium" charset="0"/>
            </a:endParaRPr>
          </a:p>
        </p:txBody>
      </p:sp>
      <p:sp>
        <p:nvSpPr>
          <p:cNvPr id="2" name="Slide Number Placeholder 1"/>
          <p:cNvSpPr>
            <a:spLocks noGrp="1"/>
          </p:cNvSpPr>
          <p:nvPr>
            <p:ph type="sldNum" sz="quarter" idx="12"/>
          </p:nvPr>
        </p:nvSpPr>
        <p:spPr/>
        <p:txBody>
          <a:bodyPr/>
          <a:lstStyle/>
          <a:p>
            <a:fld id="{DC2A921A-EC74-6F4D-8465-D463C43FF014}" type="slidenum">
              <a:rPr lang="en-US" smtClean="0">
                <a:solidFill>
                  <a:prstClr val="black">
                    <a:tint val="75000"/>
                  </a:prstClr>
                </a:solidFill>
              </a:rPr>
              <a:pPr/>
              <a:t>7</a:t>
            </a:fld>
            <a:endParaRPr lang="en-US">
              <a:solidFill>
                <a:prstClr val="black">
                  <a:tint val="75000"/>
                </a:prstClr>
              </a:solidFill>
            </a:endParaRPr>
          </a:p>
        </p:txBody>
      </p:sp>
    </p:spTree>
    <p:extLst>
      <p:ext uri="{BB962C8B-B14F-4D97-AF65-F5344CB8AC3E}">
        <p14:creationId xmlns:p14="http://schemas.microsoft.com/office/powerpoint/2010/main" val="55536690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5600" y="593367"/>
            <a:ext cx="11776400" cy="763599"/>
          </a:xfrm>
        </p:spPr>
        <p:txBody>
          <a:bodyPr>
            <a:normAutofit fontScale="90000"/>
          </a:bodyPr>
          <a:lstStyle/>
          <a:p>
            <a:r>
              <a:rPr lang="en-US" b="1" dirty="0">
                <a:solidFill>
                  <a:srgbClr val="003261"/>
                </a:solidFill>
                <a:latin typeface="Helvetica" charset="0"/>
                <a:ea typeface="Helvetica" charset="0"/>
                <a:cs typeface="Helvetica" charset="0"/>
              </a:rPr>
              <a:t>Global Reasoning: Motivating Example</a:t>
            </a:r>
          </a:p>
        </p:txBody>
      </p:sp>
      <p:sp>
        <p:nvSpPr>
          <p:cNvPr id="5" name="Oval 4"/>
          <p:cNvSpPr/>
          <p:nvPr/>
        </p:nvSpPr>
        <p:spPr>
          <a:xfrm>
            <a:off x="3175734" y="1667643"/>
            <a:ext cx="626533" cy="626533"/>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6" name="Rounded Rectangle 5"/>
          <p:cNvSpPr/>
          <p:nvPr/>
        </p:nvSpPr>
        <p:spPr>
          <a:xfrm>
            <a:off x="4284133" y="1582976"/>
            <a:ext cx="1456267" cy="795867"/>
          </a:xfrm>
          <a:prstGeom prst="roundRect">
            <a:avLst/>
          </a:prstGeom>
          <a:solidFill>
            <a:srgbClr val="3269F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Model 1</a:t>
            </a:r>
            <a:endParaRPr lang="en-US" sz="2400" dirty="0"/>
          </a:p>
        </p:txBody>
      </p:sp>
      <p:sp>
        <p:nvSpPr>
          <p:cNvPr id="7" name="Rounded Rectangle 6"/>
          <p:cNvSpPr/>
          <p:nvPr/>
        </p:nvSpPr>
        <p:spPr>
          <a:xfrm>
            <a:off x="6408532" y="1582976"/>
            <a:ext cx="1456267" cy="795867"/>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Model 2</a:t>
            </a:r>
            <a:endParaRPr lang="en-US" sz="2400" dirty="0"/>
          </a:p>
        </p:txBody>
      </p:sp>
      <p:sp>
        <p:nvSpPr>
          <p:cNvPr id="8" name="Oval 7"/>
          <p:cNvSpPr/>
          <p:nvPr/>
        </p:nvSpPr>
        <p:spPr>
          <a:xfrm>
            <a:off x="8338198" y="1667643"/>
            <a:ext cx="626533" cy="626533"/>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cxnSp>
        <p:nvCxnSpPr>
          <p:cNvPr id="12" name="Straight Arrow Connector 11"/>
          <p:cNvCxnSpPr>
            <a:stCxn id="5" idx="6"/>
            <a:endCxn id="6" idx="1"/>
          </p:cNvCxnSpPr>
          <p:nvPr/>
        </p:nvCxnSpPr>
        <p:spPr>
          <a:xfrm>
            <a:off x="3802267" y="1980909"/>
            <a:ext cx="481867" cy="0"/>
          </a:xfrm>
          <a:prstGeom prst="straightConnector1">
            <a:avLst/>
          </a:prstGeom>
          <a:ln w="38100">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a:stCxn id="6" idx="3"/>
            <a:endCxn id="7" idx="1"/>
          </p:cNvCxnSpPr>
          <p:nvPr/>
        </p:nvCxnSpPr>
        <p:spPr>
          <a:xfrm>
            <a:off x="5740401" y="1980909"/>
            <a:ext cx="668132" cy="0"/>
          </a:xfrm>
          <a:prstGeom prst="straightConnector1">
            <a:avLst/>
          </a:prstGeom>
          <a:ln w="38100">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7" idx="3"/>
            <a:endCxn id="8" idx="2"/>
          </p:cNvCxnSpPr>
          <p:nvPr/>
        </p:nvCxnSpPr>
        <p:spPr>
          <a:xfrm>
            <a:off x="7864799" y="1980909"/>
            <a:ext cx="473399" cy="0"/>
          </a:xfrm>
          <a:prstGeom prst="straightConnector1">
            <a:avLst/>
          </a:prstGeom>
          <a:ln w="38100">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graphicFrame>
        <p:nvGraphicFramePr>
          <p:cNvPr id="18" name="Table 17"/>
          <p:cNvGraphicFramePr>
            <a:graphicFrameLocks noGrp="1"/>
          </p:cNvGraphicFramePr>
          <p:nvPr>
            <p:extLst>
              <p:ext uri="{D42A27DB-BD31-4B8C-83A1-F6EECF244321}">
                <p14:modId xmlns:p14="http://schemas.microsoft.com/office/powerpoint/2010/main" val="680412735"/>
              </p:ext>
            </p:extLst>
          </p:nvPr>
        </p:nvGraphicFramePr>
        <p:xfrm>
          <a:off x="415600" y="2946400"/>
          <a:ext cx="5503062" cy="2336799"/>
        </p:xfrm>
        <a:graphic>
          <a:graphicData uri="http://schemas.openxmlformats.org/drawingml/2006/table">
            <a:tbl>
              <a:tblPr firstRow="1" bandRow="1">
                <a:tableStyleId>{5C22544A-7EE6-4342-B048-85BDC9FD1C3A}</a:tableStyleId>
              </a:tblPr>
              <a:tblGrid>
                <a:gridCol w="1834354"/>
                <a:gridCol w="1834354"/>
                <a:gridCol w="1834354"/>
              </a:tblGrid>
              <a:tr h="853440">
                <a:tc>
                  <a:txBody>
                    <a:bodyPr/>
                    <a:lstStyle/>
                    <a:p>
                      <a:r>
                        <a:rPr lang="en-US" sz="2400" b="0" i="0" dirty="0" smtClean="0">
                          <a:latin typeface="Helvetica Neue Light" charset="0"/>
                          <a:ea typeface="Helvetica Neue Light" charset="0"/>
                          <a:cs typeface="Helvetica Neue Light" charset="0"/>
                        </a:rPr>
                        <a:t>Batch size</a:t>
                      </a:r>
                      <a:endParaRPr lang="en-US" sz="2400" b="0" i="0" dirty="0">
                        <a:latin typeface="Helvetica Neue Light" charset="0"/>
                        <a:ea typeface="Helvetica Neue Light" charset="0"/>
                        <a:cs typeface="Helvetica Neue Light" charset="0"/>
                      </a:endParaRPr>
                    </a:p>
                  </a:txBody>
                  <a:tcPr marL="121920" marR="121920" marT="60960" marB="60960">
                    <a:solidFill>
                      <a:srgbClr val="3269F6"/>
                    </a:solidFill>
                  </a:tcPr>
                </a:tc>
                <a:tc>
                  <a:txBody>
                    <a:bodyPr/>
                    <a:lstStyle/>
                    <a:p>
                      <a:r>
                        <a:rPr lang="en-US" sz="2400" b="0" i="0" dirty="0" smtClean="0">
                          <a:latin typeface="Helvetica Neue Light" charset="0"/>
                          <a:ea typeface="Helvetica Neue Light" charset="0"/>
                          <a:cs typeface="Helvetica Neue Light" charset="0"/>
                        </a:rPr>
                        <a:t>throughput</a:t>
                      </a:r>
                      <a:endParaRPr lang="en-US" sz="2400" b="0" i="0" dirty="0">
                        <a:latin typeface="Helvetica Neue Light" charset="0"/>
                        <a:ea typeface="Helvetica Neue Light" charset="0"/>
                        <a:cs typeface="Helvetica Neue Light" charset="0"/>
                      </a:endParaRPr>
                    </a:p>
                  </a:txBody>
                  <a:tcPr marL="121920" marR="121920" marT="60960" marB="60960">
                    <a:solidFill>
                      <a:srgbClr val="3269F6"/>
                    </a:solidFill>
                  </a:tcPr>
                </a:tc>
                <a:tc>
                  <a:txBody>
                    <a:bodyPr/>
                    <a:lstStyle/>
                    <a:p>
                      <a:r>
                        <a:rPr lang="en-US" sz="2400" b="0" i="0" dirty="0" smtClean="0">
                          <a:latin typeface="Helvetica Neue Light" charset="0"/>
                          <a:ea typeface="Helvetica Neue Light" charset="0"/>
                          <a:cs typeface="Helvetica Neue Light" charset="0"/>
                        </a:rPr>
                        <a:t>Latency(</a:t>
                      </a:r>
                      <a:r>
                        <a:rPr lang="en-US" sz="2400" b="0" i="0" dirty="0" err="1" smtClean="0">
                          <a:latin typeface="Helvetica Neue Light" charset="0"/>
                          <a:ea typeface="Helvetica Neue Light" charset="0"/>
                          <a:cs typeface="Helvetica Neue Light" charset="0"/>
                        </a:rPr>
                        <a:t>ms</a:t>
                      </a:r>
                      <a:r>
                        <a:rPr lang="en-US" sz="2400" b="0" i="0" dirty="0" smtClean="0">
                          <a:latin typeface="Helvetica Neue Light" charset="0"/>
                          <a:ea typeface="Helvetica Neue Light" charset="0"/>
                          <a:cs typeface="Helvetica Neue Light" charset="0"/>
                        </a:rPr>
                        <a:t>)</a:t>
                      </a:r>
                      <a:endParaRPr lang="en-US" sz="2400" b="0" i="0" dirty="0">
                        <a:latin typeface="Helvetica Neue Light" charset="0"/>
                        <a:ea typeface="Helvetica Neue Light" charset="0"/>
                        <a:cs typeface="Helvetica Neue Light" charset="0"/>
                      </a:endParaRPr>
                    </a:p>
                  </a:txBody>
                  <a:tcPr marL="121920" marR="121920" marT="60960" marB="60960">
                    <a:solidFill>
                      <a:srgbClr val="3269F6"/>
                    </a:solidFill>
                  </a:tcPr>
                </a:tc>
              </a:tr>
              <a:tr h="494453">
                <a:tc>
                  <a:txBody>
                    <a:bodyPr/>
                    <a:lstStyle/>
                    <a:p>
                      <a:r>
                        <a:rPr lang="en-US" sz="2400" b="0" i="0" dirty="0" smtClean="0">
                          <a:latin typeface="Helvetica Neue Light" charset="0"/>
                          <a:ea typeface="Helvetica Neue Light" charset="0"/>
                          <a:cs typeface="Helvetica Neue Light" charset="0"/>
                        </a:rPr>
                        <a:t>1</a:t>
                      </a:r>
                      <a:endParaRPr lang="en-US" sz="2400" b="0" i="0" dirty="0">
                        <a:latin typeface="Helvetica Neue Light" charset="0"/>
                        <a:ea typeface="Helvetica Neue Light" charset="0"/>
                        <a:cs typeface="Helvetica Neue Light" charset="0"/>
                      </a:endParaRPr>
                    </a:p>
                  </a:txBody>
                  <a:tcPr marL="121920" marR="121920" marT="60960" marB="60960"/>
                </a:tc>
                <a:tc>
                  <a:txBody>
                    <a:bodyPr/>
                    <a:lstStyle/>
                    <a:p>
                      <a:r>
                        <a:rPr lang="en-US" sz="2400" b="0" i="0" dirty="0" smtClean="0">
                          <a:latin typeface="Helvetica Neue Light" charset="0"/>
                          <a:ea typeface="Helvetica Neue Light" charset="0"/>
                          <a:cs typeface="Helvetica Neue Light" charset="0"/>
                        </a:rPr>
                        <a:t>40</a:t>
                      </a:r>
                      <a:endParaRPr lang="en-US" sz="2400" b="0" i="0" dirty="0">
                        <a:latin typeface="Helvetica Neue Light" charset="0"/>
                        <a:ea typeface="Helvetica Neue Light" charset="0"/>
                        <a:cs typeface="Helvetica Neue Light" charset="0"/>
                      </a:endParaRPr>
                    </a:p>
                  </a:txBody>
                  <a:tcPr marL="121920" marR="121920" marT="60960" marB="60960"/>
                </a:tc>
                <a:tc>
                  <a:txBody>
                    <a:bodyPr/>
                    <a:lstStyle/>
                    <a:p>
                      <a:r>
                        <a:rPr lang="en-US" sz="2400" b="0" i="0" dirty="0" smtClean="0">
                          <a:latin typeface="Helvetica Neue Light" charset="0"/>
                          <a:ea typeface="Helvetica Neue Light" charset="0"/>
                          <a:cs typeface="Helvetica Neue Light" charset="0"/>
                        </a:rPr>
                        <a:t>80</a:t>
                      </a:r>
                      <a:endParaRPr lang="en-US" sz="2400" b="0" i="0" dirty="0">
                        <a:latin typeface="Helvetica Neue Light" charset="0"/>
                        <a:ea typeface="Helvetica Neue Light" charset="0"/>
                        <a:cs typeface="Helvetica Neue Light" charset="0"/>
                      </a:endParaRPr>
                    </a:p>
                  </a:txBody>
                  <a:tcPr marL="121920" marR="121920" marT="60960" marB="60960"/>
                </a:tc>
              </a:tr>
              <a:tr h="494453">
                <a:tc>
                  <a:txBody>
                    <a:bodyPr/>
                    <a:lstStyle/>
                    <a:p>
                      <a:r>
                        <a:rPr lang="en-US" sz="2400" b="0" i="0" dirty="0" smtClean="0">
                          <a:latin typeface="Helvetica Neue Light" charset="0"/>
                          <a:ea typeface="Helvetica Neue Light" charset="0"/>
                          <a:cs typeface="Helvetica Neue Light" charset="0"/>
                        </a:rPr>
                        <a:t>5</a:t>
                      </a:r>
                      <a:endParaRPr lang="en-US" sz="2400" b="0" i="0" dirty="0">
                        <a:latin typeface="Helvetica Neue Light" charset="0"/>
                        <a:ea typeface="Helvetica Neue Light" charset="0"/>
                        <a:cs typeface="Helvetica Neue Light" charset="0"/>
                      </a:endParaRPr>
                    </a:p>
                  </a:txBody>
                  <a:tcPr marL="121920" marR="121920" marT="60960" marB="60960"/>
                </a:tc>
                <a:tc>
                  <a:txBody>
                    <a:bodyPr/>
                    <a:lstStyle/>
                    <a:p>
                      <a:r>
                        <a:rPr lang="en-US" sz="2400" b="0" i="0" dirty="0" smtClean="0">
                          <a:latin typeface="Helvetica Neue Light" charset="0"/>
                          <a:ea typeface="Helvetica Neue Light" charset="0"/>
                          <a:cs typeface="Helvetica Neue Light" charset="0"/>
                        </a:rPr>
                        <a:t>80</a:t>
                      </a:r>
                      <a:endParaRPr lang="en-US" sz="2400" b="0" i="0" dirty="0">
                        <a:latin typeface="Helvetica Neue Light" charset="0"/>
                        <a:ea typeface="Helvetica Neue Light" charset="0"/>
                        <a:cs typeface="Helvetica Neue Light" charset="0"/>
                      </a:endParaRPr>
                    </a:p>
                  </a:txBody>
                  <a:tcPr marL="121920" marR="121920" marT="60960" marB="60960"/>
                </a:tc>
                <a:tc>
                  <a:txBody>
                    <a:bodyPr/>
                    <a:lstStyle/>
                    <a:p>
                      <a:r>
                        <a:rPr lang="en-US" sz="2400" b="0" i="0" dirty="0" smtClean="0">
                          <a:latin typeface="Helvetica Neue Light" charset="0"/>
                          <a:ea typeface="Helvetica Neue Light" charset="0"/>
                          <a:cs typeface="Helvetica Neue Light" charset="0"/>
                        </a:rPr>
                        <a:t>150</a:t>
                      </a:r>
                      <a:endParaRPr lang="en-US" sz="2400" b="0" i="0" dirty="0">
                        <a:latin typeface="Helvetica Neue Light" charset="0"/>
                        <a:ea typeface="Helvetica Neue Light" charset="0"/>
                        <a:cs typeface="Helvetica Neue Light" charset="0"/>
                      </a:endParaRPr>
                    </a:p>
                  </a:txBody>
                  <a:tcPr marL="121920" marR="121920" marT="60960" marB="60960"/>
                </a:tc>
              </a:tr>
              <a:tr h="494453">
                <a:tc>
                  <a:txBody>
                    <a:bodyPr/>
                    <a:lstStyle/>
                    <a:p>
                      <a:r>
                        <a:rPr lang="en-US" sz="2400" b="0" i="0" dirty="0" smtClean="0">
                          <a:latin typeface="Helvetica Neue Light" charset="0"/>
                          <a:ea typeface="Helvetica Neue Light" charset="0"/>
                          <a:cs typeface="Helvetica Neue Light" charset="0"/>
                        </a:rPr>
                        <a:t>10</a:t>
                      </a:r>
                      <a:endParaRPr lang="en-US" sz="2400" b="0" i="0" dirty="0">
                        <a:latin typeface="Helvetica Neue Light" charset="0"/>
                        <a:ea typeface="Helvetica Neue Light" charset="0"/>
                        <a:cs typeface="Helvetica Neue Light" charset="0"/>
                      </a:endParaRPr>
                    </a:p>
                  </a:txBody>
                  <a:tcPr marL="121920" marR="121920" marT="60960" marB="60960"/>
                </a:tc>
                <a:tc>
                  <a:txBody>
                    <a:bodyPr/>
                    <a:lstStyle/>
                    <a:p>
                      <a:r>
                        <a:rPr lang="en-US" sz="2400" b="0" i="0" dirty="0" smtClean="0">
                          <a:latin typeface="Helvetica Neue Light" charset="0"/>
                          <a:ea typeface="Helvetica Neue Light" charset="0"/>
                          <a:cs typeface="Helvetica Neue Light" charset="0"/>
                        </a:rPr>
                        <a:t>100</a:t>
                      </a:r>
                      <a:endParaRPr lang="en-US" sz="2400" b="0" i="0" dirty="0">
                        <a:latin typeface="Helvetica Neue Light" charset="0"/>
                        <a:ea typeface="Helvetica Neue Light" charset="0"/>
                        <a:cs typeface="Helvetica Neue Light" charset="0"/>
                      </a:endParaRPr>
                    </a:p>
                  </a:txBody>
                  <a:tcPr marL="121920" marR="121920" marT="60960" marB="60960"/>
                </a:tc>
                <a:tc>
                  <a:txBody>
                    <a:bodyPr/>
                    <a:lstStyle/>
                    <a:p>
                      <a:r>
                        <a:rPr lang="en-US" sz="2400" b="0" i="0" dirty="0" smtClean="0">
                          <a:latin typeface="Helvetica Neue Light" charset="0"/>
                          <a:ea typeface="Helvetica Neue Light" charset="0"/>
                          <a:cs typeface="Helvetica Neue Light" charset="0"/>
                        </a:rPr>
                        <a:t>180</a:t>
                      </a:r>
                      <a:endParaRPr lang="en-US" sz="2400" b="0" i="0" dirty="0">
                        <a:latin typeface="Helvetica Neue Light" charset="0"/>
                        <a:ea typeface="Helvetica Neue Light" charset="0"/>
                        <a:cs typeface="Helvetica Neue Light" charset="0"/>
                      </a:endParaRPr>
                    </a:p>
                  </a:txBody>
                  <a:tcPr marL="121920" marR="121920" marT="60960" marB="60960"/>
                </a:tc>
              </a:tr>
            </a:tbl>
          </a:graphicData>
        </a:graphic>
      </p:graphicFrame>
      <p:graphicFrame>
        <p:nvGraphicFramePr>
          <p:cNvPr id="19" name="Table 18"/>
          <p:cNvGraphicFramePr>
            <a:graphicFrameLocks noGrp="1"/>
          </p:cNvGraphicFramePr>
          <p:nvPr>
            <p:extLst>
              <p:ext uri="{D42A27DB-BD31-4B8C-83A1-F6EECF244321}">
                <p14:modId xmlns:p14="http://schemas.microsoft.com/office/powerpoint/2010/main" val="346416870"/>
              </p:ext>
            </p:extLst>
          </p:nvPr>
        </p:nvGraphicFramePr>
        <p:xfrm>
          <a:off x="6451599" y="2946400"/>
          <a:ext cx="5582925" cy="2336799"/>
        </p:xfrm>
        <a:graphic>
          <a:graphicData uri="http://schemas.openxmlformats.org/drawingml/2006/table">
            <a:tbl>
              <a:tblPr firstRow="1" bandRow="1">
                <a:tableStyleId>{5C22544A-7EE6-4342-B048-85BDC9FD1C3A}</a:tableStyleId>
              </a:tblPr>
              <a:tblGrid>
                <a:gridCol w="1860975"/>
                <a:gridCol w="1860975"/>
                <a:gridCol w="1860975"/>
              </a:tblGrid>
              <a:tr h="853440">
                <a:tc>
                  <a:txBody>
                    <a:bodyPr/>
                    <a:lstStyle/>
                    <a:p>
                      <a:r>
                        <a:rPr lang="en-US" sz="2400" b="0" i="0" dirty="0" smtClean="0">
                          <a:latin typeface="Helvetica Neue Light" charset="0"/>
                          <a:ea typeface="Helvetica Neue Light" charset="0"/>
                          <a:cs typeface="Helvetica Neue Light" charset="0"/>
                        </a:rPr>
                        <a:t>Batch size</a:t>
                      </a:r>
                      <a:endParaRPr lang="en-US" sz="2400" b="0" i="0" dirty="0">
                        <a:latin typeface="Helvetica Neue Light" charset="0"/>
                        <a:ea typeface="Helvetica Neue Light" charset="0"/>
                        <a:cs typeface="Helvetica Neue Light" charset="0"/>
                      </a:endParaRPr>
                    </a:p>
                  </a:txBody>
                  <a:tcPr marL="121920" marR="121920" marT="60960" marB="60960"/>
                </a:tc>
                <a:tc>
                  <a:txBody>
                    <a:bodyPr/>
                    <a:lstStyle/>
                    <a:p>
                      <a:r>
                        <a:rPr lang="en-US" sz="2400" b="0" i="0" dirty="0" smtClean="0">
                          <a:latin typeface="Helvetica Neue Light" charset="0"/>
                          <a:ea typeface="Helvetica Neue Light" charset="0"/>
                          <a:cs typeface="Helvetica Neue Light" charset="0"/>
                        </a:rPr>
                        <a:t>throughput</a:t>
                      </a:r>
                      <a:endParaRPr lang="en-US" sz="2400" b="0" i="0" dirty="0">
                        <a:latin typeface="Helvetica Neue Light" charset="0"/>
                        <a:ea typeface="Helvetica Neue Light" charset="0"/>
                        <a:cs typeface="Helvetica Neue Light" charset="0"/>
                      </a:endParaRPr>
                    </a:p>
                  </a:txBody>
                  <a:tcPr marL="121920" marR="121920" marT="60960" marB="60960"/>
                </a:tc>
                <a:tc>
                  <a:txBody>
                    <a:bodyPr/>
                    <a:lstStyle/>
                    <a:p>
                      <a:r>
                        <a:rPr lang="en-US" sz="2400" b="0" i="0" dirty="0" smtClean="0">
                          <a:latin typeface="Helvetica Neue Light" charset="0"/>
                          <a:ea typeface="Helvetica Neue Light" charset="0"/>
                          <a:cs typeface="Helvetica Neue Light" charset="0"/>
                        </a:rPr>
                        <a:t>Latency(</a:t>
                      </a:r>
                      <a:r>
                        <a:rPr lang="en-US" sz="2400" b="0" i="0" dirty="0" err="1" smtClean="0">
                          <a:latin typeface="Helvetica Neue Light" charset="0"/>
                          <a:ea typeface="Helvetica Neue Light" charset="0"/>
                          <a:cs typeface="Helvetica Neue Light" charset="0"/>
                        </a:rPr>
                        <a:t>ms</a:t>
                      </a:r>
                      <a:r>
                        <a:rPr lang="en-US" sz="2400" b="0" i="0" dirty="0" smtClean="0">
                          <a:latin typeface="Helvetica Neue Light" charset="0"/>
                          <a:ea typeface="Helvetica Neue Light" charset="0"/>
                          <a:cs typeface="Helvetica Neue Light" charset="0"/>
                        </a:rPr>
                        <a:t>)</a:t>
                      </a:r>
                      <a:endParaRPr lang="en-US" sz="2400" b="0" i="0" dirty="0">
                        <a:latin typeface="Helvetica Neue Light" charset="0"/>
                        <a:ea typeface="Helvetica Neue Light" charset="0"/>
                        <a:cs typeface="Helvetica Neue Light" charset="0"/>
                      </a:endParaRPr>
                    </a:p>
                  </a:txBody>
                  <a:tcPr marL="121920" marR="121920" marT="60960" marB="60960"/>
                </a:tc>
              </a:tr>
              <a:tr h="494453">
                <a:tc>
                  <a:txBody>
                    <a:bodyPr/>
                    <a:lstStyle/>
                    <a:p>
                      <a:r>
                        <a:rPr lang="en-US" sz="2400" b="0" i="0" dirty="0" smtClean="0">
                          <a:latin typeface="Helvetica Neue Light" charset="0"/>
                          <a:ea typeface="Helvetica Neue Light" charset="0"/>
                          <a:cs typeface="Helvetica Neue Light" charset="0"/>
                        </a:rPr>
                        <a:t>1</a:t>
                      </a:r>
                      <a:endParaRPr lang="en-US" sz="2400" b="0" i="0" dirty="0">
                        <a:latin typeface="Helvetica Neue Light" charset="0"/>
                        <a:ea typeface="Helvetica Neue Light" charset="0"/>
                        <a:cs typeface="Helvetica Neue Light" charset="0"/>
                      </a:endParaRPr>
                    </a:p>
                  </a:txBody>
                  <a:tcPr marL="121920" marR="121920" marT="60960" marB="60960"/>
                </a:tc>
                <a:tc>
                  <a:txBody>
                    <a:bodyPr/>
                    <a:lstStyle/>
                    <a:p>
                      <a:r>
                        <a:rPr lang="en-US" sz="2400" b="0" i="0" dirty="0" smtClean="0">
                          <a:latin typeface="Helvetica Neue Light" charset="0"/>
                          <a:ea typeface="Helvetica Neue Light" charset="0"/>
                          <a:cs typeface="Helvetica Neue Light" charset="0"/>
                        </a:rPr>
                        <a:t>10</a:t>
                      </a:r>
                      <a:endParaRPr lang="en-US" sz="2400" b="0" i="0" dirty="0">
                        <a:latin typeface="Helvetica Neue Light" charset="0"/>
                        <a:ea typeface="Helvetica Neue Light" charset="0"/>
                        <a:cs typeface="Helvetica Neue Light" charset="0"/>
                      </a:endParaRPr>
                    </a:p>
                  </a:txBody>
                  <a:tcPr marL="121920" marR="121920" marT="60960" marB="60960"/>
                </a:tc>
                <a:tc>
                  <a:txBody>
                    <a:bodyPr/>
                    <a:lstStyle/>
                    <a:p>
                      <a:r>
                        <a:rPr lang="en-US" sz="2400" b="0" i="0" dirty="0" smtClean="0">
                          <a:latin typeface="Helvetica Neue Light" charset="0"/>
                          <a:ea typeface="Helvetica Neue Light" charset="0"/>
                          <a:cs typeface="Helvetica Neue Light" charset="0"/>
                        </a:rPr>
                        <a:t>100</a:t>
                      </a:r>
                      <a:endParaRPr lang="en-US" sz="2400" b="0" i="0" dirty="0">
                        <a:latin typeface="Helvetica Neue Light" charset="0"/>
                        <a:ea typeface="Helvetica Neue Light" charset="0"/>
                        <a:cs typeface="Helvetica Neue Light" charset="0"/>
                      </a:endParaRPr>
                    </a:p>
                  </a:txBody>
                  <a:tcPr marL="121920" marR="121920" marT="60960" marB="60960"/>
                </a:tc>
              </a:tr>
              <a:tr h="494453">
                <a:tc>
                  <a:txBody>
                    <a:bodyPr/>
                    <a:lstStyle/>
                    <a:p>
                      <a:r>
                        <a:rPr lang="en-US" sz="2400" b="0" i="0" dirty="0" smtClean="0">
                          <a:latin typeface="Helvetica Neue Light" charset="0"/>
                          <a:ea typeface="Helvetica Neue Light" charset="0"/>
                          <a:cs typeface="Helvetica Neue Light" charset="0"/>
                        </a:rPr>
                        <a:t>5</a:t>
                      </a:r>
                      <a:endParaRPr lang="en-US" sz="2400" b="0" i="0" dirty="0">
                        <a:latin typeface="Helvetica Neue Light" charset="0"/>
                        <a:ea typeface="Helvetica Neue Light" charset="0"/>
                        <a:cs typeface="Helvetica Neue Light" charset="0"/>
                      </a:endParaRPr>
                    </a:p>
                  </a:txBody>
                  <a:tcPr marL="121920" marR="121920" marT="60960" marB="60960"/>
                </a:tc>
                <a:tc>
                  <a:txBody>
                    <a:bodyPr/>
                    <a:lstStyle/>
                    <a:p>
                      <a:r>
                        <a:rPr lang="en-US" sz="2400" b="0" i="0" dirty="0" smtClean="0">
                          <a:latin typeface="Helvetica Neue Light" charset="0"/>
                          <a:ea typeface="Helvetica Neue Light" charset="0"/>
                          <a:cs typeface="Helvetica Neue Light" charset="0"/>
                        </a:rPr>
                        <a:t>20</a:t>
                      </a:r>
                      <a:endParaRPr lang="en-US" sz="2400" b="0" i="0" dirty="0">
                        <a:latin typeface="Helvetica Neue Light" charset="0"/>
                        <a:ea typeface="Helvetica Neue Light" charset="0"/>
                        <a:cs typeface="Helvetica Neue Light" charset="0"/>
                      </a:endParaRPr>
                    </a:p>
                  </a:txBody>
                  <a:tcPr marL="121920" marR="121920" marT="60960" marB="60960"/>
                </a:tc>
                <a:tc>
                  <a:txBody>
                    <a:bodyPr/>
                    <a:lstStyle/>
                    <a:p>
                      <a:r>
                        <a:rPr lang="en-US" sz="2400" b="0" i="0" dirty="0" smtClean="0">
                          <a:latin typeface="Helvetica Neue Light" charset="0"/>
                          <a:ea typeface="Helvetica Neue Light" charset="0"/>
                          <a:cs typeface="Helvetica Neue Light" charset="0"/>
                        </a:rPr>
                        <a:t>150</a:t>
                      </a:r>
                      <a:endParaRPr lang="en-US" sz="2400" b="0" i="0" dirty="0">
                        <a:latin typeface="Helvetica Neue Light" charset="0"/>
                        <a:ea typeface="Helvetica Neue Light" charset="0"/>
                        <a:cs typeface="Helvetica Neue Light" charset="0"/>
                      </a:endParaRPr>
                    </a:p>
                  </a:txBody>
                  <a:tcPr marL="121920" marR="121920" marT="60960" marB="60960"/>
                </a:tc>
              </a:tr>
              <a:tr h="494453">
                <a:tc>
                  <a:txBody>
                    <a:bodyPr/>
                    <a:lstStyle/>
                    <a:p>
                      <a:r>
                        <a:rPr lang="en-US" sz="2400" b="0" i="0" dirty="0" smtClean="0">
                          <a:latin typeface="Helvetica Neue Light" charset="0"/>
                          <a:ea typeface="Helvetica Neue Light" charset="0"/>
                          <a:cs typeface="Helvetica Neue Light" charset="0"/>
                        </a:rPr>
                        <a:t>10</a:t>
                      </a:r>
                      <a:endParaRPr lang="en-US" sz="2400" b="0" i="0" dirty="0">
                        <a:latin typeface="Helvetica Neue Light" charset="0"/>
                        <a:ea typeface="Helvetica Neue Light" charset="0"/>
                        <a:cs typeface="Helvetica Neue Light" charset="0"/>
                      </a:endParaRPr>
                    </a:p>
                  </a:txBody>
                  <a:tcPr marL="121920" marR="121920" marT="60960" marB="60960"/>
                </a:tc>
                <a:tc>
                  <a:txBody>
                    <a:bodyPr/>
                    <a:lstStyle/>
                    <a:p>
                      <a:r>
                        <a:rPr lang="en-US" sz="2400" b="0" i="0" dirty="0" smtClean="0">
                          <a:latin typeface="Helvetica Neue Light" charset="0"/>
                          <a:ea typeface="Helvetica Neue Light" charset="0"/>
                          <a:cs typeface="Helvetica Neue Light" charset="0"/>
                        </a:rPr>
                        <a:t>30</a:t>
                      </a:r>
                      <a:endParaRPr lang="en-US" sz="2400" b="0" i="0" dirty="0">
                        <a:latin typeface="Helvetica Neue Light" charset="0"/>
                        <a:ea typeface="Helvetica Neue Light" charset="0"/>
                        <a:cs typeface="Helvetica Neue Light" charset="0"/>
                      </a:endParaRPr>
                    </a:p>
                  </a:txBody>
                  <a:tcPr marL="121920" marR="121920" marT="60960" marB="60960"/>
                </a:tc>
                <a:tc>
                  <a:txBody>
                    <a:bodyPr/>
                    <a:lstStyle/>
                    <a:p>
                      <a:r>
                        <a:rPr lang="en-US" sz="2400" b="0" i="0" dirty="0" smtClean="0">
                          <a:latin typeface="Helvetica Neue Light" charset="0"/>
                          <a:ea typeface="Helvetica Neue Light" charset="0"/>
                          <a:cs typeface="Helvetica Neue Light" charset="0"/>
                        </a:rPr>
                        <a:t>200</a:t>
                      </a:r>
                      <a:endParaRPr lang="en-US" sz="2400" b="0" i="0" dirty="0">
                        <a:latin typeface="Helvetica Neue Light" charset="0"/>
                        <a:ea typeface="Helvetica Neue Light" charset="0"/>
                        <a:cs typeface="Helvetica Neue Light" charset="0"/>
                      </a:endParaRPr>
                    </a:p>
                  </a:txBody>
                  <a:tcPr marL="121920" marR="121920" marT="60960" marB="60960"/>
                </a:tc>
              </a:tr>
            </a:tbl>
          </a:graphicData>
        </a:graphic>
      </p:graphicFrame>
      <p:cxnSp>
        <p:nvCxnSpPr>
          <p:cNvPr id="21" name="Straight Connector 20"/>
          <p:cNvCxnSpPr>
            <a:stCxn id="5" idx="4"/>
          </p:cNvCxnSpPr>
          <p:nvPr/>
        </p:nvCxnSpPr>
        <p:spPr>
          <a:xfrm>
            <a:off x="3489000" y="2294176"/>
            <a:ext cx="0" cy="398224"/>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a:stCxn id="8" idx="4"/>
          </p:cNvCxnSpPr>
          <p:nvPr/>
        </p:nvCxnSpPr>
        <p:spPr>
          <a:xfrm>
            <a:off x="8651464" y="2294176"/>
            <a:ext cx="0" cy="330491"/>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3489000" y="2493288"/>
            <a:ext cx="5162464" cy="0"/>
          </a:xfrm>
          <a:prstGeom prst="straightConnector1">
            <a:avLst/>
          </a:prstGeom>
          <a:ln w="25400">
            <a:solidFill>
              <a:schemeClr val="accent1"/>
            </a:solidFill>
            <a:prstDash val="dashDot"/>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4605868" y="2493289"/>
            <a:ext cx="3238387" cy="461665"/>
          </a:xfrm>
          <a:prstGeom prst="rect">
            <a:avLst/>
          </a:prstGeom>
          <a:noFill/>
        </p:spPr>
        <p:txBody>
          <a:bodyPr wrap="none" rtlCol="0">
            <a:spAutoFit/>
          </a:bodyPr>
          <a:lstStyle/>
          <a:p>
            <a:r>
              <a:rPr lang="en-US" sz="2400" dirty="0"/>
              <a:t>Latency SLO = 300ms</a:t>
            </a:r>
            <a:endParaRPr lang="en-US" sz="2400" dirty="0"/>
          </a:p>
        </p:txBody>
      </p:sp>
      <p:sp>
        <p:nvSpPr>
          <p:cNvPr id="33" name="Rounded Rectangle 32"/>
          <p:cNvSpPr/>
          <p:nvPr/>
        </p:nvSpPr>
        <p:spPr>
          <a:xfrm>
            <a:off x="415600" y="3783994"/>
            <a:ext cx="5324800" cy="497840"/>
          </a:xfrm>
          <a:prstGeom prst="roundRect">
            <a:avLst/>
          </a:prstGeom>
          <a:no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9" name="Slide Number Placeholder 8"/>
          <p:cNvSpPr>
            <a:spLocks noGrp="1"/>
          </p:cNvSpPr>
          <p:nvPr>
            <p:ph type="sldNum" idx="12"/>
          </p:nvPr>
        </p:nvSpPr>
        <p:spPr/>
        <p:txBody>
          <a:bodyPr/>
          <a:lstStyle/>
          <a:p>
            <a:fld id="{00000000-1234-1234-1234-123412341234}" type="slidenum">
              <a:rPr lang="en" smtClean="0"/>
              <a:pPr/>
              <a:t>70</a:t>
            </a:fld>
            <a:endParaRPr lang="en"/>
          </a:p>
        </p:txBody>
      </p:sp>
    </p:spTree>
    <p:extLst>
      <p:ext uri="{BB962C8B-B14F-4D97-AF65-F5344CB8AC3E}">
        <p14:creationId xmlns:p14="http://schemas.microsoft.com/office/powerpoint/2010/main" val="8342702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5600" y="593367"/>
            <a:ext cx="11776400" cy="763599"/>
          </a:xfrm>
        </p:spPr>
        <p:txBody>
          <a:bodyPr>
            <a:normAutofit fontScale="90000"/>
          </a:bodyPr>
          <a:lstStyle/>
          <a:p>
            <a:r>
              <a:rPr lang="en-US" b="1" dirty="0">
                <a:solidFill>
                  <a:srgbClr val="003261"/>
                </a:solidFill>
                <a:latin typeface="Helvetica" charset="0"/>
                <a:ea typeface="Helvetica" charset="0"/>
                <a:cs typeface="Helvetica" charset="0"/>
              </a:rPr>
              <a:t>Global Reasoning: Motivating Example</a:t>
            </a:r>
          </a:p>
        </p:txBody>
      </p:sp>
      <p:sp>
        <p:nvSpPr>
          <p:cNvPr id="5" name="Oval 4"/>
          <p:cNvSpPr/>
          <p:nvPr/>
        </p:nvSpPr>
        <p:spPr>
          <a:xfrm>
            <a:off x="3175734" y="1667643"/>
            <a:ext cx="626533" cy="626533"/>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6" name="Rounded Rectangle 5"/>
          <p:cNvSpPr/>
          <p:nvPr/>
        </p:nvSpPr>
        <p:spPr>
          <a:xfrm>
            <a:off x="4284133" y="1582976"/>
            <a:ext cx="1456267" cy="795867"/>
          </a:xfrm>
          <a:prstGeom prst="roundRect">
            <a:avLst/>
          </a:prstGeom>
          <a:solidFill>
            <a:srgbClr val="3269F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Model 1</a:t>
            </a:r>
            <a:endParaRPr lang="en-US" sz="2400" dirty="0"/>
          </a:p>
        </p:txBody>
      </p:sp>
      <p:sp>
        <p:nvSpPr>
          <p:cNvPr id="7" name="Rounded Rectangle 6"/>
          <p:cNvSpPr/>
          <p:nvPr/>
        </p:nvSpPr>
        <p:spPr>
          <a:xfrm>
            <a:off x="6408532" y="1582976"/>
            <a:ext cx="1456267" cy="795867"/>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Model 2</a:t>
            </a:r>
            <a:endParaRPr lang="en-US" sz="2400" dirty="0"/>
          </a:p>
        </p:txBody>
      </p:sp>
      <p:sp>
        <p:nvSpPr>
          <p:cNvPr id="8" name="Oval 7"/>
          <p:cNvSpPr/>
          <p:nvPr/>
        </p:nvSpPr>
        <p:spPr>
          <a:xfrm>
            <a:off x="8338198" y="1667643"/>
            <a:ext cx="626533" cy="626533"/>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cxnSp>
        <p:nvCxnSpPr>
          <p:cNvPr id="12" name="Straight Arrow Connector 11"/>
          <p:cNvCxnSpPr>
            <a:stCxn id="5" idx="6"/>
            <a:endCxn id="6" idx="1"/>
          </p:cNvCxnSpPr>
          <p:nvPr/>
        </p:nvCxnSpPr>
        <p:spPr>
          <a:xfrm>
            <a:off x="3802267" y="1980909"/>
            <a:ext cx="481867" cy="0"/>
          </a:xfrm>
          <a:prstGeom prst="straightConnector1">
            <a:avLst/>
          </a:prstGeom>
          <a:ln w="38100">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a:stCxn id="6" idx="3"/>
            <a:endCxn id="7" idx="1"/>
          </p:cNvCxnSpPr>
          <p:nvPr/>
        </p:nvCxnSpPr>
        <p:spPr>
          <a:xfrm>
            <a:off x="5740401" y="1980909"/>
            <a:ext cx="668132" cy="0"/>
          </a:xfrm>
          <a:prstGeom prst="straightConnector1">
            <a:avLst/>
          </a:prstGeom>
          <a:ln w="38100">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7" idx="3"/>
            <a:endCxn id="8" idx="2"/>
          </p:cNvCxnSpPr>
          <p:nvPr/>
        </p:nvCxnSpPr>
        <p:spPr>
          <a:xfrm>
            <a:off x="7864799" y="1980909"/>
            <a:ext cx="473399" cy="0"/>
          </a:xfrm>
          <a:prstGeom prst="straightConnector1">
            <a:avLst/>
          </a:prstGeom>
          <a:ln w="38100">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graphicFrame>
        <p:nvGraphicFramePr>
          <p:cNvPr id="18" name="Table 17"/>
          <p:cNvGraphicFramePr>
            <a:graphicFrameLocks noGrp="1"/>
          </p:cNvGraphicFramePr>
          <p:nvPr>
            <p:extLst>
              <p:ext uri="{D42A27DB-BD31-4B8C-83A1-F6EECF244321}">
                <p14:modId xmlns:p14="http://schemas.microsoft.com/office/powerpoint/2010/main" val="680412735"/>
              </p:ext>
            </p:extLst>
          </p:nvPr>
        </p:nvGraphicFramePr>
        <p:xfrm>
          <a:off x="415600" y="2946400"/>
          <a:ext cx="5503062" cy="2336799"/>
        </p:xfrm>
        <a:graphic>
          <a:graphicData uri="http://schemas.openxmlformats.org/drawingml/2006/table">
            <a:tbl>
              <a:tblPr firstRow="1" bandRow="1">
                <a:tableStyleId>{5C22544A-7EE6-4342-B048-85BDC9FD1C3A}</a:tableStyleId>
              </a:tblPr>
              <a:tblGrid>
                <a:gridCol w="1834354"/>
                <a:gridCol w="1834354"/>
                <a:gridCol w="1834354"/>
              </a:tblGrid>
              <a:tr h="853440">
                <a:tc>
                  <a:txBody>
                    <a:bodyPr/>
                    <a:lstStyle/>
                    <a:p>
                      <a:r>
                        <a:rPr lang="en-US" sz="2400" b="0" i="0" dirty="0" smtClean="0">
                          <a:latin typeface="Helvetica Neue Light" charset="0"/>
                          <a:ea typeface="Helvetica Neue Light" charset="0"/>
                          <a:cs typeface="Helvetica Neue Light" charset="0"/>
                        </a:rPr>
                        <a:t>Batch size</a:t>
                      </a:r>
                      <a:endParaRPr lang="en-US" sz="2400" b="0" i="0" dirty="0">
                        <a:latin typeface="Helvetica Neue Light" charset="0"/>
                        <a:ea typeface="Helvetica Neue Light" charset="0"/>
                        <a:cs typeface="Helvetica Neue Light" charset="0"/>
                      </a:endParaRPr>
                    </a:p>
                  </a:txBody>
                  <a:tcPr marL="121920" marR="121920" marT="60960" marB="60960">
                    <a:solidFill>
                      <a:srgbClr val="3269F6"/>
                    </a:solidFill>
                  </a:tcPr>
                </a:tc>
                <a:tc>
                  <a:txBody>
                    <a:bodyPr/>
                    <a:lstStyle/>
                    <a:p>
                      <a:r>
                        <a:rPr lang="en-US" sz="2400" b="0" i="0" dirty="0" smtClean="0">
                          <a:latin typeface="Helvetica Neue Light" charset="0"/>
                          <a:ea typeface="Helvetica Neue Light" charset="0"/>
                          <a:cs typeface="Helvetica Neue Light" charset="0"/>
                        </a:rPr>
                        <a:t>throughput</a:t>
                      </a:r>
                      <a:endParaRPr lang="en-US" sz="2400" b="0" i="0" dirty="0">
                        <a:latin typeface="Helvetica Neue Light" charset="0"/>
                        <a:ea typeface="Helvetica Neue Light" charset="0"/>
                        <a:cs typeface="Helvetica Neue Light" charset="0"/>
                      </a:endParaRPr>
                    </a:p>
                  </a:txBody>
                  <a:tcPr marL="121920" marR="121920" marT="60960" marB="60960">
                    <a:solidFill>
                      <a:srgbClr val="3269F6"/>
                    </a:solidFill>
                  </a:tcPr>
                </a:tc>
                <a:tc>
                  <a:txBody>
                    <a:bodyPr/>
                    <a:lstStyle/>
                    <a:p>
                      <a:r>
                        <a:rPr lang="en-US" sz="2400" b="0" i="0" dirty="0" smtClean="0">
                          <a:latin typeface="Helvetica Neue Light" charset="0"/>
                          <a:ea typeface="Helvetica Neue Light" charset="0"/>
                          <a:cs typeface="Helvetica Neue Light" charset="0"/>
                        </a:rPr>
                        <a:t>Latency(</a:t>
                      </a:r>
                      <a:r>
                        <a:rPr lang="en-US" sz="2400" b="0" i="0" dirty="0" err="1" smtClean="0">
                          <a:latin typeface="Helvetica Neue Light" charset="0"/>
                          <a:ea typeface="Helvetica Neue Light" charset="0"/>
                          <a:cs typeface="Helvetica Neue Light" charset="0"/>
                        </a:rPr>
                        <a:t>ms</a:t>
                      </a:r>
                      <a:r>
                        <a:rPr lang="en-US" sz="2400" b="0" i="0" dirty="0" smtClean="0">
                          <a:latin typeface="Helvetica Neue Light" charset="0"/>
                          <a:ea typeface="Helvetica Neue Light" charset="0"/>
                          <a:cs typeface="Helvetica Neue Light" charset="0"/>
                        </a:rPr>
                        <a:t>)</a:t>
                      </a:r>
                      <a:endParaRPr lang="en-US" sz="2400" b="0" i="0" dirty="0">
                        <a:latin typeface="Helvetica Neue Light" charset="0"/>
                        <a:ea typeface="Helvetica Neue Light" charset="0"/>
                        <a:cs typeface="Helvetica Neue Light" charset="0"/>
                      </a:endParaRPr>
                    </a:p>
                  </a:txBody>
                  <a:tcPr marL="121920" marR="121920" marT="60960" marB="60960">
                    <a:solidFill>
                      <a:srgbClr val="3269F6"/>
                    </a:solidFill>
                  </a:tcPr>
                </a:tc>
              </a:tr>
              <a:tr h="494453">
                <a:tc>
                  <a:txBody>
                    <a:bodyPr/>
                    <a:lstStyle/>
                    <a:p>
                      <a:r>
                        <a:rPr lang="en-US" sz="2400" b="0" i="0" dirty="0" smtClean="0">
                          <a:latin typeface="Helvetica Neue Light" charset="0"/>
                          <a:ea typeface="Helvetica Neue Light" charset="0"/>
                          <a:cs typeface="Helvetica Neue Light" charset="0"/>
                        </a:rPr>
                        <a:t>1</a:t>
                      </a:r>
                      <a:endParaRPr lang="en-US" sz="2400" b="0" i="0" dirty="0">
                        <a:latin typeface="Helvetica Neue Light" charset="0"/>
                        <a:ea typeface="Helvetica Neue Light" charset="0"/>
                        <a:cs typeface="Helvetica Neue Light" charset="0"/>
                      </a:endParaRPr>
                    </a:p>
                  </a:txBody>
                  <a:tcPr marL="121920" marR="121920" marT="60960" marB="60960"/>
                </a:tc>
                <a:tc>
                  <a:txBody>
                    <a:bodyPr/>
                    <a:lstStyle/>
                    <a:p>
                      <a:r>
                        <a:rPr lang="en-US" sz="2400" b="0" i="0" dirty="0" smtClean="0">
                          <a:latin typeface="Helvetica Neue Light" charset="0"/>
                          <a:ea typeface="Helvetica Neue Light" charset="0"/>
                          <a:cs typeface="Helvetica Neue Light" charset="0"/>
                        </a:rPr>
                        <a:t>40</a:t>
                      </a:r>
                      <a:endParaRPr lang="en-US" sz="2400" b="0" i="0" dirty="0">
                        <a:latin typeface="Helvetica Neue Light" charset="0"/>
                        <a:ea typeface="Helvetica Neue Light" charset="0"/>
                        <a:cs typeface="Helvetica Neue Light" charset="0"/>
                      </a:endParaRPr>
                    </a:p>
                  </a:txBody>
                  <a:tcPr marL="121920" marR="121920" marT="60960" marB="60960"/>
                </a:tc>
                <a:tc>
                  <a:txBody>
                    <a:bodyPr/>
                    <a:lstStyle/>
                    <a:p>
                      <a:r>
                        <a:rPr lang="en-US" sz="2400" b="0" i="0" dirty="0" smtClean="0">
                          <a:latin typeface="Helvetica Neue Light" charset="0"/>
                          <a:ea typeface="Helvetica Neue Light" charset="0"/>
                          <a:cs typeface="Helvetica Neue Light" charset="0"/>
                        </a:rPr>
                        <a:t>80</a:t>
                      </a:r>
                      <a:endParaRPr lang="en-US" sz="2400" b="0" i="0" dirty="0">
                        <a:latin typeface="Helvetica Neue Light" charset="0"/>
                        <a:ea typeface="Helvetica Neue Light" charset="0"/>
                        <a:cs typeface="Helvetica Neue Light" charset="0"/>
                      </a:endParaRPr>
                    </a:p>
                  </a:txBody>
                  <a:tcPr marL="121920" marR="121920" marT="60960" marB="60960"/>
                </a:tc>
              </a:tr>
              <a:tr h="494453">
                <a:tc>
                  <a:txBody>
                    <a:bodyPr/>
                    <a:lstStyle/>
                    <a:p>
                      <a:r>
                        <a:rPr lang="en-US" sz="2400" b="0" i="0" dirty="0" smtClean="0">
                          <a:latin typeface="Helvetica Neue Light" charset="0"/>
                          <a:ea typeface="Helvetica Neue Light" charset="0"/>
                          <a:cs typeface="Helvetica Neue Light" charset="0"/>
                        </a:rPr>
                        <a:t>5</a:t>
                      </a:r>
                      <a:endParaRPr lang="en-US" sz="2400" b="0" i="0" dirty="0">
                        <a:latin typeface="Helvetica Neue Light" charset="0"/>
                        <a:ea typeface="Helvetica Neue Light" charset="0"/>
                        <a:cs typeface="Helvetica Neue Light" charset="0"/>
                      </a:endParaRPr>
                    </a:p>
                  </a:txBody>
                  <a:tcPr marL="121920" marR="121920" marT="60960" marB="60960"/>
                </a:tc>
                <a:tc>
                  <a:txBody>
                    <a:bodyPr/>
                    <a:lstStyle/>
                    <a:p>
                      <a:r>
                        <a:rPr lang="en-US" sz="2400" b="0" i="0" dirty="0" smtClean="0">
                          <a:latin typeface="Helvetica Neue Light" charset="0"/>
                          <a:ea typeface="Helvetica Neue Light" charset="0"/>
                          <a:cs typeface="Helvetica Neue Light" charset="0"/>
                        </a:rPr>
                        <a:t>80</a:t>
                      </a:r>
                      <a:endParaRPr lang="en-US" sz="2400" b="0" i="0" dirty="0">
                        <a:latin typeface="Helvetica Neue Light" charset="0"/>
                        <a:ea typeface="Helvetica Neue Light" charset="0"/>
                        <a:cs typeface="Helvetica Neue Light" charset="0"/>
                      </a:endParaRPr>
                    </a:p>
                  </a:txBody>
                  <a:tcPr marL="121920" marR="121920" marT="60960" marB="60960"/>
                </a:tc>
                <a:tc>
                  <a:txBody>
                    <a:bodyPr/>
                    <a:lstStyle/>
                    <a:p>
                      <a:r>
                        <a:rPr lang="en-US" sz="2400" b="0" i="0" dirty="0" smtClean="0">
                          <a:latin typeface="Helvetica Neue Light" charset="0"/>
                          <a:ea typeface="Helvetica Neue Light" charset="0"/>
                          <a:cs typeface="Helvetica Neue Light" charset="0"/>
                        </a:rPr>
                        <a:t>150</a:t>
                      </a:r>
                      <a:endParaRPr lang="en-US" sz="2400" b="0" i="0" dirty="0">
                        <a:latin typeface="Helvetica Neue Light" charset="0"/>
                        <a:ea typeface="Helvetica Neue Light" charset="0"/>
                        <a:cs typeface="Helvetica Neue Light" charset="0"/>
                      </a:endParaRPr>
                    </a:p>
                  </a:txBody>
                  <a:tcPr marL="121920" marR="121920" marT="60960" marB="60960"/>
                </a:tc>
              </a:tr>
              <a:tr h="494453">
                <a:tc>
                  <a:txBody>
                    <a:bodyPr/>
                    <a:lstStyle/>
                    <a:p>
                      <a:r>
                        <a:rPr lang="en-US" sz="2400" b="0" i="0" dirty="0" smtClean="0">
                          <a:latin typeface="Helvetica Neue Light" charset="0"/>
                          <a:ea typeface="Helvetica Neue Light" charset="0"/>
                          <a:cs typeface="Helvetica Neue Light" charset="0"/>
                        </a:rPr>
                        <a:t>10</a:t>
                      </a:r>
                      <a:endParaRPr lang="en-US" sz="2400" b="0" i="0" dirty="0">
                        <a:latin typeface="Helvetica Neue Light" charset="0"/>
                        <a:ea typeface="Helvetica Neue Light" charset="0"/>
                        <a:cs typeface="Helvetica Neue Light" charset="0"/>
                      </a:endParaRPr>
                    </a:p>
                  </a:txBody>
                  <a:tcPr marL="121920" marR="121920" marT="60960" marB="60960"/>
                </a:tc>
                <a:tc>
                  <a:txBody>
                    <a:bodyPr/>
                    <a:lstStyle/>
                    <a:p>
                      <a:r>
                        <a:rPr lang="en-US" sz="2400" b="0" i="0" dirty="0" smtClean="0">
                          <a:latin typeface="Helvetica Neue Light" charset="0"/>
                          <a:ea typeface="Helvetica Neue Light" charset="0"/>
                          <a:cs typeface="Helvetica Neue Light" charset="0"/>
                        </a:rPr>
                        <a:t>100</a:t>
                      </a:r>
                      <a:endParaRPr lang="en-US" sz="2400" b="0" i="0" dirty="0">
                        <a:latin typeface="Helvetica Neue Light" charset="0"/>
                        <a:ea typeface="Helvetica Neue Light" charset="0"/>
                        <a:cs typeface="Helvetica Neue Light" charset="0"/>
                      </a:endParaRPr>
                    </a:p>
                  </a:txBody>
                  <a:tcPr marL="121920" marR="121920" marT="60960" marB="60960"/>
                </a:tc>
                <a:tc>
                  <a:txBody>
                    <a:bodyPr/>
                    <a:lstStyle/>
                    <a:p>
                      <a:r>
                        <a:rPr lang="en-US" sz="2400" b="0" i="0" dirty="0" smtClean="0">
                          <a:latin typeface="Helvetica Neue Light" charset="0"/>
                          <a:ea typeface="Helvetica Neue Light" charset="0"/>
                          <a:cs typeface="Helvetica Neue Light" charset="0"/>
                        </a:rPr>
                        <a:t>180</a:t>
                      </a:r>
                      <a:endParaRPr lang="en-US" sz="2400" b="0" i="0" dirty="0">
                        <a:latin typeface="Helvetica Neue Light" charset="0"/>
                        <a:ea typeface="Helvetica Neue Light" charset="0"/>
                        <a:cs typeface="Helvetica Neue Light" charset="0"/>
                      </a:endParaRPr>
                    </a:p>
                  </a:txBody>
                  <a:tcPr marL="121920" marR="121920" marT="60960" marB="60960"/>
                </a:tc>
              </a:tr>
            </a:tbl>
          </a:graphicData>
        </a:graphic>
      </p:graphicFrame>
      <p:graphicFrame>
        <p:nvGraphicFramePr>
          <p:cNvPr id="19" name="Table 18"/>
          <p:cNvGraphicFramePr>
            <a:graphicFrameLocks noGrp="1"/>
          </p:cNvGraphicFramePr>
          <p:nvPr>
            <p:extLst>
              <p:ext uri="{D42A27DB-BD31-4B8C-83A1-F6EECF244321}">
                <p14:modId xmlns:p14="http://schemas.microsoft.com/office/powerpoint/2010/main" val="346416870"/>
              </p:ext>
            </p:extLst>
          </p:nvPr>
        </p:nvGraphicFramePr>
        <p:xfrm>
          <a:off x="6451599" y="2946400"/>
          <a:ext cx="5582925" cy="2336799"/>
        </p:xfrm>
        <a:graphic>
          <a:graphicData uri="http://schemas.openxmlformats.org/drawingml/2006/table">
            <a:tbl>
              <a:tblPr firstRow="1" bandRow="1">
                <a:tableStyleId>{5C22544A-7EE6-4342-B048-85BDC9FD1C3A}</a:tableStyleId>
              </a:tblPr>
              <a:tblGrid>
                <a:gridCol w="1860975"/>
                <a:gridCol w="1860975"/>
                <a:gridCol w="1860975"/>
              </a:tblGrid>
              <a:tr h="853440">
                <a:tc>
                  <a:txBody>
                    <a:bodyPr/>
                    <a:lstStyle/>
                    <a:p>
                      <a:r>
                        <a:rPr lang="en-US" sz="2400" b="0" i="0" dirty="0" smtClean="0">
                          <a:latin typeface="Helvetica Neue Light" charset="0"/>
                          <a:ea typeface="Helvetica Neue Light" charset="0"/>
                          <a:cs typeface="Helvetica Neue Light" charset="0"/>
                        </a:rPr>
                        <a:t>Batch size</a:t>
                      </a:r>
                      <a:endParaRPr lang="en-US" sz="2400" b="0" i="0" dirty="0">
                        <a:latin typeface="Helvetica Neue Light" charset="0"/>
                        <a:ea typeface="Helvetica Neue Light" charset="0"/>
                        <a:cs typeface="Helvetica Neue Light" charset="0"/>
                      </a:endParaRPr>
                    </a:p>
                  </a:txBody>
                  <a:tcPr marL="121920" marR="121920" marT="60960" marB="60960"/>
                </a:tc>
                <a:tc>
                  <a:txBody>
                    <a:bodyPr/>
                    <a:lstStyle/>
                    <a:p>
                      <a:r>
                        <a:rPr lang="en-US" sz="2400" b="0" i="0" dirty="0" smtClean="0">
                          <a:latin typeface="Helvetica Neue Light" charset="0"/>
                          <a:ea typeface="Helvetica Neue Light" charset="0"/>
                          <a:cs typeface="Helvetica Neue Light" charset="0"/>
                        </a:rPr>
                        <a:t>throughput</a:t>
                      </a:r>
                      <a:endParaRPr lang="en-US" sz="2400" b="0" i="0" dirty="0">
                        <a:latin typeface="Helvetica Neue Light" charset="0"/>
                        <a:ea typeface="Helvetica Neue Light" charset="0"/>
                        <a:cs typeface="Helvetica Neue Light" charset="0"/>
                      </a:endParaRPr>
                    </a:p>
                  </a:txBody>
                  <a:tcPr marL="121920" marR="121920" marT="60960" marB="60960"/>
                </a:tc>
                <a:tc>
                  <a:txBody>
                    <a:bodyPr/>
                    <a:lstStyle/>
                    <a:p>
                      <a:r>
                        <a:rPr lang="en-US" sz="2400" b="0" i="0" dirty="0" smtClean="0">
                          <a:latin typeface="Helvetica Neue Light" charset="0"/>
                          <a:ea typeface="Helvetica Neue Light" charset="0"/>
                          <a:cs typeface="Helvetica Neue Light" charset="0"/>
                        </a:rPr>
                        <a:t>Latency(</a:t>
                      </a:r>
                      <a:r>
                        <a:rPr lang="en-US" sz="2400" b="0" i="0" dirty="0" err="1" smtClean="0">
                          <a:latin typeface="Helvetica Neue Light" charset="0"/>
                          <a:ea typeface="Helvetica Neue Light" charset="0"/>
                          <a:cs typeface="Helvetica Neue Light" charset="0"/>
                        </a:rPr>
                        <a:t>ms</a:t>
                      </a:r>
                      <a:r>
                        <a:rPr lang="en-US" sz="2400" b="0" i="0" dirty="0" smtClean="0">
                          <a:latin typeface="Helvetica Neue Light" charset="0"/>
                          <a:ea typeface="Helvetica Neue Light" charset="0"/>
                          <a:cs typeface="Helvetica Neue Light" charset="0"/>
                        </a:rPr>
                        <a:t>)</a:t>
                      </a:r>
                      <a:endParaRPr lang="en-US" sz="2400" b="0" i="0" dirty="0">
                        <a:latin typeface="Helvetica Neue Light" charset="0"/>
                        <a:ea typeface="Helvetica Neue Light" charset="0"/>
                        <a:cs typeface="Helvetica Neue Light" charset="0"/>
                      </a:endParaRPr>
                    </a:p>
                  </a:txBody>
                  <a:tcPr marL="121920" marR="121920" marT="60960" marB="60960"/>
                </a:tc>
              </a:tr>
              <a:tr h="494453">
                <a:tc>
                  <a:txBody>
                    <a:bodyPr/>
                    <a:lstStyle/>
                    <a:p>
                      <a:r>
                        <a:rPr lang="en-US" sz="2400" b="0" i="0" dirty="0" smtClean="0">
                          <a:latin typeface="Helvetica Neue Light" charset="0"/>
                          <a:ea typeface="Helvetica Neue Light" charset="0"/>
                          <a:cs typeface="Helvetica Neue Light" charset="0"/>
                        </a:rPr>
                        <a:t>1</a:t>
                      </a:r>
                      <a:endParaRPr lang="en-US" sz="2400" b="0" i="0" dirty="0">
                        <a:latin typeface="Helvetica Neue Light" charset="0"/>
                        <a:ea typeface="Helvetica Neue Light" charset="0"/>
                        <a:cs typeface="Helvetica Neue Light" charset="0"/>
                      </a:endParaRPr>
                    </a:p>
                  </a:txBody>
                  <a:tcPr marL="121920" marR="121920" marT="60960" marB="60960"/>
                </a:tc>
                <a:tc>
                  <a:txBody>
                    <a:bodyPr/>
                    <a:lstStyle/>
                    <a:p>
                      <a:r>
                        <a:rPr lang="en-US" sz="2400" b="0" i="0" dirty="0" smtClean="0">
                          <a:latin typeface="Helvetica Neue Light" charset="0"/>
                          <a:ea typeface="Helvetica Neue Light" charset="0"/>
                          <a:cs typeface="Helvetica Neue Light" charset="0"/>
                        </a:rPr>
                        <a:t>10</a:t>
                      </a:r>
                      <a:endParaRPr lang="en-US" sz="2400" b="0" i="0" dirty="0">
                        <a:latin typeface="Helvetica Neue Light" charset="0"/>
                        <a:ea typeface="Helvetica Neue Light" charset="0"/>
                        <a:cs typeface="Helvetica Neue Light" charset="0"/>
                      </a:endParaRPr>
                    </a:p>
                  </a:txBody>
                  <a:tcPr marL="121920" marR="121920" marT="60960" marB="60960"/>
                </a:tc>
                <a:tc>
                  <a:txBody>
                    <a:bodyPr/>
                    <a:lstStyle/>
                    <a:p>
                      <a:r>
                        <a:rPr lang="en-US" sz="2400" b="0" i="0" dirty="0" smtClean="0">
                          <a:latin typeface="Helvetica Neue Light" charset="0"/>
                          <a:ea typeface="Helvetica Neue Light" charset="0"/>
                          <a:cs typeface="Helvetica Neue Light" charset="0"/>
                        </a:rPr>
                        <a:t>100</a:t>
                      </a:r>
                      <a:endParaRPr lang="en-US" sz="2400" b="0" i="0" dirty="0">
                        <a:latin typeface="Helvetica Neue Light" charset="0"/>
                        <a:ea typeface="Helvetica Neue Light" charset="0"/>
                        <a:cs typeface="Helvetica Neue Light" charset="0"/>
                      </a:endParaRPr>
                    </a:p>
                  </a:txBody>
                  <a:tcPr marL="121920" marR="121920" marT="60960" marB="60960"/>
                </a:tc>
              </a:tr>
              <a:tr h="494453">
                <a:tc>
                  <a:txBody>
                    <a:bodyPr/>
                    <a:lstStyle/>
                    <a:p>
                      <a:r>
                        <a:rPr lang="en-US" sz="2400" b="0" i="0" dirty="0" smtClean="0">
                          <a:latin typeface="Helvetica Neue Light" charset="0"/>
                          <a:ea typeface="Helvetica Neue Light" charset="0"/>
                          <a:cs typeface="Helvetica Neue Light" charset="0"/>
                        </a:rPr>
                        <a:t>5</a:t>
                      </a:r>
                      <a:endParaRPr lang="en-US" sz="2400" b="0" i="0" dirty="0">
                        <a:latin typeface="Helvetica Neue Light" charset="0"/>
                        <a:ea typeface="Helvetica Neue Light" charset="0"/>
                        <a:cs typeface="Helvetica Neue Light" charset="0"/>
                      </a:endParaRPr>
                    </a:p>
                  </a:txBody>
                  <a:tcPr marL="121920" marR="121920" marT="60960" marB="60960"/>
                </a:tc>
                <a:tc>
                  <a:txBody>
                    <a:bodyPr/>
                    <a:lstStyle/>
                    <a:p>
                      <a:r>
                        <a:rPr lang="en-US" sz="2400" b="0" i="0" dirty="0" smtClean="0">
                          <a:latin typeface="Helvetica Neue Light" charset="0"/>
                          <a:ea typeface="Helvetica Neue Light" charset="0"/>
                          <a:cs typeface="Helvetica Neue Light" charset="0"/>
                        </a:rPr>
                        <a:t>20</a:t>
                      </a:r>
                      <a:endParaRPr lang="en-US" sz="2400" b="0" i="0" dirty="0">
                        <a:latin typeface="Helvetica Neue Light" charset="0"/>
                        <a:ea typeface="Helvetica Neue Light" charset="0"/>
                        <a:cs typeface="Helvetica Neue Light" charset="0"/>
                      </a:endParaRPr>
                    </a:p>
                  </a:txBody>
                  <a:tcPr marL="121920" marR="121920" marT="60960" marB="60960"/>
                </a:tc>
                <a:tc>
                  <a:txBody>
                    <a:bodyPr/>
                    <a:lstStyle/>
                    <a:p>
                      <a:r>
                        <a:rPr lang="en-US" sz="2400" b="0" i="0" dirty="0" smtClean="0">
                          <a:latin typeface="Helvetica Neue Light" charset="0"/>
                          <a:ea typeface="Helvetica Neue Light" charset="0"/>
                          <a:cs typeface="Helvetica Neue Light" charset="0"/>
                        </a:rPr>
                        <a:t>150</a:t>
                      </a:r>
                      <a:endParaRPr lang="en-US" sz="2400" b="0" i="0" dirty="0">
                        <a:latin typeface="Helvetica Neue Light" charset="0"/>
                        <a:ea typeface="Helvetica Neue Light" charset="0"/>
                        <a:cs typeface="Helvetica Neue Light" charset="0"/>
                      </a:endParaRPr>
                    </a:p>
                  </a:txBody>
                  <a:tcPr marL="121920" marR="121920" marT="60960" marB="60960"/>
                </a:tc>
              </a:tr>
              <a:tr h="494453">
                <a:tc>
                  <a:txBody>
                    <a:bodyPr/>
                    <a:lstStyle/>
                    <a:p>
                      <a:r>
                        <a:rPr lang="en-US" sz="2400" b="0" i="0" dirty="0" smtClean="0">
                          <a:latin typeface="Helvetica Neue Light" charset="0"/>
                          <a:ea typeface="Helvetica Neue Light" charset="0"/>
                          <a:cs typeface="Helvetica Neue Light" charset="0"/>
                        </a:rPr>
                        <a:t>10</a:t>
                      </a:r>
                      <a:endParaRPr lang="en-US" sz="2400" b="0" i="0" dirty="0">
                        <a:latin typeface="Helvetica Neue Light" charset="0"/>
                        <a:ea typeface="Helvetica Neue Light" charset="0"/>
                        <a:cs typeface="Helvetica Neue Light" charset="0"/>
                      </a:endParaRPr>
                    </a:p>
                  </a:txBody>
                  <a:tcPr marL="121920" marR="121920" marT="60960" marB="60960"/>
                </a:tc>
                <a:tc>
                  <a:txBody>
                    <a:bodyPr/>
                    <a:lstStyle/>
                    <a:p>
                      <a:r>
                        <a:rPr lang="en-US" sz="2400" b="0" i="0" dirty="0" smtClean="0">
                          <a:latin typeface="Helvetica Neue Light" charset="0"/>
                          <a:ea typeface="Helvetica Neue Light" charset="0"/>
                          <a:cs typeface="Helvetica Neue Light" charset="0"/>
                        </a:rPr>
                        <a:t>30</a:t>
                      </a:r>
                      <a:endParaRPr lang="en-US" sz="2400" b="0" i="0" dirty="0">
                        <a:latin typeface="Helvetica Neue Light" charset="0"/>
                        <a:ea typeface="Helvetica Neue Light" charset="0"/>
                        <a:cs typeface="Helvetica Neue Light" charset="0"/>
                      </a:endParaRPr>
                    </a:p>
                  </a:txBody>
                  <a:tcPr marL="121920" marR="121920" marT="60960" marB="60960"/>
                </a:tc>
                <a:tc>
                  <a:txBody>
                    <a:bodyPr/>
                    <a:lstStyle/>
                    <a:p>
                      <a:r>
                        <a:rPr lang="en-US" sz="2400" b="0" i="0" dirty="0" smtClean="0">
                          <a:latin typeface="Helvetica Neue Light" charset="0"/>
                          <a:ea typeface="Helvetica Neue Light" charset="0"/>
                          <a:cs typeface="Helvetica Neue Light" charset="0"/>
                        </a:rPr>
                        <a:t>200</a:t>
                      </a:r>
                      <a:endParaRPr lang="en-US" sz="2400" b="0" i="0" dirty="0">
                        <a:latin typeface="Helvetica Neue Light" charset="0"/>
                        <a:ea typeface="Helvetica Neue Light" charset="0"/>
                        <a:cs typeface="Helvetica Neue Light" charset="0"/>
                      </a:endParaRPr>
                    </a:p>
                  </a:txBody>
                  <a:tcPr marL="121920" marR="121920" marT="60960" marB="60960"/>
                </a:tc>
              </a:tr>
            </a:tbl>
          </a:graphicData>
        </a:graphic>
      </p:graphicFrame>
      <p:cxnSp>
        <p:nvCxnSpPr>
          <p:cNvPr id="21" name="Straight Connector 20"/>
          <p:cNvCxnSpPr>
            <a:stCxn id="5" idx="4"/>
          </p:cNvCxnSpPr>
          <p:nvPr/>
        </p:nvCxnSpPr>
        <p:spPr>
          <a:xfrm>
            <a:off x="3489000" y="2294176"/>
            <a:ext cx="0" cy="398224"/>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a:stCxn id="8" idx="4"/>
          </p:cNvCxnSpPr>
          <p:nvPr/>
        </p:nvCxnSpPr>
        <p:spPr>
          <a:xfrm>
            <a:off x="8651464" y="2294176"/>
            <a:ext cx="0" cy="330491"/>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3489000" y="2493288"/>
            <a:ext cx="5162464" cy="0"/>
          </a:xfrm>
          <a:prstGeom prst="straightConnector1">
            <a:avLst/>
          </a:prstGeom>
          <a:ln w="25400">
            <a:solidFill>
              <a:schemeClr val="accent1"/>
            </a:solidFill>
            <a:prstDash val="dashDot"/>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4605868" y="2493289"/>
            <a:ext cx="3238387" cy="461665"/>
          </a:xfrm>
          <a:prstGeom prst="rect">
            <a:avLst/>
          </a:prstGeom>
          <a:noFill/>
        </p:spPr>
        <p:txBody>
          <a:bodyPr wrap="none" rtlCol="0">
            <a:spAutoFit/>
          </a:bodyPr>
          <a:lstStyle/>
          <a:p>
            <a:r>
              <a:rPr lang="en-US" sz="2400" dirty="0"/>
              <a:t>Latency SLO = 300ms</a:t>
            </a:r>
            <a:endParaRPr lang="en-US" sz="2400" dirty="0"/>
          </a:p>
        </p:txBody>
      </p:sp>
      <p:sp>
        <p:nvSpPr>
          <p:cNvPr id="33" name="Rounded Rectangle 32"/>
          <p:cNvSpPr/>
          <p:nvPr/>
        </p:nvSpPr>
        <p:spPr>
          <a:xfrm>
            <a:off x="415600" y="4281834"/>
            <a:ext cx="5324800" cy="497840"/>
          </a:xfrm>
          <a:prstGeom prst="roundRect">
            <a:avLst/>
          </a:prstGeom>
          <a:no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9" name="Slide Number Placeholder 8"/>
          <p:cNvSpPr>
            <a:spLocks noGrp="1"/>
          </p:cNvSpPr>
          <p:nvPr>
            <p:ph type="sldNum" idx="12"/>
          </p:nvPr>
        </p:nvSpPr>
        <p:spPr/>
        <p:txBody>
          <a:bodyPr/>
          <a:lstStyle/>
          <a:p>
            <a:fld id="{00000000-1234-1234-1234-123412341234}" type="slidenum">
              <a:rPr lang="en" smtClean="0"/>
              <a:pPr/>
              <a:t>71</a:t>
            </a:fld>
            <a:endParaRPr lang="en"/>
          </a:p>
        </p:txBody>
      </p:sp>
    </p:spTree>
    <p:extLst>
      <p:ext uri="{BB962C8B-B14F-4D97-AF65-F5344CB8AC3E}">
        <p14:creationId xmlns:p14="http://schemas.microsoft.com/office/powerpoint/2010/main" val="1813178711"/>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5600" y="593367"/>
            <a:ext cx="11776400" cy="763599"/>
          </a:xfrm>
        </p:spPr>
        <p:txBody>
          <a:bodyPr>
            <a:normAutofit fontScale="90000"/>
          </a:bodyPr>
          <a:lstStyle/>
          <a:p>
            <a:r>
              <a:rPr lang="en-US" b="1" dirty="0">
                <a:solidFill>
                  <a:srgbClr val="003261"/>
                </a:solidFill>
                <a:latin typeface="Helvetica" charset="0"/>
                <a:ea typeface="Helvetica" charset="0"/>
                <a:cs typeface="Helvetica" charset="0"/>
              </a:rPr>
              <a:t>Global Reasoning: Motivating Example</a:t>
            </a:r>
          </a:p>
        </p:txBody>
      </p:sp>
      <p:sp>
        <p:nvSpPr>
          <p:cNvPr id="5" name="Oval 4"/>
          <p:cNvSpPr/>
          <p:nvPr/>
        </p:nvSpPr>
        <p:spPr>
          <a:xfrm>
            <a:off x="3175734" y="1667643"/>
            <a:ext cx="626533" cy="626533"/>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6" name="Rounded Rectangle 5"/>
          <p:cNvSpPr/>
          <p:nvPr/>
        </p:nvSpPr>
        <p:spPr>
          <a:xfrm>
            <a:off x="4284133" y="1582976"/>
            <a:ext cx="1456267" cy="795867"/>
          </a:xfrm>
          <a:prstGeom prst="roundRect">
            <a:avLst/>
          </a:prstGeom>
          <a:solidFill>
            <a:srgbClr val="3269F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Model 1</a:t>
            </a:r>
            <a:endParaRPr lang="en-US" sz="2400" dirty="0"/>
          </a:p>
        </p:txBody>
      </p:sp>
      <p:sp>
        <p:nvSpPr>
          <p:cNvPr id="7" name="Rounded Rectangle 6"/>
          <p:cNvSpPr/>
          <p:nvPr/>
        </p:nvSpPr>
        <p:spPr>
          <a:xfrm>
            <a:off x="6408532" y="1582976"/>
            <a:ext cx="1456267" cy="795867"/>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Model 2</a:t>
            </a:r>
            <a:endParaRPr lang="en-US" sz="2400" dirty="0"/>
          </a:p>
        </p:txBody>
      </p:sp>
      <p:sp>
        <p:nvSpPr>
          <p:cNvPr id="8" name="Oval 7"/>
          <p:cNvSpPr/>
          <p:nvPr/>
        </p:nvSpPr>
        <p:spPr>
          <a:xfrm>
            <a:off x="8338198" y="1667643"/>
            <a:ext cx="626533" cy="626533"/>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cxnSp>
        <p:nvCxnSpPr>
          <p:cNvPr id="12" name="Straight Arrow Connector 11"/>
          <p:cNvCxnSpPr>
            <a:stCxn id="5" idx="6"/>
            <a:endCxn id="6" idx="1"/>
          </p:cNvCxnSpPr>
          <p:nvPr/>
        </p:nvCxnSpPr>
        <p:spPr>
          <a:xfrm>
            <a:off x="3802267" y="1980909"/>
            <a:ext cx="481867" cy="0"/>
          </a:xfrm>
          <a:prstGeom prst="straightConnector1">
            <a:avLst/>
          </a:prstGeom>
          <a:ln w="38100">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a:stCxn id="6" idx="3"/>
            <a:endCxn id="7" idx="1"/>
          </p:cNvCxnSpPr>
          <p:nvPr/>
        </p:nvCxnSpPr>
        <p:spPr>
          <a:xfrm>
            <a:off x="5740401" y="1980909"/>
            <a:ext cx="668132" cy="0"/>
          </a:xfrm>
          <a:prstGeom prst="straightConnector1">
            <a:avLst/>
          </a:prstGeom>
          <a:ln w="38100">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7" idx="3"/>
            <a:endCxn id="8" idx="2"/>
          </p:cNvCxnSpPr>
          <p:nvPr/>
        </p:nvCxnSpPr>
        <p:spPr>
          <a:xfrm>
            <a:off x="7864799" y="1980909"/>
            <a:ext cx="473399" cy="0"/>
          </a:xfrm>
          <a:prstGeom prst="straightConnector1">
            <a:avLst/>
          </a:prstGeom>
          <a:ln w="38100">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graphicFrame>
        <p:nvGraphicFramePr>
          <p:cNvPr id="18" name="Table 17"/>
          <p:cNvGraphicFramePr>
            <a:graphicFrameLocks noGrp="1"/>
          </p:cNvGraphicFramePr>
          <p:nvPr>
            <p:extLst>
              <p:ext uri="{D42A27DB-BD31-4B8C-83A1-F6EECF244321}">
                <p14:modId xmlns:p14="http://schemas.microsoft.com/office/powerpoint/2010/main" val="680412735"/>
              </p:ext>
            </p:extLst>
          </p:nvPr>
        </p:nvGraphicFramePr>
        <p:xfrm>
          <a:off x="415600" y="2946400"/>
          <a:ext cx="5503062" cy="2336799"/>
        </p:xfrm>
        <a:graphic>
          <a:graphicData uri="http://schemas.openxmlformats.org/drawingml/2006/table">
            <a:tbl>
              <a:tblPr firstRow="1" bandRow="1">
                <a:tableStyleId>{5C22544A-7EE6-4342-B048-85BDC9FD1C3A}</a:tableStyleId>
              </a:tblPr>
              <a:tblGrid>
                <a:gridCol w="1834354"/>
                <a:gridCol w="1834354"/>
                <a:gridCol w="1834354"/>
              </a:tblGrid>
              <a:tr h="853440">
                <a:tc>
                  <a:txBody>
                    <a:bodyPr/>
                    <a:lstStyle/>
                    <a:p>
                      <a:r>
                        <a:rPr lang="en-US" sz="2400" b="0" i="0" dirty="0" smtClean="0">
                          <a:latin typeface="Helvetica Neue Light" charset="0"/>
                          <a:ea typeface="Helvetica Neue Light" charset="0"/>
                          <a:cs typeface="Helvetica Neue Light" charset="0"/>
                        </a:rPr>
                        <a:t>Batch size</a:t>
                      </a:r>
                      <a:endParaRPr lang="en-US" sz="2400" b="0" i="0" dirty="0">
                        <a:latin typeface="Helvetica Neue Light" charset="0"/>
                        <a:ea typeface="Helvetica Neue Light" charset="0"/>
                        <a:cs typeface="Helvetica Neue Light" charset="0"/>
                      </a:endParaRPr>
                    </a:p>
                  </a:txBody>
                  <a:tcPr marL="121920" marR="121920" marT="60960" marB="60960">
                    <a:solidFill>
                      <a:srgbClr val="3269F6"/>
                    </a:solidFill>
                  </a:tcPr>
                </a:tc>
                <a:tc>
                  <a:txBody>
                    <a:bodyPr/>
                    <a:lstStyle/>
                    <a:p>
                      <a:r>
                        <a:rPr lang="en-US" sz="2400" b="0" i="0" dirty="0" smtClean="0">
                          <a:latin typeface="Helvetica Neue Light" charset="0"/>
                          <a:ea typeface="Helvetica Neue Light" charset="0"/>
                          <a:cs typeface="Helvetica Neue Light" charset="0"/>
                        </a:rPr>
                        <a:t>throughput</a:t>
                      </a:r>
                      <a:endParaRPr lang="en-US" sz="2400" b="0" i="0" dirty="0">
                        <a:latin typeface="Helvetica Neue Light" charset="0"/>
                        <a:ea typeface="Helvetica Neue Light" charset="0"/>
                        <a:cs typeface="Helvetica Neue Light" charset="0"/>
                      </a:endParaRPr>
                    </a:p>
                  </a:txBody>
                  <a:tcPr marL="121920" marR="121920" marT="60960" marB="60960">
                    <a:solidFill>
                      <a:srgbClr val="3269F6"/>
                    </a:solidFill>
                  </a:tcPr>
                </a:tc>
                <a:tc>
                  <a:txBody>
                    <a:bodyPr/>
                    <a:lstStyle/>
                    <a:p>
                      <a:r>
                        <a:rPr lang="en-US" sz="2400" b="0" i="0" dirty="0" smtClean="0">
                          <a:latin typeface="Helvetica Neue Light" charset="0"/>
                          <a:ea typeface="Helvetica Neue Light" charset="0"/>
                          <a:cs typeface="Helvetica Neue Light" charset="0"/>
                        </a:rPr>
                        <a:t>Latency(</a:t>
                      </a:r>
                      <a:r>
                        <a:rPr lang="en-US" sz="2400" b="0" i="0" dirty="0" err="1" smtClean="0">
                          <a:latin typeface="Helvetica Neue Light" charset="0"/>
                          <a:ea typeface="Helvetica Neue Light" charset="0"/>
                          <a:cs typeface="Helvetica Neue Light" charset="0"/>
                        </a:rPr>
                        <a:t>ms</a:t>
                      </a:r>
                      <a:r>
                        <a:rPr lang="en-US" sz="2400" b="0" i="0" dirty="0" smtClean="0">
                          <a:latin typeface="Helvetica Neue Light" charset="0"/>
                          <a:ea typeface="Helvetica Neue Light" charset="0"/>
                          <a:cs typeface="Helvetica Neue Light" charset="0"/>
                        </a:rPr>
                        <a:t>)</a:t>
                      </a:r>
                      <a:endParaRPr lang="en-US" sz="2400" b="0" i="0" dirty="0">
                        <a:latin typeface="Helvetica Neue Light" charset="0"/>
                        <a:ea typeface="Helvetica Neue Light" charset="0"/>
                        <a:cs typeface="Helvetica Neue Light" charset="0"/>
                      </a:endParaRPr>
                    </a:p>
                  </a:txBody>
                  <a:tcPr marL="121920" marR="121920" marT="60960" marB="60960">
                    <a:solidFill>
                      <a:srgbClr val="3269F6"/>
                    </a:solidFill>
                  </a:tcPr>
                </a:tc>
              </a:tr>
              <a:tr h="494453">
                <a:tc>
                  <a:txBody>
                    <a:bodyPr/>
                    <a:lstStyle/>
                    <a:p>
                      <a:r>
                        <a:rPr lang="en-US" sz="2400" b="0" i="0" dirty="0" smtClean="0">
                          <a:latin typeface="Helvetica Neue Light" charset="0"/>
                          <a:ea typeface="Helvetica Neue Light" charset="0"/>
                          <a:cs typeface="Helvetica Neue Light" charset="0"/>
                        </a:rPr>
                        <a:t>1</a:t>
                      </a:r>
                      <a:endParaRPr lang="en-US" sz="2400" b="0" i="0" dirty="0">
                        <a:latin typeface="Helvetica Neue Light" charset="0"/>
                        <a:ea typeface="Helvetica Neue Light" charset="0"/>
                        <a:cs typeface="Helvetica Neue Light" charset="0"/>
                      </a:endParaRPr>
                    </a:p>
                  </a:txBody>
                  <a:tcPr marL="121920" marR="121920" marT="60960" marB="60960"/>
                </a:tc>
                <a:tc>
                  <a:txBody>
                    <a:bodyPr/>
                    <a:lstStyle/>
                    <a:p>
                      <a:r>
                        <a:rPr lang="en-US" sz="2400" b="0" i="0" dirty="0" smtClean="0">
                          <a:latin typeface="Helvetica Neue Light" charset="0"/>
                          <a:ea typeface="Helvetica Neue Light" charset="0"/>
                          <a:cs typeface="Helvetica Neue Light" charset="0"/>
                        </a:rPr>
                        <a:t>40</a:t>
                      </a:r>
                      <a:endParaRPr lang="en-US" sz="2400" b="0" i="0" dirty="0">
                        <a:latin typeface="Helvetica Neue Light" charset="0"/>
                        <a:ea typeface="Helvetica Neue Light" charset="0"/>
                        <a:cs typeface="Helvetica Neue Light" charset="0"/>
                      </a:endParaRPr>
                    </a:p>
                  </a:txBody>
                  <a:tcPr marL="121920" marR="121920" marT="60960" marB="60960"/>
                </a:tc>
                <a:tc>
                  <a:txBody>
                    <a:bodyPr/>
                    <a:lstStyle/>
                    <a:p>
                      <a:r>
                        <a:rPr lang="en-US" sz="2400" b="0" i="0" dirty="0" smtClean="0">
                          <a:latin typeface="Helvetica Neue Light" charset="0"/>
                          <a:ea typeface="Helvetica Neue Light" charset="0"/>
                          <a:cs typeface="Helvetica Neue Light" charset="0"/>
                        </a:rPr>
                        <a:t>80</a:t>
                      </a:r>
                      <a:endParaRPr lang="en-US" sz="2400" b="0" i="0" dirty="0">
                        <a:latin typeface="Helvetica Neue Light" charset="0"/>
                        <a:ea typeface="Helvetica Neue Light" charset="0"/>
                        <a:cs typeface="Helvetica Neue Light" charset="0"/>
                      </a:endParaRPr>
                    </a:p>
                  </a:txBody>
                  <a:tcPr marL="121920" marR="121920" marT="60960" marB="60960"/>
                </a:tc>
              </a:tr>
              <a:tr h="494453">
                <a:tc>
                  <a:txBody>
                    <a:bodyPr/>
                    <a:lstStyle/>
                    <a:p>
                      <a:r>
                        <a:rPr lang="en-US" sz="2400" b="0" i="0" dirty="0" smtClean="0">
                          <a:latin typeface="Helvetica Neue Light" charset="0"/>
                          <a:ea typeface="Helvetica Neue Light" charset="0"/>
                          <a:cs typeface="Helvetica Neue Light" charset="0"/>
                        </a:rPr>
                        <a:t>5</a:t>
                      </a:r>
                      <a:endParaRPr lang="en-US" sz="2400" b="0" i="0" dirty="0">
                        <a:latin typeface="Helvetica Neue Light" charset="0"/>
                        <a:ea typeface="Helvetica Neue Light" charset="0"/>
                        <a:cs typeface="Helvetica Neue Light" charset="0"/>
                      </a:endParaRPr>
                    </a:p>
                  </a:txBody>
                  <a:tcPr marL="121920" marR="121920" marT="60960" marB="60960"/>
                </a:tc>
                <a:tc>
                  <a:txBody>
                    <a:bodyPr/>
                    <a:lstStyle/>
                    <a:p>
                      <a:r>
                        <a:rPr lang="en-US" sz="2400" b="0" i="0" dirty="0" smtClean="0">
                          <a:latin typeface="Helvetica Neue Light" charset="0"/>
                          <a:ea typeface="Helvetica Neue Light" charset="0"/>
                          <a:cs typeface="Helvetica Neue Light" charset="0"/>
                        </a:rPr>
                        <a:t>80</a:t>
                      </a:r>
                      <a:endParaRPr lang="en-US" sz="2400" b="0" i="0" dirty="0">
                        <a:latin typeface="Helvetica Neue Light" charset="0"/>
                        <a:ea typeface="Helvetica Neue Light" charset="0"/>
                        <a:cs typeface="Helvetica Neue Light" charset="0"/>
                      </a:endParaRPr>
                    </a:p>
                  </a:txBody>
                  <a:tcPr marL="121920" marR="121920" marT="60960" marB="60960"/>
                </a:tc>
                <a:tc>
                  <a:txBody>
                    <a:bodyPr/>
                    <a:lstStyle/>
                    <a:p>
                      <a:r>
                        <a:rPr lang="en-US" sz="2400" b="0" i="0" dirty="0" smtClean="0">
                          <a:latin typeface="Helvetica Neue Light" charset="0"/>
                          <a:ea typeface="Helvetica Neue Light" charset="0"/>
                          <a:cs typeface="Helvetica Neue Light" charset="0"/>
                        </a:rPr>
                        <a:t>150</a:t>
                      </a:r>
                      <a:endParaRPr lang="en-US" sz="2400" b="0" i="0" dirty="0">
                        <a:latin typeface="Helvetica Neue Light" charset="0"/>
                        <a:ea typeface="Helvetica Neue Light" charset="0"/>
                        <a:cs typeface="Helvetica Neue Light" charset="0"/>
                      </a:endParaRPr>
                    </a:p>
                  </a:txBody>
                  <a:tcPr marL="121920" marR="121920" marT="60960" marB="60960"/>
                </a:tc>
              </a:tr>
              <a:tr h="494453">
                <a:tc>
                  <a:txBody>
                    <a:bodyPr/>
                    <a:lstStyle/>
                    <a:p>
                      <a:r>
                        <a:rPr lang="en-US" sz="2400" b="0" i="0" dirty="0" smtClean="0">
                          <a:latin typeface="Helvetica Neue Light" charset="0"/>
                          <a:ea typeface="Helvetica Neue Light" charset="0"/>
                          <a:cs typeface="Helvetica Neue Light" charset="0"/>
                        </a:rPr>
                        <a:t>10</a:t>
                      </a:r>
                      <a:endParaRPr lang="en-US" sz="2400" b="0" i="0" dirty="0">
                        <a:latin typeface="Helvetica Neue Light" charset="0"/>
                        <a:ea typeface="Helvetica Neue Light" charset="0"/>
                        <a:cs typeface="Helvetica Neue Light" charset="0"/>
                      </a:endParaRPr>
                    </a:p>
                  </a:txBody>
                  <a:tcPr marL="121920" marR="121920" marT="60960" marB="60960"/>
                </a:tc>
                <a:tc>
                  <a:txBody>
                    <a:bodyPr/>
                    <a:lstStyle/>
                    <a:p>
                      <a:r>
                        <a:rPr lang="en-US" sz="2400" b="0" i="0" dirty="0" smtClean="0">
                          <a:latin typeface="Helvetica Neue Light" charset="0"/>
                          <a:ea typeface="Helvetica Neue Light" charset="0"/>
                          <a:cs typeface="Helvetica Neue Light" charset="0"/>
                        </a:rPr>
                        <a:t>100</a:t>
                      </a:r>
                      <a:endParaRPr lang="en-US" sz="2400" b="0" i="0" dirty="0">
                        <a:latin typeface="Helvetica Neue Light" charset="0"/>
                        <a:ea typeface="Helvetica Neue Light" charset="0"/>
                        <a:cs typeface="Helvetica Neue Light" charset="0"/>
                      </a:endParaRPr>
                    </a:p>
                  </a:txBody>
                  <a:tcPr marL="121920" marR="121920" marT="60960" marB="60960"/>
                </a:tc>
                <a:tc>
                  <a:txBody>
                    <a:bodyPr/>
                    <a:lstStyle/>
                    <a:p>
                      <a:r>
                        <a:rPr lang="en-US" sz="2400" b="0" i="0" dirty="0" smtClean="0">
                          <a:latin typeface="Helvetica Neue Light" charset="0"/>
                          <a:ea typeface="Helvetica Neue Light" charset="0"/>
                          <a:cs typeface="Helvetica Neue Light" charset="0"/>
                        </a:rPr>
                        <a:t>180</a:t>
                      </a:r>
                      <a:endParaRPr lang="en-US" sz="2400" b="0" i="0" dirty="0">
                        <a:latin typeface="Helvetica Neue Light" charset="0"/>
                        <a:ea typeface="Helvetica Neue Light" charset="0"/>
                        <a:cs typeface="Helvetica Neue Light" charset="0"/>
                      </a:endParaRPr>
                    </a:p>
                  </a:txBody>
                  <a:tcPr marL="121920" marR="121920" marT="60960" marB="60960"/>
                </a:tc>
              </a:tr>
            </a:tbl>
          </a:graphicData>
        </a:graphic>
      </p:graphicFrame>
      <p:graphicFrame>
        <p:nvGraphicFramePr>
          <p:cNvPr id="19" name="Table 18"/>
          <p:cNvGraphicFramePr>
            <a:graphicFrameLocks noGrp="1"/>
          </p:cNvGraphicFramePr>
          <p:nvPr>
            <p:extLst>
              <p:ext uri="{D42A27DB-BD31-4B8C-83A1-F6EECF244321}">
                <p14:modId xmlns:p14="http://schemas.microsoft.com/office/powerpoint/2010/main" val="346416870"/>
              </p:ext>
            </p:extLst>
          </p:nvPr>
        </p:nvGraphicFramePr>
        <p:xfrm>
          <a:off x="6451599" y="2946400"/>
          <a:ext cx="5582925" cy="2336799"/>
        </p:xfrm>
        <a:graphic>
          <a:graphicData uri="http://schemas.openxmlformats.org/drawingml/2006/table">
            <a:tbl>
              <a:tblPr firstRow="1" bandRow="1">
                <a:tableStyleId>{5C22544A-7EE6-4342-B048-85BDC9FD1C3A}</a:tableStyleId>
              </a:tblPr>
              <a:tblGrid>
                <a:gridCol w="1860975"/>
                <a:gridCol w="1860975"/>
                <a:gridCol w="1860975"/>
              </a:tblGrid>
              <a:tr h="853440">
                <a:tc>
                  <a:txBody>
                    <a:bodyPr/>
                    <a:lstStyle/>
                    <a:p>
                      <a:r>
                        <a:rPr lang="en-US" sz="2400" b="0" i="0" dirty="0" smtClean="0">
                          <a:latin typeface="Helvetica Neue Light" charset="0"/>
                          <a:ea typeface="Helvetica Neue Light" charset="0"/>
                          <a:cs typeface="Helvetica Neue Light" charset="0"/>
                        </a:rPr>
                        <a:t>Batch size</a:t>
                      </a:r>
                      <a:endParaRPr lang="en-US" sz="2400" b="0" i="0" dirty="0">
                        <a:latin typeface="Helvetica Neue Light" charset="0"/>
                        <a:ea typeface="Helvetica Neue Light" charset="0"/>
                        <a:cs typeface="Helvetica Neue Light" charset="0"/>
                      </a:endParaRPr>
                    </a:p>
                  </a:txBody>
                  <a:tcPr marL="121920" marR="121920" marT="60960" marB="60960"/>
                </a:tc>
                <a:tc>
                  <a:txBody>
                    <a:bodyPr/>
                    <a:lstStyle/>
                    <a:p>
                      <a:r>
                        <a:rPr lang="en-US" sz="2400" b="0" i="0" dirty="0" smtClean="0">
                          <a:latin typeface="Helvetica Neue Light" charset="0"/>
                          <a:ea typeface="Helvetica Neue Light" charset="0"/>
                          <a:cs typeface="Helvetica Neue Light" charset="0"/>
                        </a:rPr>
                        <a:t>throughput</a:t>
                      </a:r>
                      <a:endParaRPr lang="en-US" sz="2400" b="0" i="0" dirty="0">
                        <a:latin typeface="Helvetica Neue Light" charset="0"/>
                        <a:ea typeface="Helvetica Neue Light" charset="0"/>
                        <a:cs typeface="Helvetica Neue Light" charset="0"/>
                      </a:endParaRPr>
                    </a:p>
                  </a:txBody>
                  <a:tcPr marL="121920" marR="121920" marT="60960" marB="60960"/>
                </a:tc>
                <a:tc>
                  <a:txBody>
                    <a:bodyPr/>
                    <a:lstStyle/>
                    <a:p>
                      <a:r>
                        <a:rPr lang="en-US" sz="2400" b="0" i="0" dirty="0" smtClean="0">
                          <a:latin typeface="Helvetica Neue Light" charset="0"/>
                          <a:ea typeface="Helvetica Neue Light" charset="0"/>
                          <a:cs typeface="Helvetica Neue Light" charset="0"/>
                        </a:rPr>
                        <a:t>Latency(</a:t>
                      </a:r>
                      <a:r>
                        <a:rPr lang="en-US" sz="2400" b="0" i="0" dirty="0" err="1" smtClean="0">
                          <a:latin typeface="Helvetica Neue Light" charset="0"/>
                          <a:ea typeface="Helvetica Neue Light" charset="0"/>
                          <a:cs typeface="Helvetica Neue Light" charset="0"/>
                        </a:rPr>
                        <a:t>ms</a:t>
                      </a:r>
                      <a:r>
                        <a:rPr lang="en-US" sz="2400" b="0" i="0" dirty="0" smtClean="0">
                          <a:latin typeface="Helvetica Neue Light" charset="0"/>
                          <a:ea typeface="Helvetica Neue Light" charset="0"/>
                          <a:cs typeface="Helvetica Neue Light" charset="0"/>
                        </a:rPr>
                        <a:t>)</a:t>
                      </a:r>
                      <a:endParaRPr lang="en-US" sz="2400" b="0" i="0" dirty="0">
                        <a:latin typeface="Helvetica Neue Light" charset="0"/>
                        <a:ea typeface="Helvetica Neue Light" charset="0"/>
                        <a:cs typeface="Helvetica Neue Light" charset="0"/>
                      </a:endParaRPr>
                    </a:p>
                  </a:txBody>
                  <a:tcPr marL="121920" marR="121920" marT="60960" marB="60960"/>
                </a:tc>
              </a:tr>
              <a:tr h="494453">
                <a:tc>
                  <a:txBody>
                    <a:bodyPr/>
                    <a:lstStyle/>
                    <a:p>
                      <a:r>
                        <a:rPr lang="en-US" sz="2400" b="0" i="0" dirty="0" smtClean="0">
                          <a:latin typeface="Helvetica Neue Light" charset="0"/>
                          <a:ea typeface="Helvetica Neue Light" charset="0"/>
                          <a:cs typeface="Helvetica Neue Light" charset="0"/>
                        </a:rPr>
                        <a:t>1</a:t>
                      </a:r>
                      <a:endParaRPr lang="en-US" sz="2400" b="0" i="0" dirty="0">
                        <a:latin typeface="Helvetica Neue Light" charset="0"/>
                        <a:ea typeface="Helvetica Neue Light" charset="0"/>
                        <a:cs typeface="Helvetica Neue Light" charset="0"/>
                      </a:endParaRPr>
                    </a:p>
                  </a:txBody>
                  <a:tcPr marL="121920" marR="121920" marT="60960" marB="60960"/>
                </a:tc>
                <a:tc>
                  <a:txBody>
                    <a:bodyPr/>
                    <a:lstStyle/>
                    <a:p>
                      <a:r>
                        <a:rPr lang="en-US" sz="2400" b="0" i="0" dirty="0" smtClean="0">
                          <a:latin typeface="Helvetica Neue Light" charset="0"/>
                          <a:ea typeface="Helvetica Neue Light" charset="0"/>
                          <a:cs typeface="Helvetica Neue Light" charset="0"/>
                        </a:rPr>
                        <a:t>10</a:t>
                      </a:r>
                      <a:endParaRPr lang="en-US" sz="2400" b="0" i="0" dirty="0">
                        <a:latin typeface="Helvetica Neue Light" charset="0"/>
                        <a:ea typeface="Helvetica Neue Light" charset="0"/>
                        <a:cs typeface="Helvetica Neue Light" charset="0"/>
                      </a:endParaRPr>
                    </a:p>
                  </a:txBody>
                  <a:tcPr marL="121920" marR="121920" marT="60960" marB="60960"/>
                </a:tc>
                <a:tc>
                  <a:txBody>
                    <a:bodyPr/>
                    <a:lstStyle/>
                    <a:p>
                      <a:r>
                        <a:rPr lang="en-US" sz="2400" b="0" i="0" dirty="0" smtClean="0">
                          <a:latin typeface="Helvetica Neue Light" charset="0"/>
                          <a:ea typeface="Helvetica Neue Light" charset="0"/>
                          <a:cs typeface="Helvetica Neue Light" charset="0"/>
                        </a:rPr>
                        <a:t>100</a:t>
                      </a:r>
                      <a:endParaRPr lang="en-US" sz="2400" b="0" i="0" dirty="0">
                        <a:latin typeface="Helvetica Neue Light" charset="0"/>
                        <a:ea typeface="Helvetica Neue Light" charset="0"/>
                        <a:cs typeface="Helvetica Neue Light" charset="0"/>
                      </a:endParaRPr>
                    </a:p>
                  </a:txBody>
                  <a:tcPr marL="121920" marR="121920" marT="60960" marB="60960"/>
                </a:tc>
              </a:tr>
              <a:tr h="494453">
                <a:tc>
                  <a:txBody>
                    <a:bodyPr/>
                    <a:lstStyle/>
                    <a:p>
                      <a:r>
                        <a:rPr lang="en-US" sz="2400" b="0" i="0" dirty="0" smtClean="0">
                          <a:latin typeface="Helvetica Neue Light" charset="0"/>
                          <a:ea typeface="Helvetica Neue Light" charset="0"/>
                          <a:cs typeface="Helvetica Neue Light" charset="0"/>
                        </a:rPr>
                        <a:t>5</a:t>
                      </a:r>
                      <a:endParaRPr lang="en-US" sz="2400" b="0" i="0" dirty="0">
                        <a:latin typeface="Helvetica Neue Light" charset="0"/>
                        <a:ea typeface="Helvetica Neue Light" charset="0"/>
                        <a:cs typeface="Helvetica Neue Light" charset="0"/>
                      </a:endParaRPr>
                    </a:p>
                  </a:txBody>
                  <a:tcPr marL="121920" marR="121920" marT="60960" marB="60960"/>
                </a:tc>
                <a:tc>
                  <a:txBody>
                    <a:bodyPr/>
                    <a:lstStyle/>
                    <a:p>
                      <a:r>
                        <a:rPr lang="en-US" sz="2400" b="0" i="0" dirty="0" smtClean="0">
                          <a:latin typeface="Helvetica Neue Light" charset="0"/>
                          <a:ea typeface="Helvetica Neue Light" charset="0"/>
                          <a:cs typeface="Helvetica Neue Light" charset="0"/>
                        </a:rPr>
                        <a:t>20</a:t>
                      </a:r>
                      <a:endParaRPr lang="en-US" sz="2400" b="0" i="0" dirty="0">
                        <a:latin typeface="Helvetica Neue Light" charset="0"/>
                        <a:ea typeface="Helvetica Neue Light" charset="0"/>
                        <a:cs typeface="Helvetica Neue Light" charset="0"/>
                      </a:endParaRPr>
                    </a:p>
                  </a:txBody>
                  <a:tcPr marL="121920" marR="121920" marT="60960" marB="60960"/>
                </a:tc>
                <a:tc>
                  <a:txBody>
                    <a:bodyPr/>
                    <a:lstStyle/>
                    <a:p>
                      <a:r>
                        <a:rPr lang="en-US" sz="2400" b="0" i="0" dirty="0" smtClean="0">
                          <a:latin typeface="Helvetica Neue Light" charset="0"/>
                          <a:ea typeface="Helvetica Neue Light" charset="0"/>
                          <a:cs typeface="Helvetica Neue Light" charset="0"/>
                        </a:rPr>
                        <a:t>150</a:t>
                      </a:r>
                      <a:endParaRPr lang="en-US" sz="2400" b="0" i="0" dirty="0">
                        <a:latin typeface="Helvetica Neue Light" charset="0"/>
                        <a:ea typeface="Helvetica Neue Light" charset="0"/>
                        <a:cs typeface="Helvetica Neue Light" charset="0"/>
                      </a:endParaRPr>
                    </a:p>
                  </a:txBody>
                  <a:tcPr marL="121920" marR="121920" marT="60960" marB="60960"/>
                </a:tc>
              </a:tr>
              <a:tr h="494453">
                <a:tc>
                  <a:txBody>
                    <a:bodyPr/>
                    <a:lstStyle/>
                    <a:p>
                      <a:r>
                        <a:rPr lang="en-US" sz="2400" b="0" i="0" dirty="0" smtClean="0">
                          <a:latin typeface="Helvetica Neue Light" charset="0"/>
                          <a:ea typeface="Helvetica Neue Light" charset="0"/>
                          <a:cs typeface="Helvetica Neue Light" charset="0"/>
                        </a:rPr>
                        <a:t>10</a:t>
                      </a:r>
                      <a:endParaRPr lang="en-US" sz="2400" b="0" i="0" dirty="0">
                        <a:latin typeface="Helvetica Neue Light" charset="0"/>
                        <a:ea typeface="Helvetica Neue Light" charset="0"/>
                        <a:cs typeface="Helvetica Neue Light" charset="0"/>
                      </a:endParaRPr>
                    </a:p>
                  </a:txBody>
                  <a:tcPr marL="121920" marR="121920" marT="60960" marB="60960"/>
                </a:tc>
                <a:tc>
                  <a:txBody>
                    <a:bodyPr/>
                    <a:lstStyle/>
                    <a:p>
                      <a:r>
                        <a:rPr lang="en-US" sz="2400" b="0" i="0" dirty="0" smtClean="0">
                          <a:latin typeface="Helvetica Neue Light" charset="0"/>
                          <a:ea typeface="Helvetica Neue Light" charset="0"/>
                          <a:cs typeface="Helvetica Neue Light" charset="0"/>
                        </a:rPr>
                        <a:t>30</a:t>
                      </a:r>
                      <a:endParaRPr lang="en-US" sz="2400" b="0" i="0" dirty="0">
                        <a:latin typeface="Helvetica Neue Light" charset="0"/>
                        <a:ea typeface="Helvetica Neue Light" charset="0"/>
                        <a:cs typeface="Helvetica Neue Light" charset="0"/>
                      </a:endParaRPr>
                    </a:p>
                  </a:txBody>
                  <a:tcPr marL="121920" marR="121920" marT="60960" marB="60960"/>
                </a:tc>
                <a:tc>
                  <a:txBody>
                    <a:bodyPr/>
                    <a:lstStyle/>
                    <a:p>
                      <a:r>
                        <a:rPr lang="en-US" sz="2400" b="0" i="0" dirty="0" smtClean="0">
                          <a:latin typeface="Helvetica Neue Light" charset="0"/>
                          <a:ea typeface="Helvetica Neue Light" charset="0"/>
                          <a:cs typeface="Helvetica Neue Light" charset="0"/>
                        </a:rPr>
                        <a:t>200</a:t>
                      </a:r>
                      <a:endParaRPr lang="en-US" sz="2400" b="0" i="0" dirty="0">
                        <a:latin typeface="Helvetica Neue Light" charset="0"/>
                        <a:ea typeface="Helvetica Neue Light" charset="0"/>
                        <a:cs typeface="Helvetica Neue Light" charset="0"/>
                      </a:endParaRPr>
                    </a:p>
                  </a:txBody>
                  <a:tcPr marL="121920" marR="121920" marT="60960" marB="60960"/>
                </a:tc>
              </a:tr>
            </a:tbl>
          </a:graphicData>
        </a:graphic>
      </p:graphicFrame>
      <p:cxnSp>
        <p:nvCxnSpPr>
          <p:cNvPr id="21" name="Straight Connector 20"/>
          <p:cNvCxnSpPr>
            <a:stCxn id="5" idx="4"/>
          </p:cNvCxnSpPr>
          <p:nvPr/>
        </p:nvCxnSpPr>
        <p:spPr>
          <a:xfrm>
            <a:off x="3489000" y="2294176"/>
            <a:ext cx="0" cy="398224"/>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a:stCxn id="8" idx="4"/>
          </p:cNvCxnSpPr>
          <p:nvPr/>
        </p:nvCxnSpPr>
        <p:spPr>
          <a:xfrm>
            <a:off x="8651464" y="2294176"/>
            <a:ext cx="0" cy="330491"/>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3489000" y="2493288"/>
            <a:ext cx="5162464" cy="0"/>
          </a:xfrm>
          <a:prstGeom prst="straightConnector1">
            <a:avLst/>
          </a:prstGeom>
          <a:ln w="25400">
            <a:solidFill>
              <a:schemeClr val="accent1"/>
            </a:solidFill>
            <a:prstDash val="dashDot"/>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4605868" y="2493289"/>
            <a:ext cx="3238387" cy="461665"/>
          </a:xfrm>
          <a:prstGeom prst="rect">
            <a:avLst/>
          </a:prstGeom>
          <a:noFill/>
        </p:spPr>
        <p:txBody>
          <a:bodyPr wrap="none" rtlCol="0">
            <a:spAutoFit/>
          </a:bodyPr>
          <a:lstStyle/>
          <a:p>
            <a:r>
              <a:rPr lang="en-US" sz="2400" dirty="0"/>
              <a:t>Latency SLO = 300ms</a:t>
            </a:r>
            <a:endParaRPr lang="en-US" sz="2400" dirty="0"/>
          </a:p>
        </p:txBody>
      </p:sp>
      <p:sp>
        <p:nvSpPr>
          <p:cNvPr id="33" name="Rounded Rectangle 32"/>
          <p:cNvSpPr/>
          <p:nvPr/>
        </p:nvSpPr>
        <p:spPr>
          <a:xfrm>
            <a:off x="415600" y="4785359"/>
            <a:ext cx="5324800" cy="497840"/>
          </a:xfrm>
          <a:prstGeom prst="roundRect">
            <a:avLst/>
          </a:prstGeom>
          <a:no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9" name="Slide Number Placeholder 8"/>
          <p:cNvSpPr>
            <a:spLocks noGrp="1"/>
          </p:cNvSpPr>
          <p:nvPr>
            <p:ph type="sldNum" idx="12"/>
          </p:nvPr>
        </p:nvSpPr>
        <p:spPr/>
        <p:txBody>
          <a:bodyPr/>
          <a:lstStyle/>
          <a:p>
            <a:fld id="{00000000-1234-1234-1234-123412341234}" type="slidenum">
              <a:rPr lang="en" smtClean="0"/>
              <a:pPr/>
              <a:t>72</a:t>
            </a:fld>
            <a:endParaRPr lang="en"/>
          </a:p>
        </p:txBody>
      </p:sp>
      <p:sp>
        <p:nvSpPr>
          <p:cNvPr id="20" name="TextBox 19"/>
          <p:cNvSpPr txBox="1"/>
          <p:nvPr/>
        </p:nvSpPr>
        <p:spPr>
          <a:xfrm>
            <a:off x="415600" y="5335258"/>
            <a:ext cx="5324800" cy="461665"/>
          </a:xfrm>
          <a:prstGeom prst="rect">
            <a:avLst/>
          </a:prstGeom>
          <a:noFill/>
        </p:spPr>
        <p:txBody>
          <a:bodyPr wrap="square" rtlCol="0">
            <a:spAutoFit/>
          </a:bodyPr>
          <a:lstStyle/>
          <a:p>
            <a:r>
              <a:rPr lang="en-US" sz="2400" dirty="0">
                <a:latin typeface="Helvetica Neue" charset="0"/>
                <a:ea typeface="Helvetica Neue" charset="0"/>
                <a:cs typeface="Helvetica Neue" charset="0"/>
              </a:rPr>
              <a:t>bs</a:t>
            </a:r>
            <a:r>
              <a:rPr lang="en-US" sz="1400" dirty="0">
                <a:latin typeface="Helvetica Neue" charset="0"/>
                <a:ea typeface="Helvetica Neue" charset="0"/>
                <a:cs typeface="Helvetica Neue" charset="0"/>
              </a:rPr>
              <a:t>1</a:t>
            </a:r>
            <a:r>
              <a:rPr lang="en-US" sz="2400" dirty="0">
                <a:latin typeface="Helvetica Neue" charset="0"/>
                <a:ea typeface="Helvetica Neue" charset="0"/>
                <a:cs typeface="Helvetica Neue" charset="0"/>
              </a:rPr>
              <a:t> = 10  </a:t>
            </a:r>
            <a:r>
              <a:rPr lang="en-US" sz="2400" dirty="0">
                <a:latin typeface="Helvetica Neue" charset="0"/>
                <a:ea typeface="Helvetica Neue" charset="0"/>
                <a:cs typeface="Helvetica Neue" charset="0"/>
                <a:sym typeface="Wingdings"/>
              </a:rPr>
              <a:t> throughput</a:t>
            </a:r>
            <a:r>
              <a:rPr lang="en-US" sz="1467" dirty="0">
                <a:latin typeface="Helvetica Neue" charset="0"/>
                <a:ea typeface="Helvetica Neue" charset="0"/>
                <a:cs typeface="Helvetica Neue" charset="0"/>
                <a:sym typeface="Wingdings"/>
              </a:rPr>
              <a:t>1 </a:t>
            </a:r>
            <a:r>
              <a:rPr lang="en-US" sz="2400">
                <a:latin typeface="Helvetica Neue" charset="0"/>
                <a:ea typeface="Helvetica Neue" charset="0"/>
                <a:cs typeface="Helvetica Neue" charset="0"/>
                <a:sym typeface="Wingdings"/>
              </a:rPr>
              <a:t>= </a:t>
            </a:r>
            <a:r>
              <a:rPr lang="en-US" sz="2400" smtClean="0">
                <a:latin typeface="Helvetica Neue" charset="0"/>
                <a:ea typeface="Helvetica Neue" charset="0"/>
                <a:cs typeface="Helvetica Neue" charset="0"/>
                <a:sym typeface="Wingdings"/>
              </a:rPr>
              <a:t>100</a:t>
            </a:r>
            <a:endParaRPr lang="en-US" sz="2400" dirty="0">
              <a:latin typeface="Helvetica Neue" charset="0"/>
              <a:ea typeface="Helvetica Neue" charset="0"/>
              <a:cs typeface="Helvetica Neue" charset="0"/>
            </a:endParaRPr>
          </a:p>
        </p:txBody>
      </p:sp>
    </p:spTree>
    <p:extLst>
      <p:ext uri="{BB962C8B-B14F-4D97-AF65-F5344CB8AC3E}">
        <p14:creationId xmlns:p14="http://schemas.microsoft.com/office/powerpoint/2010/main" val="589867614"/>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5600" y="593367"/>
            <a:ext cx="11776400" cy="763599"/>
          </a:xfrm>
        </p:spPr>
        <p:txBody>
          <a:bodyPr>
            <a:normAutofit fontScale="90000"/>
          </a:bodyPr>
          <a:lstStyle/>
          <a:p>
            <a:r>
              <a:rPr lang="en-US" b="1" dirty="0">
                <a:solidFill>
                  <a:srgbClr val="003261"/>
                </a:solidFill>
                <a:latin typeface="Helvetica" charset="0"/>
                <a:ea typeface="Helvetica" charset="0"/>
                <a:cs typeface="Helvetica" charset="0"/>
              </a:rPr>
              <a:t>Global Reasoning: Motivating Example</a:t>
            </a:r>
          </a:p>
        </p:txBody>
      </p:sp>
      <p:sp>
        <p:nvSpPr>
          <p:cNvPr id="5" name="Oval 4"/>
          <p:cNvSpPr/>
          <p:nvPr/>
        </p:nvSpPr>
        <p:spPr>
          <a:xfrm>
            <a:off x="3175734" y="1667643"/>
            <a:ext cx="626533" cy="626533"/>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6" name="Rounded Rectangle 5"/>
          <p:cNvSpPr/>
          <p:nvPr/>
        </p:nvSpPr>
        <p:spPr>
          <a:xfrm>
            <a:off x="4284133" y="1582976"/>
            <a:ext cx="1456267" cy="795867"/>
          </a:xfrm>
          <a:prstGeom prst="roundRect">
            <a:avLst/>
          </a:prstGeom>
          <a:solidFill>
            <a:srgbClr val="3269F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Model 1</a:t>
            </a:r>
            <a:endParaRPr lang="en-US" sz="2400" dirty="0"/>
          </a:p>
        </p:txBody>
      </p:sp>
      <p:sp>
        <p:nvSpPr>
          <p:cNvPr id="7" name="Rounded Rectangle 6"/>
          <p:cNvSpPr/>
          <p:nvPr/>
        </p:nvSpPr>
        <p:spPr>
          <a:xfrm>
            <a:off x="6408532" y="1582976"/>
            <a:ext cx="1456267" cy="795867"/>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Model 2</a:t>
            </a:r>
            <a:endParaRPr lang="en-US" sz="2400" dirty="0"/>
          </a:p>
        </p:txBody>
      </p:sp>
      <p:sp>
        <p:nvSpPr>
          <p:cNvPr id="8" name="Oval 7"/>
          <p:cNvSpPr/>
          <p:nvPr/>
        </p:nvSpPr>
        <p:spPr>
          <a:xfrm>
            <a:off x="8338198" y="1667643"/>
            <a:ext cx="626533" cy="626533"/>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cxnSp>
        <p:nvCxnSpPr>
          <p:cNvPr id="12" name="Straight Arrow Connector 11"/>
          <p:cNvCxnSpPr>
            <a:stCxn id="5" idx="6"/>
            <a:endCxn id="6" idx="1"/>
          </p:cNvCxnSpPr>
          <p:nvPr/>
        </p:nvCxnSpPr>
        <p:spPr>
          <a:xfrm>
            <a:off x="3802267" y="1980909"/>
            <a:ext cx="481867" cy="0"/>
          </a:xfrm>
          <a:prstGeom prst="straightConnector1">
            <a:avLst/>
          </a:prstGeom>
          <a:ln w="38100">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a:stCxn id="6" idx="3"/>
            <a:endCxn id="7" idx="1"/>
          </p:cNvCxnSpPr>
          <p:nvPr/>
        </p:nvCxnSpPr>
        <p:spPr>
          <a:xfrm>
            <a:off x="5740401" y="1980909"/>
            <a:ext cx="668132" cy="0"/>
          </a:xfrm>
          <a:prstGeom prst="straightConnector1">
            <a:avLst/>
          </a:prstGeom>
          <a:ln w="38100">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7" idx="3"/>
            <a:endCxn id="8" idx="2"/>
          </p:cNvCxnSpPr>
          <p:nvPr/>
        </p:nvCxnSpPr>
        <p:spPr>
          <a:xfrm>
            <a:off x="7864799" y="1980909"/>
            <a:ext cx="473399" cy="0"/>
          </a:xfrm>
          <a:prstGeom prst="straightConnector1">
            <a:avLst/>
          </a:prstGeom>
          <a:ln w="38100">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graphicFrame>
        <p:nvGraphicFramePr>
          <p:cNvPr id="18" name="Table 17"/>
          <p:cNvGraphicFramePr>
            <a:graphicFrameLocks noGrp="1"/>
          </p:cNvGraphicFramePr>
          <p:nvPr>
            <p:extLst>
              <p:ext uri="{D42A27DB-BD31-4B8C-83A1-F6EECF244321}">
                <p14:modId xmlns:p14="http://schemas.microsoft.com/office/powerpoint/2010/main" val="680412735"/>
              </p:ext>
            </p:extLst>
          </p:nvPr>
        </p:nvGraphicFramePr>
        <p:xfrm>
          <a:off x="415600" y="2946400"/>
          <a:ext cx="5503062" cy="2336799"/>
        </p:xfrm>
        <a:graphic>
          <a:graphicData uri="http://schemas.openxmlformats.org/drawingml/2006/table">
            <a:tbl>
              <a:tblPr firstRow="1" bandRow="1">
                <a:tableStyleId>{5C22544A-7EE6-4342-B048-85BDC9FD1C3A}</a:tableStyleId>
              </a:tblPr>
              <a:tblGrid>
                <a:gridCol w="1834354"/>
                <a:gridCol w="1834354"/>
                <a:gridCol w="1834354"/>
              </a:tblGrid>
              <a:tr h="853440">
                <a:tc>
                  <a:txBody>
                    <a:bodyPr/>
                    <a:lstStyle/>
                    <a:p>
                      <a:r>
                        <a:rPr lang="en-US" sz="2400" b="0" i="0" dirty="0" smtClean="0">
                          <a:latin typeface="Helvetica Neue Light" charset="0"/>
                          <a:ea typeface="Helvetica Neue Light" charset="0"/>
                          <a:cs typeface="Helvetica Neue Light" charset="0"/>
                        </a:rPr>
                        <a:t>Batch size</a:t>
                      </a:r>
                      <a:endParaRPr lang="en-US" sz="2400" b="0" i="0" dirty="0">
                        <a:latin typeface="Helvetica Neue Light" charset="0"/>
                        <a:ea typeface="Helvetica Neue Light" charset="0"/>
                        <a:cs typeface="Helvetica Neue Light" charset="0"/>
                      </a:endParaRPr>
                    </a:p>
                  </a:txBody>
                  <a:tcPr marL="121920" marR="121920" marT="60960" marB="60960">
                    <a:solidFill>
                      <a:srgbClr val="3269F6"/>
                    </a:solidFill>
                  </a:tcPr>
                </a:tc>
                <a:tc>
                  <a:txBody>
                    <a:bodyPr/>
                    <a:lstStyle/>
                    <a:p>
                      <a:r>
                        <a:rPr lang="en-US" sz="2400" b="0" i="0" dirty="0" smtClean="0">
                          <a:latin typeface="Helvetica Neue Light" charset="0"/>
                          <a:ea typeface="Helvetica Neue Light" charset="0"/>
                          <a:cs typeface="Helvetica Neue Light" charset="0"/>
                        </a:rPr>
                        <a:t>throughput</a:t>
                      </a:r>
                      <a:endParaRPr lang="en-US" sz="2400" b="0" i="0" dirty="0">
                        <a:latin typeface="Helvetica Neue Light" charset="0"/>
                        <a:ea typeface="Helvetica Neue Light" charset="0"/>
                        <a:cs typeface="Helvetica Neue Light" charset="0"/>
                      </a:endParaRPr>
                    </a:p>
                  </a:txBody>
                  <a:tcPr marL="121920" marR="121920" marT="60960" marB="60960">
                    <a:solidFill>
                      <a:srgbClr val="3269F6"/>
                    </a:solidFill>
                  </a:tcPr>
                </a:tc>
                <a:tc>
                  <a:txBody>
                    <a:bodyPr/>
                    <a:lstStyle/>
                    <a:p>
                      <a:r>
                        <a:rPr lang="en-US" sz="2400" b="0" i="0" dirty="0" smtClean="0">
                          <a:latin typeface="Helvetica Neue Light" charset="0"/>
                          <a:ea typeface="Helvetica Neue Light" charset="0"/>
                          <a:cs typeface="Helvetica Neue Light" charset="0"/>
                        </a:rPr>
                        <a:t>Latency(</a:t>
                      </a:r>
                      <a:r>
                        <a:rPr lang="en-US" sz="2400" b="0" i="0" dirty="0" err="1" smtClean="0">
                          <a:latin typeface="Helvetica Neue Light" charset="0"/>
                          <a:ea typeface="Helvetica Neue Light" charset="0"/>
                          <a:cs typeface="Helvetica Neue Light" charset="0"/>
                        </a:rPr>
                        <a:t>ms</a:t>
                      </a:r>
                      <a:r>
                        <a:rPr lang="en-US" sz="2400" b="0" i="0" dirty="0" smtClean="0">
                          <a:latin typeface="Helvetica Neue Light" charset="0"/>
                          <a:ea typeface="Helvetica Neue Light" charset="0"/>
                          <a:cs typeface="Helvetica Neue Light" charset="0"/>
                        </a:rPr>
                        <a:t>)</a:t>
                      </a:r>
                      <a:endParaRPr lang="en-US" sz="2400" b="0" i="0" dirty="0">
                        <a:latin typeface="Helvetica Neue Light" charset="0"/>
                        <a:ea typeface="Helvetica Neue Light" charset="0"/>
                        <a:cs typeface="Helvetica Neue Light" charset="0"/>
                      </a:endParaRPr>
                    </a:p>
                  </a:txBody>
                  <a:tcPr marL="121920" marR="121920" marT="60960" marB="60960">
                    <a:solidFill>
                      <a:srgbClr val="3269F6"/>
                    </a:solidFill>
                  </a:tcPr>
                </a:tc>
              </a:tr>
              <a:tr h="494453">
                <a:tc>
                  <a:txBody>
                    <a:bodyPr/>
                    <a:lstStyle/>
                    <a:p>
                      <a:r>
                        <a:rPr lang="en-US" sz="2400" b="0" i="0" dirty="0" smtClean="0">
                          <a:latin typeface="Helvetica Neue Light" charset="0"/>
                          <a:ea typeface="Helvetica Neue Light" charset="0"/>
                          <a:cs typeface="Helvetica Neue Light" charset="0"/>
                        </a:rPr>
                        <a:t>1</a:t>
                      </a:r>
                      <a:endParaRPr lang="en-US" sz="2400" b="0" i="0" dirty="0">
                        <a:latin typeface="Helvetica Neue Light" charset="0"/>
                        <a:ea typeface="Helvetica Neue Light" charset="0"/>
                        <a:cs typeface="Helvetica Neue Light" charset="0"/>
                      </a:endParaRPr>
                    </a:p>
                  </a:txBody>
                  <a:tcPr marL="121920" marR="121920" marT="60960" marB="60960"/>
                </a:tc>
                <a:tc>
                  <a:txBody>
                    <a:bodyPr/>
                    <a:lstStyle/>
                    <a:p>
                      <a:r>
                        <a:rPr lang="en-US" sz="2400" b="0" i="0" dirty="0" smtClean="0">
                          <a:latin typeface="Helvetica Neue Light" charset="0"/>
                          <a:ea typeface="Helvetica Neue Light" charset="0"/>
                          <a:cs typeface="Helvetica Neue Light" charset="0"/>
                        </a:rPr>
                        <a:t>40</a:t>
                      </a:r>
                      <a:endParaRPr lang="en-US" sz="2400" b="0" i="0" dirty="0">
                        <a:latin typeface="Helvetica Neue Light" charset="0"/>
                        <a:ea typeface="Helvetica Neue Light" charset="0"/>
                        <a:cs typeface="Helvetica Neue Light" charset="0"/>
                      </a:endParaRPr>
                    </a:p>
                  </a:txBody>
                  <a:tcPr marL="121920" marR="121920" marT="60960" marB="60960"/>
                </a:tc>
                <a:tc>
                  <a:txBody>
                    <a:bodyPr/>
                    <a:lstStyle/>
                    <a:p>
                      <a:r>
                        <a:rPr lang="en-US" sz="2400" b="0" i="0" dirty="0" smtClean="0">
                          <a:latin typeface="Helvetica Neue Light" charset="0"/>
                          <a:ea typeface="Helvetica Neue Light" charset="0"/>
                          <a:cs typeface="Helvetica Neue Light" charset="0"/>
                        </a:rPr>
                        <a:t>80</a:t>
                      </a:r>
                      <a:endParaRPr lang="en-US" sz="2400" b="0" i="0" dirty="0">
                        <a:latin typeface="Helvetica Neue Light" charset="0"/>
                        <a:ea typeface="Helvetica Neue Light" charset="0"/>
                        <a:cs typeface="Helvetica Neue Light" charset="0"/>
                      </a:endParaRPr>
                    </a:p>
                  </a:txBody>
                  <a:tcPr marL="121920" marR="121920" marT="60960" marB="60960"/>
                </a:tc>
              </a:tr>
              <a:tr h="494453">
                <a:tc>
                  <a:txBody>
                    <a:bodyPr/>
                    <a:lstStyle/>
                    <a:p>
                      <a:r>
                        <a:rPr lang="en-US" sz="2400" b="0" i="0" dirty="0" smtClean="0">
                          <a:latin typeface="Helvetica Neue Light" charset="0"/>
                          <a:ea typeface="Helvetica Neue Light" charset="0"/>
                          <a:cs typeface="Helvetica Neue Light" charset="0"/>
                        </a:rPr>
                        <a:t>5</a:t>
                      </a:r>
                      <a:endParaRPr lang="en-US" sz="2400" b="0" i="0" dirty="0">
                        <a:latin typeface="Helvetica Neue Light" charset="0"/>
                        <a:ea typeface="Helvetica Neue Light" charset="0"/>
                        <a:cs typeface="Helvetica Neue Light" charset="0"/>
                      </a:endParaRPr>
                    </a:p>
                  </a:txBody>
                  <a:tcPr marL="121920" marR="121920" marT="60960" marB="60960"/>
                </a:tc>
                <a:tc>
                  <a:txBody>
                    <a:bodyPr/>
                    <a:lstStyle/>
                    <a:p>
                      <a:r>
                        <a:rPr lang="en-US" sz="2400" b="0" i="0" dirty="0" smtClean="0">
                          <a:latin typeface="Helvetica Neue Light" charset="0"/>
                          <a:ea typeface="Helvetica Neue Light" charset="0"/>
                          <a:cs typeface="Helvetica Neue Light" charset="0"/>
                        </a:rPr>
                        <a:t>80</a:t>
                      </a:r>
                      <a:endParaRPr lang="en-US" sz="2400" b="0" i="0" dirty="0">
                        <a:latin typeface="Helvetica Neue Light" charset="0"/>
                        <a:ea typeface="Helvetica Neue Light" charset="0"/>
                        <a:cs typeface="Helvetica Neue Light" charset="0"/>
                      </a:endParaRPr>
                    </a:p>
                  </a:txBody>
                  <a:tcPr marL="121920" marR="121920" marT="60960" marB="60960"/>
                </a:tc>
                <a:tc>
                  <a:txBody>
                    <a:bodyPr/>
                    <a:lstStyle/>
                    <a:p>
                      <a:r>
                        <a:rPr lang="en-US" sz="2400" b="0" i="0" dirty="0" smtClean="0">
                          <a:latin typeface="Helvetica Neue Light" charset="0"/>
                          <a:ea typeface="Helvetica Neue Light" charset="0"/>
                          <a:cs typeface="Helvetica Neue Light" charset="0"/>
                        </a:rPr>
                        <a:t>150</a:t>
                      </a:r>
                      <a:endParaRPr lang="en-US" sz="2400" b="0" i="0" dirty="0">
                        <a:latin typeface="Helvetica Neue Light" charset="0"/>
                        <a:ea typeface="Helvetica Neue Light" charset="0"/>
                        <a:cs typeface="Helvetica Neue Light" charset="0"/>
                      </a:endParaRPr>
                    </a:p>
                  </a:txBody>
                  <a:tcPr marL="121920" marR="121920" marT="60960" marB="60960"/>
                </a:tc>
              </a:tr>
              <a:tr h="494453">
                <a:tc>
                  <a:txBody>
                    <a:bodyPr/>
                    <a:lstStyle/>
                    <a:p>
                      <a:r>
                        <a:rPr lang="en-US" sz="2400" b="0" i="0" dirty="0" smtClean="0">
                          <a:latin typeface="Helvetica Neue Light" charset="0"/>
                          <a:ea typeface="Helvetica Neue Light" charset="0"/>
                          <a:cs typeface="Helvetica Neue Light" charset="0"/>
                        </a:rPr>
                        <a:t>10</a:t>
                      </a:r>
                      <a:endParaRPr lang="en-US" sz="2400" b="0" i="0" dirty="0">
                        <a:latin typeface="Helvetica Neue Light" charset="0"/>
                        <a:ea typeface="Helvetica Neue Light" charset="0"/>
                        <a:cs typeface="Helvetica Neue Light" charset="0"/>
                      </a:endParaRPr>
                    </a:p>
                  </a:txBody>
                  <a:tcPr marL="121920" marR="121920" marT="60960" marB="60960"/>
                </a:tc>
                <a:tc>
                  <a:txBody>
                    <a:bodyPr/>
                    <a:lstStyle/>
                    <a:p>
                      <a:r>
                        <a:rPr lang="en-US" sz="2400" b="0" i="0" dirty="0" smtClean="0">
                          <a:latin typeface="Helvetica Neue Light" charset="0"/>
                          <a:ea typeface="Helvetica Neue Light" charset="0"/>
                          <a:cs typeface="Helvetica Neue Light" charset="0"/>
                        </a:rPr>
                        <a:t>100</a:t>
                      </a:r>
                      <a:endParaRPr lang="en-US" sz="2400" b="0" i="0" dirty="0">
                        <a:latin typeface="Helvetica Neue Light" charset="0"/>
                        <a:ea typeface="Helvetica Neue Light" charset="0"/>
                        <a:cs typeface="Helvetica Neue Light" charset="0"/>
                      </a:endParaRPr>
                    </a:p>
                  </a:txBody>
                  <a:tcPr marL="121920" marR="121920" marT="60960" marB="60960"/>
                </a:tc>
                <a:tc>
                  <a:txBody>
                    <a:bodyPr/>
                    <a:lstStyle/>
                    <a:p>
                      <a:r>
                        <a:rPr lang="en-US" sz="2400" b="0" i="0" dirty="0" smtClean="0">
                          <a:latin typeface="Helvetica Neue Light" charset="0"/>
                          <a:ea typeface="Helvetica Neue Light" charset="0"/>
                          <a:cs typeface="Helvetica Neue Light" charset="0"/>
                        </a:rPr>
                        <a:t>180</a:t>
                      </a:r>
                      <a:endParaRPr lang="en-US" sz="2400" b="0" i="0" dirty="0">
                        <a:latin typeface="Helvetica Neue Light" charset="0"/>
                        <a:ea typeface="Helvetica Neue Light" charset="0"/>
                        <a:cs typeface="Helvetica Neue Light" charset="0"/>
                      </a:endParaRPr>
                    </a:p>
                  </a:txBody>
                  <a:tcPr marL="121920" marR="121920" marT="60960" marB="60960"/>
                </a:tc>
              </a:tr>
            </a:tbl>
          </a:graphicData>
        </a:graphic>
      </p:graphicFrame>
      <p:graphicFrame>
        <p:nvGraphicFramePr>
          <p:cNvPr id="19" name="Table 18"/>
          <p:cNvGraphicFramePr>
            <a:graphicFrameLocks noGrp="1"/>
          </p:cNvGraphicFramePr>
          <p:nvPr>
            <p:extLst>
              <p:ext uri="{D42A27DB-BD31-4B8C-83A1-F6EECF244321}">
                <p14:modId xmlns:p14="http://schemas.microsoft.com/office/powerpoint/2010/main" val="346416870"/>
              </p:ext>
            </p:extLst>
          </p:nvPr>
        </p:nvGraphicFramePr>
        <p:xfrm>
          <a:off x="6451599" y="2946400"/>
          <a:ext cx="5582925" cy="2336799"/>
        </p:xfrm>
        <a:graphic>
          <a:graphicData uri="http://schemas.openxmlformats.org/drawingml/2006/table">
            <a:tbl>
              <a:tblPr firstRow="1" bandRow="1">
                <a:tableStyleId>{5C22544A-7EE6-4342-B048-85BDC9FD1C3A}</a:tableStyleId>
              </a:tblPr>
              <a:tblGrid>
                <a:gridCol w="1860975"/>
                <a:gridCol w="1860975"/>
                <a:gridCol w="1860975"/>
              </a:tblGrid>
              <a:tr h="853440">
                <a:tc>
                  <a:txBody>
                    <a:bodyPr/>
                    <a:lstStyle/>
                    <a:p>
                      <a:r>
                        <a:rPr lang="en-US" sz="2400" b="0" i="0" dirty="0" smtClean="0">
                          <a:latin typeface="Helvetica Neue Light" charset="0"/>
                          <a:ea typeface="Helvetica Neue Light" charset="0"/>
                          <a:cs typeface="Helvetica Neue Light" charset="0"/>
                        </a:rPr>
                        <a:t>Batch size</a:t>
                      </a:r>
                      <a:endParaRPr lang="en-US" sz="2400" b="0" i="0" dirty="0">
                        <a:latin typeface="Helvetica Neue Light" charset="0"/>
                        <a:ea typeface="Helvetica Neue Light" charset="0"/>
                        <a:cs typeface="Helvetica Neue Light" charset="0"/>
                      </a:endParaRPr>
                    </a:p>
                  </a:txBody>
                  <a:tcPr marL="121920" marR="121920" marT="60960" marB="60960"/>
                </a:tc>
                <a:tc>
                  <a:txBody>
                    <a:bodyPr/>
                    <a:lstStyle/>
                    <a:p>
                      <a:r>
                        <a:rPr lang="en-US" sz="2400" b="0" i="0" dirty="0" smtClean="0">
                          <a:latin typeface="Helvetica Neue Light" charset="0"/>
                          <a:ea typeface="Helvetica Neue Light" charset="0"/>
                          <a:cs typeface="Helvetica Neue Light" charset="0"/>
                        </a:rPr>
                        <a:t>throughput</a:t>
                      </a:r>
                      <a:endParaRPr lang="en-US" sz="2400" b="0" i="0" dirty="0">
                        <a:latin typeface="Helvetica Neue Light" charset="0"/>
                        <a:ea typeface="Helvetica Neue Light" charset="0"/>
                        <a:cs typeface="Helvetica Neue Light" charset="0"/>
                      </a:endParaRPr>
                    </a:p>
                  </a:txBody>
                  <a:tcPr marL="121920" marR="121920" marT="60960" marB="60960"/>
                </a:tc>
                <a:tc>
                  <a:txBody>
                    <a:bodyPr/>
                    <a:lstStyle/>
                    <a:p>
                      <a:r>
                        <a:rPr lang="en-US" sz="2400" b="0" i="0" dirty="0" smtClean="0">
                          <a:latin typeface="Helvetica Neue Light" charset="0"/>
                          <a:ea typeface="Helvetica Neue Light" charset="0"/>
                          <a:cs typeface="Helvetica Neue Light" charset="0"/>
                        </a:rPr>
                        <a:t>Latency(</a:t>
                      </a:r>
                      <a:r>
                        <a:rPr lang="en-US" sz="2400" b="0" i="0" dirty="0" err="1" smtClean="0">
                          <a:latin typeface="Helvetica Neue Light" charset="0"/>
                          <a:ea typeface="Helvetica Neue Light" charset="0"/>
                          <a:cs typeface="Helvetica Neue Light" charset="0"/>
                        </a:rPr>
                        <a:t>ms</a:t>
                      </a:r>
                      <a:r>
                        <a:rPr lang="en-US" sz="2400" b="0" i="0" dirty="0" smtClean="0">
                          <a:latin typeface="Helvetica Neue Light" charset="0"/>
                          <a:ea typeface="Helvetica Neue Light" charset="0"/>
                          <a:cs typeface="Helvetica Neue Light" charset="0"/>
                        </a:rPr>
                        <a:t>)</a:t>
                      </a:r>
                      <a:endParaRPr lang="en-US" sz="2400" b="0" i="0" dirty="0">
                        <a:latin typeface="Helvetica Neue Light" charset="0"/>
                        <a:ea typeface="Helvetica Neue Light" charset="0"/>
                        <a:cs typeface="Helvetica Neue Light" charset="0"/>
                      </a:endParaRPr>
                    </a:p>
                  </a:txBody>
                  <a:tcPr marL="121920" marR="121920" marT="60960" marB="60960"/>
                </a:tc>
              </a:tr>
              <a:tr h="494453">
                <a:tc>
                  <a:txBody>
                    <a:bodyPr/>
                    <a:lstStyle/>
                    <a:p>
                      <a:r>
                        <a:rPr lang="en-US" sz="2400" b="0" i="0" dirty="0" smtClean="0">
                          <a:latin typeface="Helvetica Neue Light" charset="0"/>
                          <a:ea typeface="Helvetica Neue Light" charset="0"/>
                          <a:cs typeface="Helvetica Neue Light" charset="0"/>
                        </a:rPr>
                        <a:t>1</a:t>
                      </a:r>
                      <a:endParaRPr lang="en-US" sz="2400" b="0" i="0" dirty="0">
                        <a:latin typeface="Helvetica Neue Light" charset="0"/>
                        <a:ea typeface="Helvetica Neue Light" charset="0"/>
                        <a:cs typeface="Helvetica Neue Light" charset="0"/>
                      </a:endParaRPr>
                    </a:p>
                  </a:txBody>
                  <a:tcPr marL="121920" marR="121920" marT="60960" marB="60960"/>
                </a:tc>
                <a:tc>
                  <a:txBody>
                    <a:bodyPr/>
                    <a:lstStyle/>
                    <a:p>
                      <a:r>
                        <a:rPr lang="en-US" sz="2400" b="0" i="0" dirty="0" smtClean="0">
                          <a:latin typeface="Helvetica Neue Light" charset="0"/>
                          <a:ea typeface="Helvetica Neue Light" charset="0"/>
                          <a:cs typeface="Helvetica Neue Light" charset="0"/>
                        </a:rPr>
                        <a:t>10</a:t>
                      </a:r>
                      <a:endParaRPr lang="en-US" sz="2400" b="0" i="0" dirty="0">
                        <a:latin typeface="Helvetica Neue Light" charset="0"/>
                        <a:ea typeface="Helvetica Neue Light" charset="0"/>
                        <a:cs typeface="Helvetica Neue Light" charset="0"/>
                      </a:endParaRPr>
                    </a:p>
                  </a:txBody>
                  <a:tcPr marL="121920" marR="121920" marT="60960" marB="60960"/>
                </a:tc>
                <a:tc>
                  <a:txBody>
                    <a:bodyPr/>
                    <a:lstStyle/>
                    <a:p>
                      <a:r>
                        <a:rPr lang="en-US" sz="2400" b="0" i="0" dirty="0" smtClean="0">
                          <a:latin typeface="Helvetica Neue Light" charset="0"/>
                          <a:ea typeface="Helvetica Neue Light" charset="0"/>
                          <a:cs typeface="Helvetica Neue Light" charset="0"/>
                        </a:rPr>
                        <a:t>100</a:t>
                      </a:r>
                      <a:endParaRPr lang="en-US" sz="2400" b="0" i="0" dirty="0">
                        <a:latin typeface="Helvetica Neue Light" charset="0"/>
                        <a:ea typeface="Helvetica Neue Light" charset="0"/>
                        <a:cs typeface="Helvetica Neue Light" charset="0"/>
                      </a:endParaRPr>
                    </a:p>
                  </a:txBody>
                  <a:tcPr marL="121920" marR="121920" marT="60960" marB="60960"/>
                </a:tc>
              </a:tr>
              <a:tr h="494453">
                <a:tc>
                  <a:txBody>
                    <a:bodyPr/>
                    <a:lstStyle/>
                    <a:p>
                      <a:r>
                        <a:rPr lang="en-US" sz="2400" b="0" i="0" dirty="0" smtClean="0">
                          <a:latin typeface="Helvetica Neue Light" charset="0"/>
                          <a:ea typeface="Helvetica Neue Light" charset="0"/>
                          <a:cs typeface="Helvetica Neue Light" charset="0"/>
                        </a:rPr>
                        <a:t>5</a:t>
                      </a:r>
                      <a:endParaRPr lang="en-US" sz="2400" b="0" i="0" dirty="0">
                        <a:latin typeface="Helvetica Neue Light" charset="0"/>
                        <a:ea typeface="Helvetica Neue Light" charset="0"/>
                        <a:cs typeface="Helvetica Neue Light" charset="0"/>
                      </a:endParaRPr>
                    </a:p>
                  </a:txBody>
                  <a:tcPr marL="121920" marR="121920" marT="60960" marB="60960"/>
                </a:tc>
                <a:tc>
                  <a:txBody>
                    <a:bodyPr/>
                    <a:lstStyle/>
                    <a:p>
                      <a:r>
                        <a:rPr lang="en-US" sz="2400" b="0" i="0" dirty="0" smtClean="0">
                          <a:latin typeface="Helvetica Neue Light" charset="0"/>
                          <a:ea typeface="Helvetica Neue Light" charset="0"/>
                          <a:cs typeface="Helvetica Neue Light" charset="0"/>
                        </a:rPr>
                        <a:t>20</a:t>
                      </a:r>
                      <a:endParaRPr lang="en-US" sz="2400" b="0" i="0" dirty="0">
                        <a:latin typeface="Helvetica Neue Light" charset="0"/>
                        <a:ea typeface="Helvetica Neue Light" charset="0"/>
                        <a:cs typeface="Helvetica Neue Light" charset="0"/>
                      </a:endParaRPr>
                    </a:p>
                  </a:txBody>
                  <a:tcPr marL="121920" marR="121920" marT="60960" marB="60960"/>
                </a:tc>
                <a:tc>
                  <a:txBody>
                    <a:bodyPr/>
                    <a:lstStyle/>
                    <a:p>
                      <a:r>
                        <a:rPr lang="en-US" sz="2400" b="0" i="0" dirty="0" smtClean="0">
                          <a:latin typeface="Helvetica Neue Light" charset="0"/>
                          <a:ea typeface="Helvetica Neue Light" charset="0"/>
                          <a:cs typeface="Helvetica Neue Light" charset="0"/>
                        </a:rPr>
                        <a:t>150</a:t>
                      </a:r>
                      <a:endParaRPr lang="en-US" sz="2400" b="0" i="0" dirty="0">
                        <a:latin typeface="Helvetica Neue Light" charset="0"/>
                        <a:ea typeface="Helvetica Neue Light" charset="0"/>
                        <a:cs typeface="Helvetica Neue Light" charset="0"/>
                      </a:endParaRPr>
                    </a:p>
                  </a:txBody>
                  <a:tcPr marL="121920" marR="121920" marT="60960" marB="60960"/>
                </a:tc>
              </a:tr>
              <a:tr h="494453">
                <a:tc>
                  <a:txBody>
                    <a:bodyPr/>
                    <a:lstStyle/>
                    <a:p>
                      <a:r>
                        <a:rPr lang="en-US" sz="2400" b="0" i="0" dirty="0" smtClean="0">
                          <a:latin typeface="Helvetica Neue Light" charset="0"/>
                          <a:ea typeface="Helvetica Neue Light" charset="0"/>
                          <a:cs typeface="Helvetica Neue Light" charset="0"/>
                        </a:rPr>
                        <a:t>10</a:t>
                      </a:r>
                      <a:endParaRPr lang="en-US" sz="2400" b="0" i="0" dirty="0">
                        <a:latin typeface="Helvetica Neue Light" charset="0"/>
                        <a:ea typeface="Helvetica Neue Light" charset="0"/>
                        <a:cs typeface="Helvetica Neue Light" charset="0"/>
                      </a:endParaRPr>
                    </a:p>
                  </a:txBody>
                  <a:tcPr marL="121920" marR="121920" marT="60960" marB="60960"/>
                </a:tc>
                <a:tc>
                  <a:txBody>
                    <a:bodyPr/>
                    <a:lstStyle/>
                    <a:p>
                      <a:r>
                        <a:rPr lang="en-US" sz="2400" b="0" i="0" dirty="0" smtClean="0">
                          <a:latin typeface="Helvetica Neue Light" charset="0"/>
                          <a:ea typeface="Helvetica Neue Light" charset="0"/>
                          <a:cs typeface="Helvetica Neue Light" charset="0"/>
                        </a:rPr>
                        <a:t>30</a:t>
                      </a:r>
                      <a:endParaRPr lang="en-US" sz="2400" b="0" i="0" dirty="0">
                        <a:latin typeface="Helvetica Neue Light" charset="0"/>
                        <a:ea typeface="Helvetica Neue Light" charset="0"/>
                        <a:cs typeface="Helvetica Neue Light" charset="0"/>
                      </a:endParaRPr>
                    </a:p>
                  </a:txBody>
                  <a:tcPr marL="121920" marR="121920" marT="60960" marB="60960"/>
                </a:tc>
                <a:tc>
                  <a:txBody>
                    <a:bodyPr/>
                    <a:lstStyle/>
                    <a:p>
                      <a:r>
                        <a:rPr lang="en-US" sz="2400" b="0" i="0" dirty="0" smtClean="0">
                          <a:latin typeface="Helvetica Neue Light" charset="0"/>
                          <a:ea typeface="Helvetica Neue Light" charset="0"/>
                          <a:cs typeface="Helvetica Neue Light" charset="0"/>
                        </a:rPr>
                        <a:t>200</a:t>
                      </a:r>
                      <a:endParaRPr lang="en-US" sz="2400" b="0" i="0" dirty="0">
                        <a:latin typeface="Helvetica Neue Light" charset="0"/>
                        <a:ea typeface="Helvetica Neue Light" charset="0"/>
                        <a:cs typeface="Helvetica Neue Light" charset="0"/>
                      </a:endParaRPr>
                    </a:p>
                  </a:txBody>
                  <a:tcPr marL="121920" marR="121920" marT="60960" marB="60960"/>
                </a:tc>
              </a:tr>
            </a:tbl>
          </a:graphicData>
        </a:graphic>
      </p:graphicFrame>
      <p:cxnSp>
        <p:nvCxnSpPr>
          <p:cNvPr id="21" name="Straight Connector 20"/>
          <p:cNvCxnSpPr>
            <a:stCxn id="5" idx="4"/>
          </p:cNvCxnSpPr>
          <p:nvPr/>
        </p:nvCxnSpPr>
        <p:spPr>
          <a:xfrm>
            <a:off x="3489000" y="2294176"/>
            <a:ext cx="0" cy="398224"/>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a:stCxn id="8" idx="4"/>
          </p:cNvCxnSpPr>
          <p:nvPr/>
        </p:nvCxnSpPr>
        <p:spPr>
          <a:xfrm>
            <a:off x="8651464" y="2294176"/>
            <a:ext cx="0" cy="330491"/>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3489000" y="2493288"/>
            <a:ext cx="5162464" cy="0"/>
          </a:xfrm>
          <a:prstGeom prst="straightConnector1">
            <a:avLst/>
          </a:prstGeom>
          <a:ln w="25400">
            <a:solidFill>
              <a:schemeClr val="accent1"/>
            </a:solidFill>
            <a:prstDash val="dashDot"/>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4605868" y="2493289"/>
            <a:ext cx="3238387" cy="461665"/>
          </a:xfrm>
          <a:prstGeom prst="rect">
            <a:avLst/>
          </a:prstGeom>
          <a:noFill/>
        </p:spPr>
        <p:txBody>
          <a:bodyPr wrap="none" rtlCol="0">
            <a:spAutoFit/>
          </a:bodyPr>
          <a:lstStyle/>
          <a:p>
            <a:r>
              <a:rPr lang="en-US" sz="2400" dirty="0"/>
              <a:t>Latency SLO = 300ms</a:t>
            </a:r>
            <a:endParaRPr lang="en-US" sz="2400" dirty="0"/>
          </a:p>
        </p:txBody>
      </p:sp>
      <p:sp>
        <p:nvSpPr>
          <p:cNvPr id="33" name="Rounded Rectangle 32"/>
          <p:cNvSpPr/>
          <p:nvPr/>
        </p:nvSpPr>
        <p:spPr>
          <a:xfrm>
            <a:off x="415600" y="4785359"/>
            <a:ext cx="5324800" cy="497840"/>
          </a:xfrm>
          <a:prstGeom prst="roundRect">
            <a:avLst/>
          </a:prstGeom>
          <a:no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9" name="Slide Number Placeholder 8"/>
          <p:cNvSpPr>
            <a:spLocks noGrp="1"/>
          </p:cNvSpPr>
          <p:nvPr>
            <p:ph type="sldNum" idx="12"/>
          </p:nvPr>
        </p:nvSpPr>
        <p:spPr/>
        <p:txBody>
          <a:bodyPr/>
          <a:lstStyle/>
          <a:p>
            <a:fld id="{00000000-1234-1234-1234-123412341234}" type="slidenum">
              <a:rPr lang="en" smtClean="0"/>
              <a:pPr/>
              <a:t>73</a:t>
            </a:fld>
            <a:endParaRPr lang="en"/>
          </a:p>
        </p:txBody>
      </p:sp>
      <p:sp>
        <p:nvSpPr>
          <p:cNvPr id="20" name="TextBox 19"/>
          <p:cNvSpPr txBox="1"/>
          <p:nvPr/>
        </p:nvSpPr>
        <p:spPr>
          <a:xfrm>
            <a:off x="415600" y="5335258"/>
            <a:ext cx="5324800" cy="461665"/>
          </a:xfrm>
          <a:prstGeom prst="rect">
            <a:avLst/>
          </a:prstGeom>
          <a:noFill/>
        </p:spPr>
        <p:txBody>
          <a:bodyPr wrap="square" rtlCol="0">
            <a:spAutoFit/>
          </a:bodyPr>
          <a:lstStyle/>
          <a:p>
            <a:r>
              <a:rPr lang="en-US" sz="2400" dirty="0">
                <a:latin typeface="Helvetica Neue" charset="0"/>
                <a:ea typeface="Helvetica Neue" charset="0"/>
                <a:cs typeface="Helvetica Neue" charset="0"/>
              </a:rPr>
              <a:t>bs</a:t>
            </a:r>
            <a:r>
              <a:rPr lang="en-US" sz="1400" dirty="0">
                <a:latin typeface="Helvetica Neue" charset="0"/>
                <a:ea typeface="Helvetica Neue" charset="0"/>
                <a:cs typeface="Helvetica Neue" charset="0"/>
              </a:rPr>
              <a:t>1</a:t>
            </a:r>
            <a:r>
              <a:rPr lang="en-US" sz="2400" dirty="0">
                <a:latin typeface="Helvetica Neue" charset="0"/>
                <a:ea typeface="Helvetica Neue" charset="0"/>
                <a:cs typeface="Helvetica Neue" charset="0"/>
              </a:rPr>
              <a:t> = 10  </a:t>
            </a:r>
            <a:r>
              <a:rPr lang="en-US" sz="2400" dirty="0">
                <a:latin typeface="Helvetica Neue" charset="0"/>
                <a:ea typeface="Helvetica Neue" charset="0"/>
                <a:cs typeface="Helvetica Neue" charset="0"/>
                <a:sym typeface="Wingdings"/>
              </a:rPr>
              <a:t> throughput</a:t>
            </a:r>
            <a:r>
              <a:rPr lang="en-US" sz="1467" dirty="0">
                <a:latin typeface="Helvetica Neue" charset="0"/>
                <a:ea typeface="Helvetica Neue" charset="0"/>
                <a:cs typeface="Helvetica Neue" charset="0"/>
                <a:sym typeface="Wingdings"/>
              </a:rPr>
              <a:t>1 </a:t>
            </a:r>
            <a:r>
              <a:rPr lang="en-US" sz="2400">
                <a:latin typeface="Helvetica Neue" charset="0"/>
                <a:ea typeface="Helvetica Neue" charset="0"/>
                <a:cs typeface="Helvetica Neue" charset="0"/>
                <a:sym typeface="Wingdings"/>
              </a:rPr>
              <a:t>= </a:t>
            </a:r>
            <a:r>
              <a:rPr lang="en-US" sz="2400" smtClean="0">
                <a:latin typeface="Helvetica Neue" charset="0"/>
                <a:ea typeface="Helvetica Neue" charset="0"/>
                <a:cs typeface="Helvetica Neue" charset="0"/>
                <a:sym typeface="Wingdings"/>
              </a:rPr>
              <a:t>100</a:t>
            </a:r>
            <a:endParaRPr lang="en-US" sz="2400" dirty="0">
              <a:latin typeface="Helvetica Neue" charset="0"/>
              <a:ea typeface="Helvetica Neue" charset="0"/>
              <a:cs typeface="Helvetica Neue" charset="0"/>
            </a:endParaRPr>
          </a:p>
        </p:txBody>
      </p:sp>
      <p:sp>
        <p:nvSpPr>
          <p:cNvPr id="22" name="Rounded Rectangle 21"/>
          <p:cNvSpPr/>
          <p:nvPr/>
        </p:nvSpPr>
        <p:spPr>
          <a:xfrm>
            <a:off x="6451599" y="3782344"/>
            <a:ext cx="5324800" cy="497840"/>
          </a:xfrm>
          <a:prstGeom prst="roundRect">
            <a:avLst/>
          </a:prstGeom>
          <a:no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4" name="TextBox 23"/>
          <p:cNvSpPr txBox="1"/>
          <p:nvPr/>
        </p:nvSpPr>
        <p:spPr>
          <a:xfrm>
            <a:off x="415600" y="5736310"/>
            <a:ext cx="5324800" cy="830997"/>
          </a:xfrm>
          <a:prstGeom prst="rect">
            <a:avLst/>
          </a:prstGeom>
          <a:noFill/>
        </p:spPr>
        <p:txBody>
          <a:bodyPr wrap="square" rtlCol="0">
            <a:spAutoFit/>
          </a:bodyPr>
          <a:lstStyle/>
          <a:p>
            <a:r>
              <a:rPr lang="en-US" sz="2400" dirty="0" smtClean="0">
                <a:latin typeface="Helvetica Neue" charset="0"/>
                <a:ea typeface="Helvetica Neue" charset="0"/>
                <a:cs typeface="Helvetica Neue" charset="0"/>
              </a:rPr>
              <a:t>bs</a:t>
            </a:r>
            <a:r>
              <a:rPr lang="en-US" sz="1400" dirty="0" smtClean="0">
                <a:latin typeface="Helvetica Neue" charset="0"/>
                <a:ea typeface="Helvetica Neue" charset="0"/>
                <a:cs typeface="Helvetica Neue" charset="0"/>
              </a:rPr>
              <a:t>2</a:t>
            </a:r>
            <a:r>
              <a:rPr lang="en-US" sz="2400" dirty="0" smtClean="0">
                <a:latin typeface="Helvetica Neue" charset="0"/>
                <a:ea typeface="Helvetica Neue" charset="0"/>
                <a:cs typeface="Helvetica Neue" charset="0"/>
              </a:rPr>
              <a:t> </a:t>
            </a:r>
            <a:r>
              <a:rPr lang="en-US" sz="2400" dirty="0">
                <a:latin typeface="Helvetica Neue" charset="0"/>
                <a:ea typeface="Helvetica Neue" charset="0"/>
                <a:cs typeface="Helvetica Neue" charset="0"/>
              </a:rPr>
              <a:t>= 1  </a:t>
            </a:r>
            <a:r>
              <a:rPr lang="en-US" sz="2400" dirty="0">
                <a:latin typeface="Helvetica Neue" charset="0"/>
                <a:ea typeface="Helvetica Neue" charset="0"/>
                <a:cs typeface="Helvetica Neue" charset="0"/>
                <a:sym typeface="Wingdings"/>
              </a:rPr>
              <a:t> throughput</a:t>
            </a:r>
            <a:r>
              <a:rPr lang="en-US" sz="1400" dirty="0">
                <a:latin typeface="Helvetica Neue" charset="0"/>
                <a:ea typeface="Helvetica Neue" charset="0"/>
                <a:cs typeface="Helvetica Neue" charset="0"/>
                <a:sym typeface="Wingdings"/>
              </a:rPr>
              <a:t>2 </a:t>
            </a:r>
            <a:r>
              <a:rPr lang="en-US" sz="2400" dirty="0">
                <a:latin typeface="Helvetica Neue" charset="0"/>
                <a:ea typeface="Helvetica Neue" charset="0"/>
                <a:cs typeface="Helvetica Neue" charset="0"/>
                <a:sym typeface="Wingdings"/>
              </a:rPr>
              <a:t>= 10</a:t>
            </a:r>
          </a:p>
          <a:p>
            <a:r>
              <a:rPr lang="en-US" sz="2400" dirty="0">
                <a:latin typeface="Helvetica Neue" charset="0"/>
                <a:ea typeface="Helvetica Neue" charset="0"/>
                <a:cs typeface="Helvetica Neue" charset="0"/>
                <a:sym typeface="Wingdings"/>
              </a:rPr>
              <a:t>Pipeline throughput = </a:t>
            </a:r>
            <a:r>
              <a:rPr lang="en-US" sz="2400" dirty="0" smtClean="0">
                <a:latin typeface="Helvetica Neue" charset="0"/>
                <a:ea typeface="Helvetica Neue" charset="0"/>
                <a:cs typeface="Helvetica Neue" charset="0"/>
                <a:sym typeface="Wingdings"/>
              </a:rPr>
              <a:t>10</a:t>
            </a:r>
            <a:endParaRPr lang="en-US" sz="2400" dirty="0">
              <a:latin typeface="Helvetica Neue" charset="0"/>
              <a:ea typeface="Helvetica Neue" charset="0"/>
              <a:cs typeface="Helvetica Neue" charset="0"/>
            </a:endParaRPr>
          </a:p>
        </p:txBody>
      </p:sp>
    </p:spTree>
    <p:extLst>
      <p:ext uri="{BB962C8B-B14F-4D97-AF65-F5344CB8AC3E}">
        <p14:creationId xmlns:p14="http://schemas.microsoft.com/office/powerpoint/2010/main" val="2101248886"/>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5600" y="593367"/>
            <a:ext cx="11776400" cy="763599"/>
          </a:xfrm>
        </p:spPr>
        <p:txBody>
          <a:bodyPr>
            <a:normAutofit fontScale="90000"/>
          </a:bodyPr>
          <a:lstStyle/>
          <a:p>
            <a:r>
              <a:rPr lang="en-US" b="1" dirty="0">
                <a:solidFill>
                  <a:srgbClr val="003261"/>
                </a:solidFill>
                <a:latin typeface="Helvetica" charset="0"/>
                <a:ea typeface="Helvetica" charset="0"/>
                <a:cs typeface="Helvetica" charset="0"/>
              </a:rPr>
              <a:t>Global Reasoning: Motivating Example</a:t>
            </a:r>
          </a:p>
        </p:txBody>
      </p:sp>
      <p:sp>
        <p:nvSpPr>
          <p:cNvPr id="5" name="Oval 4"/>
          <p:cNvSpPr/>
          <p:nvPr/>
        </p:nvSpPr>
        <p:spPr>
          <a:xfrm>
            <a:off x="3175734" y="1667643"/>
            <a:ext cx="626533" cy="626533"/>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6" name="Rounded Rectangle 5"/>
          <p:cNvSpPr/>
          <p:nvPr/>
        </p:nvSpPr>
        <p:spPr>
          <a:xfrm>
            <a:off x="4284133" y="1582976"/>
            <a:ext cx="1456267" cy="795867"/>
          </a:xfrm>
          <a:prstGeom prst="roundRect">
            <a:avLst/>
          </a:prstGeom>
          <a:solidFill>
            <a:srgbClr val="3269F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Model 1</a:t>
            </a:r>
            <a:endParaRPr lang="en-US" sz="2400" dirty="0"/>
          </a:p>
        </p:txBody>
      </p:sp>
      <p:sp>
        <p:nvSpPr>
          <p:cNvPr id="7" name="Rounded Rectangle 6"/>
          <p:cNvSpPr/>
          <p:nvPr/>
        </p:nvSpPr>
        <p:spPr>
          <a:xfrm>
            <a:off x="6408532" y="1582976"/>
            <a:ext cx="1456267" cy="795867"/>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Model 2</a:t>
            </a:r>
            <a:endParaRPr lang="en-US" sz="2400" dirty="0"/>
          </a:p>
        </p:txBody>
      </p:sp>
      <p:sp>
        <p:nvSpPr>
          <p:cNvPr id="8" name="Oval 7"/>
          <p:cNvSpPr/>
          <p:nvPr/>
        </p:nvSpPr>
        <p:spPr>
          <a:xfrm>
            <a:off x="8338198" y="1667643"/>
            <a:ext cx="626533" cy="626533"/>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cxnSp>
        <p:nvCxnSpPr>
          <p:cNvPr id="12" name="Straight Arrow Connector 11"/>
          <p:cNvCxnSpPr>
            <a:stCxn id="5" idx="6"/>
            <a:endCxn id="6" idx="1"/>
          </p:cNvCxnSpPr>
          <p:nvPr/>
        </p:nvCxnSpPr>
        <p:spPr>
          <a:xfrm>
            <a:off x="3802267" y="1980909"/>
            <a:ext cx="481867" cy="0"/>
          </a:xfrm>
          <a:prstGeom prst="straightConnector1">
            <a:avLst/>
          </a:prstGeom>
          <a:ln w="38100">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a:stCxn id="6" idx="3"/>
            <a:endCxn id="7" idx="1"/>
          </p:cNvCxnSpPr>
          <p:nvPr/>
        </p:nvCxnSpPr>
        <p:spPr>
          <a:xfrm>
            <a:off x="5740401" y="1980909"/>
            <a:ext cx="668132" cy="0"/>
          </a:xfrm>
          <a:prstGeom prst="straightConnector1">
            <a:avLst/>
          </a:prstGeom>
          <a:ln w="38100">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7" idx="3"/>
            <a:endCxn id="8" idx="2"/>
          </p:cNvCxnSpPr>
          <p:nvPr/>
        </p:nvCxnSpPr>
        <p:spPr>
          <a:xfrm>
            <a:off x="7864799" y="1980909"/>
            <a:ext cx="473399" cy="0"/>
          </a:xfrm>
          <a:prstGeom prst="straightConnector1">
            <a:avLst/>
          </a:prstGeom>
          <a:ln w="38100">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graphicFrame>
        <p:nvGraphicFramePr>
          <p:cNvPr id="18" name="Table 17"/>
          <p:cNvGraphicFramePr>
            <a:graphicFrameLocks noGrp="1"/>
          </p:cNvGraphicFramePr>
          <p:nvPr>
            <p:extLst>
              <p:ext uri="{D42A27DB-BD31-4B8C-83A1-F6EECF244321}">
                <p14:modId xmlns:p14="http://schemas.microsoft.com/office/powerpoint/2010/main" val="680412735"/>
              </p:ext>
            </p:extLst>
          </p:nvPr>
        </p:nvGraphicFramePr>
        <p:xfrm>
          <a:off x="415600" y="2946400"/>
          <a:ext cx="5503062" cy="2336799"/>
        </p:xfrm>
        <a:graphic>
          <a:graphicData uri="http://schemas.openxmlformats.org/drawingml/2006/table">
            <a:tbl>
              <a:tblPr firstRow="1" bandRow="1">
                <a:tableStyleId>{5C22544A-7EE6-4342-B048-85BDC9FD1C3A}</a:tableStyleId>
              </a:tblPr>
              <a:tblGrid>
                <a:gridCol w="1834354"/>
                <a:gridCol w="1834354"/>
                <a:gridCol w="1834354"/>
              </a:tblGrid>
              <a:tr h="853440">
                <a:tc>
                  <a:txBody>
                    <a:bodyPr/>
                    <a:lstStyle/>
                    <a:p>
                      <a:r>
                        <a:rPr lang="en-US" sz="2400" b="0" i="0" dirty="0" smtClean="0">
                          <a:latin typeface="Helvetica Neue Light" charset="0"/>
                          <a:ea typeface="Helvetica Neue Light" charset="0"/>
                          <a:cs typeface="Helvetica Neue Light" charset="0"/>
                        </a:rPr>
                        <a:t>Batch size</a:t>
                      </a:r>
                      <a:endParaRPr lang="en-US" sz="2400" b="0" i="0" dirty="0">
                        <a:latin typeface="Helvetica Neue Light" charset="0"/>
                        <a:ea typeface="Helvetica Neue Light" charset="0"/>
                        <a:cs typeface="Helvetica Neue Light" charset="0"/>
                      </a:endParaRPr>
                    </a:p>
                  </a:txBody>
                  <a:tcPr marL="121920" marR="121920" marT="60960" marB="60960">
                    <a:solidFill>
                      <a:srgbClr val="3269F6"/>
                    </a:solidFill>
                  </a:tcPr>
                </a:tc>
                <a:tc>
                  <a:txBody>
                    <a:bodyPr/>
                    <a:lstStyle/>
                    <a:p>
                      <a:r>
                        <a:rPr lang="en-US" sz="2400" b="0" i="0" dirty="0" smtClean="0">
                          <a:latin typeface="Helvetica Neue Light" charset="0"/>
                          <a:ea typeface="Helvetica Neue Light" charset="0"/>
                          <a:cs typeface="Helvetica Neue Light" charset="0"/>
                        </a:rPr>
                        <a:t>throughput</a:t>
                      </a:r>
                      <a:endParaRPr lang="en-US" sz="2400" b="0" i="0" dirty="0">
                        <a:latin typeface="Helvetica Neue Light" charset="0"/>
                        <a:ea typeface="Helvetica Neue Light" charset="0"/>
                        <a:cs typeface="Helvetica Neue Light" charset="0"/>
                      </a:endParaRPr>
                    </a:p>
                  </a:txBody>
                  <a:tcPr marL="121920" marR="121920" marT="60960" marB="60960">
                    <a:solidFill>
                      <a:srgbClr val="3269F6"/>
                    </a:solidFill>
                  </a:tcPr>
                </a:tc>
                <a:tc>
                  <a:txBody>
                    <a:bodyPr/>
                    <a:lstStyle/>
                    <a:p>
                      <a:r>
                        <a:rPr lang="en-US" sz="2400" b="0" i="0" dirty="0" smtClean="0">
                          <a:latin typeface="Helvetica Neue Light" charset="0"/>
                          <a:ea typeface="Helvetica Neue Light" charset="0"/>
                          <a:cs typeface="Helvetica Neue Light" charset="0"/>
                        </a:rPr>
                        <a:t>Latency(</a:t>
                      </a:r>
                      <a:r>
                        <a:rPr lang="en-US" sz="2400" b="0" i="0" dirty="0" err="1" smtClean="0">
                          <a:latin typeface="Helvetica Neue Light" charset="0"/>
                          <a:ea typeface="Helvetica Neue Light" charset="0"/>
                          <a:cs typeface="Helvetica Neue Light" charset="0"/>
                        </a:rPr>
                        <a:t>ms</a:t>
                      </a:r>
                      <a:r>
                        <a:rPr lang="en-US" sz="2400" b="0" i="0" dirty="0" smtClean="0">
                          <a:latin typeface="Helvetica Neue Light" charset="0"/>
                          <a:ea typeface="Helvetica Neue Light" charset="0"/>
                          <a:cs typeface="Helvetica Neue Light" charset="0"/>
                        </a:rPr>
                        <a:t>)</a:t>
                      </a:r>
                      <a:endParaRPr lang="en-US" sz="2400" b="0" i="0" dirty="0">
                        <a:latin typeface="Helvetica Neue Light" charset="0"/>
                        <a:ea typeface="Helvetica Neue Light" charset="0"/>
                        <a:cs typeface="Helvetica Neue Light" charset="0"/>
                      </a:endParaRPr>
                    </a:p>
                  </a:txBody>
                  <a:tcPr marL="121920" marR="121920" marT="60960" marB="60960">
                    <a:solidFill>
                      <a:srgbClr val="3269F6"/>
                    </a:solidFill>
                  </a:tcPr>
                </a:tc>
              </a:tr>
              <a:tr h="494453">
                <a:tc>
                  <a:txBody>
                    <a:bodyPr/>
                    <a:lstStyle/>
                    <a:p>
                      <a:r>
                        <a:rPr lang="en-US" sz="2400" b="0" i="0" dirty="0" smtClean="0">
                          <a:latin typeface="Helvetica Neue Light" charset="0"/>
                          <a:ea typeface="Helvetica Neue Light" charset="0"/>
                          <a:cs typeface="Helvetica Neue Light" charset="0"/>
                        </a:rPr>
                        <a:t>1</a:t>
                      </a:r>
                      <a:endParaRPr lang="en-US" sz="2400" b="0" i="0" dirty="0">
                        <a:latin typeface="Helvetica Neue Light" charset="0"/>
                        <a:ea typeface="Helvetica Neue Light" charset="0"/>
                        <a:cs typeface="Helvetica Neue Light" charset="0"/>
                      </a:endParaRPr>
                    </a:p>
                  </a:txBody>
                  <a:tcPr marL="121920" marR="121920" marT="60960" marB="60960"/>
                </a:tc>
                <a:tc>
                  <a:txBody>
                    <a:bodyPr/>
                    <a:lstStyle/>
                    <a:p>
                      <a:r>
                        <a:rPr lang="en-US" sz="2400" b="0" i="0" dirty="0" smtClean="0">
                          <a:latin typeface="Helvetica Neue Light" charset="0"/>
                          <a:ea typeface="Helvetica Neue Light" charset="0"/>
                          <a:cs typeface="Helvetica Neue Light" charset="0"/>
                        </a:rPr>
                        <a:t>40</a:t>
                      </a:r>
                      <a:endParaRPr lang="en-US" sz="2400" b="0" i="0" dirty="0">
                        <a:latin typeface="Helvetica Neue Light" charset="0"/>
                        <a:ea typeface="Helvetica Neue Light" charset="0"/>
                        <a:cs typeface="Helvetica Neue Light" charset="0"/>
                      </a:endParaRPr>
                    </a:p>
                  </a:txBody>
                  <a:tcPr marL="121920" marR="121920" marT="60960" marB="60960"/>
                </a:tc>
                <a:tc>
                  <a:txBody>
                    <a:bodyPr/>
                    <a:lstStyle/>
                    <a:p>
                      <a:r>
                        <a:rPr lang="en-US" sz="2400" b="0" i="0" dirty="0" smtClean="0">
                          <a:latin typeface="Helvetica Neue Light" charset="0"/>
                          <a:ea typeface="Helvetica Neue Light" charset="0"/>
                          <a:cs typeface="Helvetica Neue Light" charset="0"/>
                        </a:rPr>
                        <a:t>80</a:t>
                      </a:r>
                      <a:endParaRPr lang="en-US" sz="2400" b="0" i="0" dirty="0">
                        <a:latin typeface="Helvetica Neue Light" charset="0"/>
                        <a:ea typeface="Helvetica Neue Light" charset="0"/>
                        <a:cs typeface="Helvetica Neue Light" charset="0"/>
                      </a:endParaRPr>
                    </a:p>
                  </a:txBody>
                  <a:tcPr marL="121920" marR="121920" marT="60960" marB="60960"/>
                </a:tc>
              </a:tr>
              <a:tr h="494453">
                <a:tc>
                  <a:txBody>
                    <a:bodyPr/>
                    <a:lstStyle/>
                    <a:p>
                      <a:r>
                        <a:rPr lang="en-US" sz="2400" b="0" i="0" dirty="0" smtClean="0">
                          <a:latin typeface="Helvetica Neue Light" charset="0"/>
                          <a:ea typeface="Helvetica Neue Light" charset="0"/>
                          <a:cs typeface="Helvetica Neue Light" charset="0"/>
                        </a:rPr>
                        <a:t>5</a:t>
                      </a:r>
                      <a:endParaRPr lang="en-US" sz="2400" b="0" i="0" dirty="0">
                        <a:latin typeface="Helvetica Neue Light" charset="0"/>
                        <a:ea typeface="Helvetica Neue Light" charset="0"/>
                        <a:cs typeface="Helvetica Neue Light" charset="0"/>
                      </a:endParaRPr>
                    </a:p>
                  </a:txBody>
                  <a:tcPr marL="121920" marR="121920" marT="60960" marB="60960"/>
                </a:tc>
                <a:tc>
                  <a:txBody>
                    <a:bodyPr/>
                    <a:lstStyle/>
                    <a:p>
                      <a:r>
                        <a:rPr lang="en-US" sz="2400" b="0" i="0" dirty="0" smtClean="0">
                          <a:latin typeface="Helvetica Neue Light" charset="0"/>
                          <a:ea typeface="Helvetica Neue Light" charset="0"/>
                          <a:cs typeface="Helvetica Neue Light" charset="0"/>
                        </a:rPr>
                        <a:t>80</a:t>
                      </a:r>
                      <a:endParaRPr lang="en-US" sz="2400" b="0" i="0" dirty="0">
                        <a:latin typeface="Helvetica Neue Light" charset="0"/>
                        <a:ea typeface="Helvetica Neue Light" charset="0"/>
                        <a:cs typeface="Helvetica Neue Light" charset="0"/>
                      </a:endParaRPr>
                    </a:p>
                  </a:txBody>
                  <a:tcPr marL="121920" marR="121920" marT="60960" marB="60960"/>
                </a:tc>
                <a:tc>
                  <a:txBody>
                    <a:bodyPr/>
                    <a:lstStyle/>
                    <a:p>
                      <a:r>
                        <a:rPr lang="en-US" sz="2400" b="0" i="0" dirty="0" smtClean="0">
                          <a:latin typeface="Helvetica Neue Light" charset="0"/>
                          <a:ea typeface="Helvetica Neue Light" charset="0"/>
                          <a:cs typeface="Helvetica Neue Light" charset="0"/>
                        </a:rPr>
                        <a:t>150</a:t>
                      </a:r>
                      <a:endParaRPr lang="en-US" sz="2400" b="0" i="0" dirty="0">
                        <a:latin typeface="Helvetica Neue Light" charset="0"/>
                        <a:ea typeface="Helvetica Neue Light" charset="0"/>
                        <a:cs typeface="Helvetica Neue Light" charset="0"/>
                      </a:endParaRPr>
                    </a:p>
                  </a:txBody>
                  <a:tcPr marL="121920" marR="121920" marT="60960" marB="60960"/>
                </a:tc>
              </a:tr>
              <a:tr h="494453">
                <a:tc>
                  <a:txBody>
                    <a:bodyPr/>
                    <a:lstStyle/>
                    <a:p>
                      <a:r>
                        <a:rPr lang="en-US" sz="2400" b="0" i="0" dirty="0" smtClean="0">
                          <a:latin typeface="Helvetica Neue Light" charset="0"/>
                          <a:ea typeface="Helvetica Neue Light" charset="0"/>
                          <a:cs typeface="Helvetica Neue Light" charset="0"/>
                        </a:rPr>
                        <a:t>10</a:t>
                      </a:r>
                      <a:endParaRPr lang="en-US" sz="2400" b="0" i="0" dirty="0">
                        <a:latin typeface="Helvetica Neue Light" charset="0"/>
                        <a:ea typeface="Helvetica Neue Light" charset="0"/>
                        <a:cs typeface="Helvetica Neue Light" charset="0"/>
                      </a:endParaRPr>
                    </a:p>
                  </a:txBody>
                  <a:tcPr marL="121920" marR="121920" marT="60960" marB="60960"/>
                </a:tc>
                <a:tc>
                  <a:txBody>
                    <a:bodyPr/>
                    <a:lstStyle/>
                    <a:p>
                      <a:r>
                        <a:rPr lang="en-US" sz="2400" b="0" i="0" dirty="0" smtClean="0">
                          <a:latin typeface="Helvetica Neue Light" charset="0"/>
                          <a:ea typeface="Helvetica Neue Light" charset="0"/>
                          <a:cs typeface="Helvetica Neue Light" charset="0"/>
                        </a:rPr>
                        <a:t>100</a:t>
                      </a:r>
                      <a:endParaRPr lang="en-US" sz="2400" b="0" i="0" dirty="0">
                        <a:latin typeface="Helvetica Neue Light" charset="0"/>
                        <a:ea typeface="Helvetica Neue Light" charset="0"/>
                        <a:cs typeface="Helvetica Neue Light" charset="0"/>
                      </a:endParaRPr>
                    </a:p>
                  </a:txBody>
                  <a:tcPr marL="121920" marR="121920" marT="60960" marB="60960"/>
                </a:tc>
                <a:tc>
                  <a:txBody>
                    <a:bodyPr/>
                    <a:lstStyle/>
                    <a:p>
                      <a:r>
                        <a:rPr lang="en-US" sz="2400" b="0" i="0" dirty="0" smtClean="0">
                          <a:latin typeface="Helvetica Neue Light" charset="0"/>
                          <a:ea typeface="Helvetica Neue Light" charset="0"/>
                          <a:cs typeface="Helvetica Neue Light" charset="0"/>
                        </a:rPr>
                        <a:t>180</a:t>
                      </a:r>
                      <a:endParaRPr lang="en-US" sz="2400" b="0" i="0" dirty="0">
                        <a:latin typeface="Helvetica Neue Light" charset="0"/>
                        <a:ea typeface="Helvetica Neue Light" charset="0"/>
                        <a:cs typeface="Helvetica Neue Light" charset="0"/>
                      </a:endParaRPr>
                    </a:p>
                  </a:txBody>
                  <a:tcPr marL="121920" marR="121920" marT="60960" marB="60960"/>
                </a:tc>
              </a:tr>
            </a:tbl>
          </a:graphicData>
        </a:graphic>
      </p:graphicFrame>
      <p:graphicFrame>
        <p:nvGraphicFramePr>
          <p:cNvPr id="19" name="Table 18"/>
          <p:cNvGraphicFramePr>
            <a:graphicFrameLocks noGrp="1"/>
          </p:cNvGraphicFramePr>
          <p:nvPr>
            <p:extLst>
              <p:ext uri="{D42A27DB-BD31-4B8C-83A1-F6EECF244321}">
                <p14:modId xmlns:p14="http://schemas.microsoft.com/office/powerpoint/2010/main" val="346416870"/>
              </p:ext>
            </p:extLst>
          </p:nvPr>
        </p:nvGraphicFramePr>
        <p:xfrm>
          <a:off x="6451599" y="2946400"/>
          <a:ext cx="5582925" cy="2336799"/>
        </p:xfrm>
        <a:graphic>
          <a:graphicData uri="http://schemas.openxmlformats.org/drawingml/2006/table">
            <a:tbl>
              <a:tblPr firstRow="1" bandRow="1">
                <a:tableStyleId>{5C22544A-7EE6-4342-B048-85BDC9FD1C3A}</a:tableStyleId>
              </a:tblPr>
              <a:tblGrid>
                <a:gridCol w="1860975"/>
                <a:gridCol w="1860975"/>
                <a:gridCol w="1860975"/>
              </a:tblGrid>
              <a:tr h="853440">
                <a:tc>
                  <a:txBody>
                    <a:bodyPr/>
                    <a:lstStyle/>
                    <a:p>
                      <a:r>
                        <a:rPr lang="en-US" sz="2400" b="0" i="0" dirty="0" smtClean="0">
                          <a:latin typeface="Helvetica Neue Light" charset="0"/>
                          <a:ea typeface="Helvetica Neue Light" charset="0"/>
                          <a:cs typeface="Helvetica Neue Light" charset="0"/>
                        </a:rPr>
                        <a:t>Batch size</a:t>
                      </a:r>
                      <a:endParaRPr lang="en-US" sz="2400" b="0" i="0" dirty="0">
                        <a:latin typeface="Helvetica Neue Light" charset="0"/>
                        <a:ea typeface="Helvetica Neue Light" charset="0"/>
                        <a:cs typeface="Helvetica Neue Light" charset="0"/>
                      </a:endParaRPr>
                    </a:p>
                  </a:txBody>
                  <a:tcPr marL="121920" marR="121920" marT="60960" marB="60960"/>
                </a:tc>
                <a:tc>
                  <a:txBody>
                    <a:bodyPr/>
                    <a:lstStyle/>
                    <a:p>
                      <a:r>
                        <a:rPr lang="en-US" sz="2400" b="0" i="0" dirty="0" smtClean="0">
                          <a:latin typeface="Helvetica Neue Light" charset="0"/>
                          <a:ea typeface="Helvetica Neue Light" charset="0"/>
                          <a:cs typeface="Helvetica Neue Light" charset="0"/>
                        </a:rPr>
                        <a:t>throughput</a:t>
                      </a:r>
                      <a:endParaRPr lang="en-US" sz="2400" b="0" i="0" dirty="0">
                        <a:latin typeface="Helvetica Neue Light" charset="0"/>
                        <a:ea typeface="Helvetica Neue Light" charset="0"/>
                        <a:cs typeface="Helvetica Neue Light" charset="0"/>
                      </a:endParaRPr>
                    </a:p>
                  </a:txBody>
                  <a:tcPr marL="121920" marR="121920" marT="60960" marB="60960"/>
                </a:tc>
                <a:tc>
                  <a:txBody>
                    <a:bodyPr/>
                    <a:lstStyle/>
                    <a:p>
                      <a:r>
                        <a:rPr lang="en-US" sz="2400" b="0" i="0" dirty="0" smtClean="0">
                          <a:latin typeface="Helvetica Neue Light" charset="0"/>
                          <a:ea typeface="Helvetica Neue Light" charset="0"/>
                          <a:cs typeface="Helvetica Neue Light" charset="0"/>
                        </a:rPr>
                        <a:t>Latency(</a:t>
                      </a:r>
                      <a:r>
                        <a:rPr lang="en-US" sz="2400" b="0" i="0" dirty="0" err="1" smtClean="0">
                          <a:latin typeface="Helvetica Neue Light" charset="0"/>
                          <a:ea typeface="Helvetica Neue Light" charset="0"/>
                          <a:cs typeface="Helvetica Neue Light" charset="0"/>
                        </a:rPr>
                        <a:t>ms</a:t>
                      </a:r>
                      <a:r>
                        <a:rPr lang="en-US" sz="2400" b="0" i="0" dirty="0" smtClean="0">
                          <a:latin typeface="Helvetica Neue Light" charset="0"/>
                          <a:ea typeface="Helvetica Neue Light" charset="0"/>
                          <a:cs typeface="Helvetica Neue Light" charset="0"/>
                        </a:rPr>
                        <a:t>)</a:t>
                      </a:r>
                      <a:endParaRPr lang="en-US" sz="2400" b="0" i="0" dirty="0">
                        <a:latin typeface="Helvetica Neue Light" charset="0"/>
                        <a:ea typeface="Helvetica Neue Light" charset="0"/>
                        <a:cs typeface="Helvetica Neue Light" charset="0"/>
                      </a:endParaRPr>
                    </a:p>
                  </a:txBody>
                  <a:tcPr marL="121920" marR="121920" marT="60960" marB="60960"/>
                </a:tc>
              </a:tr>
              <a:tr h="494453">
                <a:tc>
                  <a:txBody>
                    <a:bodyPr/>
                    <a:lstStyle/>
                    <a:p>
                      <a:r>
                        <a:rPr lang="en-US" sz="2400" b="0" i="0" dirty="0" smtClean="0">
                          <a:latin typeface="Helvetica Neue Light" charset="0"/>
                          <a:ea typeface="Helvetica Neue Light" charset="0"/>
                          <a:cs typeface="Helvetica Neue Light" charset="0"/>
                        </a:rPr>
                        <a:t>1</a:t>
                      </a:r>
                      <a:endParaRPr lang="en-US" sz="2400" b="0" i="0" dirty="0">
                        <a:latin typeface="Helvetica Neue Light" charset="0"/>
                        <a:ea typeface="Helvetica Neue Light" charset="0"/>
                        <a:cs typeface="Helvetica Neue Light" charset="0"/>
                      </a:endParaRPr>
                    </a:p>
                  </a:txBody>
                  <a:tcPr marL="121920" marR="121920" marT="60960" marB="60960"/>
                </a:tc>
                <a:tc>
                  <a:txBody>
                    <a:bodyPr/>
                    <a:lstStyle/>
                    <a:p>
                      <a:r>
                        <a:rPr lang="en-US" sz="2400" b="0" i="0" dirty="0" smtClean="0">
                          <a:latin typeface="Helvetica Neue Light" charset="0"/>
                          <a:ea typeface="Helvetica Neue Light" charset="0"/>
                          <a:cs typeface="Helvetica Neue Light" charset="0"/>
                        </a:rPr>
                        <a:t>10</a:t>
                      </a:r>
                      <a:endParaRPr lang="en-US" sz="2400" b="0" i="0" dirty="0">
                        <a:latin typeface="Helvetica Neue Light" charset="0"/>
                        <a:ea typeface="Helvetica Neue Light" charset="0"/>
                        <a:cs typeface="Helvetica Neue Light" charset="0"/>
                      </a:endParaRPr>
                    </a:p>
                  </a:txBody>
                  <a:tcPr marL="121920" marR="121920" marT="60960" marB="60960"/>
                </a:tc>
                <a:tc>
                  <a:txBody>
                    <a:bodyPr/>
                    <a:lstStyle/>
                    <a:p>
                      <a:r>
                        <a:rPr lang="en-US" sz="2400" b="0" i="0" dirty="0" smtClean="0">
                          <a:latin typeface="Helvetica Neue Light" charset="0"/>
                          <a:ea typeface="Helvetica Neue Light" charset="0"/>
                          <a:cs typeface="Helvetica Neue Light" charset="0"/>
                        </a:rPr>
                        <a:t>100</a:t>
                      </a:r>
                      <a:endParaRPr lang="en-US" sz="2400" b="0" i="0" dirty="0">
                        <a:latin typeface="Helvetica Neue Light" charset="0"/>
                        <a:ea typeface="Helvetica Neue Light" charset="0"/>
                        <a:cs typeface="Helvetica Neue Light" charset="0"/>
                      </a:endParaRPr>
                    </a:p>
                  </a:txBody>
                  <a:tcPr marL="121920" marR="121920" marT="60960" marB="60960"/>
                </a:tc>
              </a:tr>
              <a:tr h="494453">
                <a:tc>
                  <a:txBody>
                    <a:bodyPr/>
                    <a:lstStyle/>
                    <a:p>
                      <a:r>
                        <a:rPr lang="en-US" sz="2400" b="0" i="0" dirty="0" smtClean="0">
                          <a:latin typeface="Helvetica Neue Light" charset="0"/>
                          <a:ea typeface="Helvetica Neue Light" charset="0"/>
                          <a:cs typeface="Helvetica Neue Light" charset="0"/>
                        </a:rPr>
                        <a:t>5</a:t>
                      </a:r>
                      <a:endParaRPr lang="en-US" sz="2400" b="0" i="0" dirty="0">
                        <a:latin typeface="Helvetica Neue Light" charset="0"/>
                        <a:ea typeface="Helvetica Neue Light" charset="0"/>
                        <a:cs typeface="Helvetica Neue Light" charset="0"/>
                      </a:endParaRPr>
                    </a:p>
                  </a:txBody>
                  <a:tcPr marL="121920" marR="121920" marT="60960" marB="60960"/>
                </a:tc>
                <a:tc>
                  <a:txBody>
                    <a:bodyPr/>
                    <a:lstStyle/>
                    <a:p>
                      <a:r>
                        <a:rPr lang="en-US" sz="2400" b="0" i="0" dirty="0" smtClean="0">
                          <a:latin typeface="Helvetica Neue Light" charset="0"/>
                          <a:ea typeface="Helvetica Neue Light" charset="0"/>
                          <a:cs typeface="Helvetica Neue Light" charset="0"/>
                        </a:rPr>
                        <a:t>20</a:t>
                      </a:r>
                      <a:endParaRPr lang="en-US" sz="2400" b="0" i="0" dirty="0">
                        <a:latin typeface="Helvetica Neue Light" charset="0"/>
                        <a:ea typeface="Helvetica Neue Light" charset="0"/>
                        <a:cs typeface="Helvetica Neue Light" charset="0"/>
                      </a:endParaRPr>
                    </a:p>
                  </a:txBody>
                  <a:tcPr marL="121920" marR="121920" marT="60960" marB="60960"/>
                </a:tc>
                <a:tc>
                  <a:txBody>
                    <a:bodyPr/>
                    <a:lstStyle/>
                    <a:p>
                      <a:r>
                        <a:rPr lang="en-US" sz="2400" b="0" i="0" dirty="0" smtClean="0">
                          <a:latin typeface="Helvetica Neue Light" charset="0"/>
                          <a:ea typeface="Helvetica Neue Light" charset="0"/>
                          <a:cs typeface="Helvetica Neue Light" charset="0"/>
                        </a:rPr>
                        <a:t>150</a:t>
                      </a:r>
                      <a:endParaRPr lang="en-US" sz="2400" b="0" i="0" dirty="0">
                        <a:latin typeface="Helvetica Neue Light" charset="0"/>
                        <a:ea typeface="Helvetica Neue Light" charset="0"/>
                        <a:cs typeface="Helvetica Neue Light" charset="0"/>
                      </a:endParaRPr>
                    </a:p>
                  </a:txBody>
                  <a:tcPr marL="121920" marR="121920" marT="60960" marB="60960"/>
                </a:tc>
              </a:tr>
              <a:tr h="494453">
                <a:tc>
                  <a:txBody>
                    <a:bodyPr/>
                    <a:lstStyle/>
                    <a:p>
                      <a:r>
                        <a:rPr lang="en-US" sz="2400" b="0" i="0" dirty="0" smtClean="0">
                          <a:latin typeface="Helvetica Neue Light" charset="0"/>
                          <a:ea typeface="Helvetica Neue Light" charset="0"/>
                          <a:cs typeface="Helvetica Neue Light" charset="0"/>
                        </a:rPr>
                        <a:t>10</a:t>
                      </a:r>
                      <a:endParaRPr lang="en-US" sz="2400" b="0" i="0" dirty="0">
                        <a:latin typeface="Helvetica Neue Light" charset="0"/>
                        <a:ea typeface="Helvetica Neue Light" charset="0"/>
                        <a:cs typeface="Helvetica Neue Light" charset="0"/>
                      </a:endParaRPr>
                    </a:p>
                  </a:txBody>
                  <a:tcPr marL="121920" marR="121920" marT="60960" marB="60960"/>
                </a:tc>
                <a:tc>
                  <a:txBody>
                    <a:bodyPr/>
                    <a:lstStyle/>
                    <a:p>
                      <a:r>
                        <a:rPr lang="en-US" sz="2400" b="0" i="0" dirty="0" smtClean="0">
                          <a:latin typeface="Helvetica Neue Light" charset="0"/>
                          <a:ea typeface="Helvetica Neue Light" charset="0"/>
                          <a:cs typeface="Helvetica Neue Light" charset="0"/>
                        </a:rPr>
                        <a:t>30</a:t>
                      </a:r>
                      <a:endParaRPr lang="en-US" sz="2400" b="0" i="0" dirty="0">
                        <a:latin typeface="Helvetica Neue Light" charset="0"/>
                        <a:ea typeface="Helvetica Neue Light" charset="0"/>
                        <a:cs typeface="Helvetica Neue Light" charset="0"/>
                      </a:endParaRPr>
                    </a:p>
                  </a:txBody>
                  <a:tcPr marL="121920" marR="121920" marT="60960" marB="60960"/>
                </a:tc>
                <a:tc>
                  <a:txBody>
                    <a:bodyPr/>
                    <a:lstStyle/>
                    <a:p>
                      <a:r>
                        <a:rPr lang="en-US" sz="2400" b="0" i="0" dirty="0" smtClean="0">
                          <a:latin typeface="Helvetica Neue Light" charset="0"/>
                          <a:ea typeface="Helvetica Neue Light" charset="0"/>
                          <a:cs typeface="Helvetica Neue Light" charset="0"/>
                        </a:rPr>
                        <a:t>200</a:t>
                      </a:r>
                      <a:endParaRPr lang="en-US" sz="2400" b="0" i="0" dirty="0">
                        <a:latin typeface="Helvetica Neue Light" charset="0"/>
                        <a:ea typeface="Helvetica Neue Light" charset="0"/>
                        <a:cs typeface="Helvetica Neue Light" charset="0"/>
                      </a:endParaRPr>
                    </a:p>
                  </a:txBody>
                  <a:tcPr marL="121920" marR="121920" marT="60960" marB="60960"/>
                </a:tc>
              </a:tr>
            </a:tbl>
          </a:graphicData>
        </a:graphic>
      </p:graphicFrame>
      <p:cxnSp>
        <p:nvCxnSpPr>
          <p:cNvPr id="21" name="Straight Connector 20"/>
          <p:cNvCxnSpPr>
            <a:stCxn id="5" idx="4"/>
          </p:cNvCxnSpPr>
          <p:nvPr/>
        </p:nvCxnSpPr>
        <p:spPr>
          <a:xfrm>
            <a:off x="3489000" y="2294176"/>
            <a:ext cx="0" cy="398224"/>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a:stCxn id="8" idx="4"/>
          </p:cNvCxnSpPr>
          <p:nvPr/>
        </p:nvCxnSpPr>
        <p:spPr>
          <a:xfrm>
            <a:off x="8651464" y="2294176"/>
            <a:ext cx="0" cy="330491"/>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3489000" y="2493288"/>
            <a:ext cx="5162464" cy="0"/>
          </a:xfrm>
          <a:prstGeom prst="straightConnector1">
            <a:avLst/>
          </a:prstGeom>
          <a:ln w="25400">
            <a:solidFill>
              <a:schemeClr val="accent1"/>
            </a:solidFill>
            <a:prstDash val="dashDot"/>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4605868" y="2493289"/>
            <a:ext cx="3238387" cy="461665"/>
          </a:xfrm>
          <a:prstGeom prst="rect">
            <a:avLst/>
          </a:prstGeom>
          <a:noFill/>
        </p:spPr>
        <p:txBody>
          <a:bodyPr wrap="none" rtlCol="0">
            <a:spAutoFit/>
          </a:bodyPr>
          <a:lstStyle/>
          <a:p>
            <a:r>
              <a:rPr lang="en-US" sz="2400" dirty="0"/>
              <a:t>Latency SLO = 300ms</a:t>
            </a:r>
            <a:endParaRPr lang="en-US" sz="2400" dirty="0"/>
          </a:p>
        </p:txBody>
      </p:sp>
      <p:sp>
        <p:nvSpPr>
          <p:cNvPr id="33" name="Rounded Rectangle 32"/>
          <p:cNvSpPr/>
          <p:nvPr/>
        </p:nvSpPr>
        <p:spPr>
          <a:xfrm>
            <a:off x="415600" y="4785359"/>
            <a:ext cx="5324800" cy="497840"/>
          </a:xfrm>
          <a:prstGeom prst="roundRect">
            <a:avLst/>
          </a:prstGeom>
          <a:no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9" name="Slide Number Placeholder 8"/>
          <p:cNvSpPr>
            <a:spLocks noGrp="1"/>
          </p:cNvSpPr>
          <p:nvPr>
            <p:ph type="sldNum" idx="12"/>
          </p:nvPr>
        </p:nvSpPr>
        <p:spPr/>
        <p:txBody>
          <a:bodyPr/>
          <a:lstStyle/>
          <a:p>
            <a:fld id="{00000000-1234-1234-1234-123412341234}" type="slidenum">
              <a:rPr lang="en" smtClean="0"/>
              <a:pPr/>
              <a:t>74</a:t>
            </a:fld>
            <a:endParaRPr lang="en"/>
          </a:p>
        </p:txBody>
      </p:sp>
      <p:sp>
        <p:nvSpPr>
          <p:cNvPr id="20" name="TextBox 19"/>
          <p:cNvSpPr txBox="1"/>
          <p:nvPr/>
        </p:nvSpPr>
        <p:spPr>
          <a:xfrm>
            <a:off x="415600" y="5335258"/>
            <a:ext cx="5324800" cy="461665"/>
          </a:xfrm>
          <a:prstGeom prst="rect">
            <a:avLst/>
          </a:prstGeom>
          <a:noFill/>
        </p:spPr>
        <p:txBody>
          <a:bodyPr wrap="square" rtlCol="0">
            <a:spAutoFit/>
          </a:bodyPr>
          <a:lstStyle/>
          <a:p>
            <a:r>
              <a:rPr lang="en-US" sz="2400" dirty="0">
                <a:latin typeface="Helvetica Neue" charset="0"/>
                <a:ea typeface="Helvetica Neue" charset="0"/>
                <a:cs typeface="Helvetica Neue" charset="0"/>
              </a:rPr>
              <a:t>bs</a:t>
            </a:r>
            <a:r>
              <a:rPr lang="en-US" sz="1400" dirty="0">
                <a:latin typeface="Helvetica Neue" charset="0"/>
                <a:ea typeface="Helvetica Neue" charset="0"/>
                <a:cs typeface="Helvetica Neue" charset="0"/>
              </a:rPr>
              <a:t>1</a:t>
            </a:r>
            <a:r>
              <a:rPr lang="en-US" sz="2400" dirty="0">
                <a:latin typeface="Helvetica Neue" charset="0"/>
                <a:ea typeface="Helvetica Neue" charset="0"/>
                <a:cs typeface="Helvetica Neue" charset="0"/>
              </a:rPr>
              <a:t> = 10  </a:t>
            </a:r>
            <a:r>
              <a:rPr lang="en-US" sz="2400" dirty="0">
                <a:latin typeface="Helvetica Neue" charset="0"/>
                <a:ea typeface="Helvetica Neue" charset="0"/>
                <a:cs typeface="Helvetica Neue" charset="0"/>
                <a:sym typeface="Wingdings"/>
              </a:rPr>
              <a:t> throughput</a:t>
            </a:r>
            <a:r>
              <a:rPr lang="en-US" sz="1467" dirty="0">
                <a:latin typeface="Helvetica Neue" charset="0"/>
                <a:ea typeface="Helvetica Neue" charset="0"/>
                <a:cs typeface="Helvetica Neue" charset="0"/>
                <a:sym typeface="Wingdings"/>
              </a:rPr>
              <a:t>1 </a:t>
            </a:r>
            <a:r>
              <a:rPr lang="en-US" sz="2400">
                <a:latin typeface="Helvetica Neue" charset="0"/>
                <a:ea typeface="Helvetica Neue" charset="0"/>
                <a:cs typeface="Helvetica Neue" charset="0"/>
                <a:sym typeface="Wingdings"/>
              </a:rPr>
              <a:t>= </a:t>
            </a:r>
            <a:r>
              <a:rPr lang="en-US" sz="2400" smtClean="0">
                <a:latin typeface="Helvetica Neue" charset="0"/>
                <a:ea typeface="Helvetica Neue" charset="0"/>
                <a:cs typeface="Helvetica Neue" charset="0"/>
                <a:sym typeface="Wingdings"/>
              </a:rPr>
              <a:t>100</a:t>
            </a:r>
            <a:endParaRPr lang="en-US" sz="2400" dirty="0">
              <a:latin typeface="Helvetica Neue" charset="0"/>
              <a:ea typeface="Helvetica Neue" charset="0"/>
              <a:cs typeface="Helvetica Neue" charset="0"/>
            </a:endParaRPr>
          </a:p>
        </p:txBody>
      </p:sp>
      <p:sp>
        <p:nvSpPr>
          <p:cNvPr id="22" name="Rounded Rectangle 21"/>
          <p:cNvSpPr/>
          <p:nvPr/>
        </p:nvSpPr>
        <p:spPr>
          <a:xfrm>
            <a:off x="6451599" y="3782344"/>
            <a:ext cx="5324800" cy="497840"/>
          </a:xfrm>
          <a:prstGeom prst="roundRect">
            <a:avLst/>
          </a:prstGeom>
          <a:no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4" name="TextBox 23"/>
          <p:cNvSpPr txBox="1"/>
          <p:nvPr/>
        </p:nvSpPr>
        <p:spPr>
          <a:xfrm>
            <a:off x="415600" y="5736310"/>
            <a:ext cx="5324800" cy="830997"/>
          </a:xfrm>
          <a:prstGeom prst="rect">
            <a:avLst/>
          </a:prstGeom>
          <a:noFill/>
        </p:spPr>
        <p:txBody>
          <a:bodyPr wrap="square" rtlCol="0">
            <a:spAutoFit/>
          </a:bodyPr>
          <a:lstStyle/>
          <a:p>
            <a:r>
              <a:rPr lang="en-US" sz="2400" dirty="0" smtClean="0">
                <a:latin typeface="Helvetica Neue" charset="0"/>
                <a:ea typeface="Helvetica Neue" charset="0"/>
                <a:cs typeface="Helvetica Neue" charset="0"/>
              </a:rPr>
              <a:t>bs</a:t>
            </a:r>
            <a:r>
              <a:rPr lang="en-US" sz="1400" dirty="0" smtClean="0">
                <a:latin typeface="Helvetica Neue" charset="0"/>
                <a:ea typeface="Helvetica Neue" charset="0"/>
                <a:cs typeface="Helvetica Neue" charset="0"/>
              </a:rPr>
              <a:t>2</a:t>
            </a:r>
            <a:r>
              <a:rPr lang="en-US" sz="2400" dirty="0" smtClean="0">
                <a:latin typeface="Helvetica Neue" charset="0"/>
                <a:ea typeface="Helvetica Neue" charset="0"/>
                <a:cs typeface="Helvetica Neue" charset="0"/>
              </a:rPr>
              <a:t> </a:t>
            </a:r>
            <a:r>
              <a:rPr lang="en-US" sz="2400" dirty="0">
                <a:latin typeface="Helvetica Neue" charset="0"/>
                <a:ea typeface="Helvetica Neue" charset="0"/>
                <a:cs typeface="Helvetica Neue" charset="0"/>
              </a:rPr>
              <a:t>= 1  </a:t>
            </a:r>
            <a:r>
              <a:rPr lang="en-US" sz="2400" dirty="0">
                <a:latin typeface="Helvetica Neue" charset="0"/>
                <a:ea typeface="Helvetica Neue" charset="0"/>
                <a:cs typeface="Helvetica Neue" charset="0"/>
                <a:sym typeface="Wingdings"/>
              </a:rPr>
              <a:t> throughput</a:t>
            </a:r>
            <a:r>
              <a:rPr lang="en-US" sz="1400" dirty="0">
                <a:latin typeface="Helvetica Neue" charset="0"/>
                <a:ea typeface="Helvetica Neue" charset="0"/>
                <a:cs typeface="Helvetica Neue" charset="0"/>
                <a:sym typeface="Wingdings"/>
              </a:rPr>
              <a:t>2 </a:t>
            </a:r>
            <a:r>
              <a:rPr lang="en-US" sz="2400" dirty="0">
                <a:latin typeface="Helvetica Neue" charset="0"/>
                <a:ea typeface="Helvetica Neue" charset="0"/>
                <a:cs typeface="Helvetica Neue" charset="0"/>
                <a:sym typeface="Wingdings"/>
              </a:rPr>
              <a:t>= 10</a:t>
            </a:r>
          </a:p>
          <a:p>
            <a:r>
              <a:rPr lang="en-US" sz="2400" dirty="0">
                <a:latin typeface="Helvetica Neue" charset="0"/>
                <a:ea typeface="Helvetica Neue" charset="0"/>
                <a:cs typeface="Helvetica Neue" charset="0"/>
                <a:sym typeface="Wingdings"/>
              </a:rPr>
              <a:t>Pipeline throughput = </a:t>
            </a:r>
            <a:r>
              <a:rPr lang="en-US" sz="2400" dirty="0" smtClean="0">
                <a:latin typeface="Helvetica Neue" charset="0"/>
                <a:ea typeface="Helvetica Neue" charset="0"/>
                <a:cs typeface="Helvetica Neue" charset="0"/>
                <a:sym typeface="Wingdings"/>
              </a:rPr>
              <a:t>10</a:t>
            </a:r>
            <a:endParaRPr lang="en-US" sz="2400" dirty="0">
              <a:latin typeface="Helvetica Neue" charset="0"/>
              <a:ea typeface="Helvetica Neue" charset="0"/>
              <a:cs typeface="Helvetica Neue" charset="0"/>
            </a:endParaRPr>
          </a:p>
        </p:txBody>
      </p:sp>
      <p:sp>
        <p:nvSpPr>
          <p:cNvPr id="27" name="Rounded Rectangle 26"/>
          <p:cNvSpPr/>
          <p:nvPr/>
        </p:nvSpPr>
        <p:spPr>
          <a:xfrm>
            <a:off x="6451599" y="4785359"/>
            <a:ext cx="5324800" cy="497840"/>
          </a:xfrm>
          <a:prstGeom prst="roundRect">
            <a:avLst/>
          </a:prstGeom>
          <a:noFill/>
          <a:ln w="508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8" name="Rounded Rectangle 27"/>
          <p:cNvSpPr/>
          <p:nvPr/>
        </p:nvSpPr>
        <p:spPr>
          <a:xfrm>
            <a:off x="415600" y="3771004"/>
            <a:ext cx="5324800" cy="497840"/>
          </a:xfrm>
          <a:prstGeom prst="roundRect">
            <a:avLst/>
          </a:prstGeom>
          <a:noFill/>
          <a:ln w="508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9" name="TextBox 28"/>
          <p:cNvSpPr txBox="1"/>
          <p:nvPr/>
        </p:nvSpPr>
        <p:spPr>
          <a:xfrm>
            <a:off x="6518099" y="5270775"/>
            <a:ext cx="5324800" cy="1200329"/>
          </a:xfrm>
          <a:prstGeom prst="rect">
            <a:avLst/>
          </a:prstGeom>
          <a:noFill/>
        </p:spPr>
        <p:txBody>
          <a:bodyPr wrap="square" rtlCol="0">
            <a:spAutoFit/>
          </a:bodyPr>
          <a:lstStyle/>
          <a:p>
            <a:r>
              <a:rPr lang="en-US" sz="2400" dirty="0">
                <a:latin typeface="Helvetica Neue" charset="0"/>
                <a:ea typeface="Helvetica Neue" charset="0"/>
                <a:cs typeface="Helvetica Neue" charset="0"/>
              </a:rPr>
              <a:t>bs</a:t>
            </a:r>
            <a:r>
              <a:rPr lang="en-US" sz="1400" dirty="0">
                <a:latin typeface="Helvetica Neue" charset="0"/>
                <a:ea typeface="Helvetica Neue" charset="0"/>
                <a:cs typeface="Helvetica Neue" charset="0"/>
              </a:rPr>
              <a:t>2</a:t>
            </a:r>
            <a:r>
              <a:rPr lang="en-US" sz="2400" dirty="0">
                <a:latin typeface="Helvetica Neue" charset="0"/>
                <a:ea typeface="Helvetica Neue" charset="0"/>
                <a:cs typeface="Helvetica Neue" charset="0"/>
              </a:rPr>
              <a:t> </a:t>
            </a:r>
            <a:r>
              <a:rPr lang="en-US" sz="2400" dirty="0">
                <a:latin typeface="Helvetica Neue" charset="0"/>
                <a:ea typeface="Helvetica Neue" charset="0"/>
                <a:cs typeface="Helvetica Neue" charset="0"/>
              </a:rPr>
              <a:t>= 10  </a:t>
            </a:r>
            <a:r>
              <a:rPr lang="en-US" sz="2400" dirty="0">
                <a:latin typeface="Helvetica Neue" charset="0"/>
                <a:ea typeface="Helvetica Neue" charset="0"/>
                <a:cs typeface="Helvetica Neue" charset="0"/>
                <a:sym typeface="Wingdings"/>
              </a:rPr>
              <a:t> </a:t>
            </a:r>
            <a:r>
              <a:rPr lang="en-US" sz="2400" dirty="0">
                <a:latin typeface="Helvetica Neue" charset="0"/>
                <a:ea typeface="Helvetica Neue" charset="0"/>
                <a:cs typeface="Helvetica Neue" charset="0"/>
                <a:sym typeface="Wingdings"/>
              </a:rPr>
              <a:t>throughput</a:t>
            </a:r>
            <a:r>
              <a:rPr lang="en-US" sz="1400" dirty="0">
                <a:latin typeface="Helvetica Neue" charset="0"/>
                <a:ea typeface="Helvetica Neue" charset="0"/>
                <a:cs typeface="Helvetica Neue" charset="0"/>
                <a:sym typeface="Wingdings"/>
              </a:rPr>
              <a:t>2 </a:t>
            </a:r>
            <a:r>
              <a:rPr lang="en-US" sz="2400" dirty="0">
                <a:latin typeface="Helvetica Neue" charset="0"/>
                <a:ea typeface="Helvetica Neue" charset="0"/>
                <a:cs typeface="Helvetica Neue" charset="0"/>
                <a:sym typeface="Wingdings"/>
              </a:rPr>
              <a:t>= 30</a:t>
            </a:r>
            <a:endParaRPr lang="en-US" sz="2400" dirty="0">
              <a:latin typeface="Helvetica Neue" charset="0"/>
              <a:ea typeface="Helvetica Neue" charset="0"/>
              <a:cs typeface="Helvetica Neue" charset="0"/>
            </a:endParaRPr>
          </a:p>
          <a:p>
            <a:r>
              <a:rPr lang="en-US" sz="2400" dirty="0">
                <a:latin typeface="Helvetica Neue" charset="0"/>
                <a:ea typeface="Helvetica Neue" charset="0"/>
                <a:cs typeface="Helvetica Neue" charset="0"/>
              </a:rPr>
              <a:t>bs</a:t>
            </a:r>
            <a:r>
              <a:rPr lang="en-US" sz="1400" dirty="0">
                <a:latin typeface="Helvetica Neue" charset="0"/>
                <a:ea typeface="Helvetica Neue" charset="0"/>
                <a:cs typeface="Helvetica Neue" charset="0"/>
              </a:rPr>
              <a:t>1</a:t>
            </a:r>
            <a:r>
              <a:rPr lang="en-US" sz="2400" dirty="0">
                <a:latin typeface="Helvetica Neue" charset="0"/>
                <a:ea typeface="Helvetica Neue" charset="0"/>
                <a:cs typeface="Helvetica Neue" charset="0"/>
              </a:rPr>
              <a:t> = 1  </a:t>
            </a:r>
            <a:r>
              <a:rPr lang="en-US" sz="2400" dirty="0">
                <a:latin typeface="Helvetica Neue" charset="0"/>
                <a:ea typeface="Helvetica Neue" charset="0"/>
                <a:cs typeface="Helvetica Neue" charset="0"/>
                <a:sym typeface="Wingdings"/>
              </a:rPr>
              <a:t> throughput</a:t>
            </a:r>
            <a:r>
              <a:rPr lang="en-US" sz="1400" dirty="0">
                <a:latin typeface="Helvetica Neue" charset="0"/>
                <a:ea typeface="Helvetica Neue" charset="0"/>
                <a:cs typeface="Helvetica Neue" charset="0"/>
                <a:sym typeface="Wingdings"/>
              </a:rPr>
              <a:t>1 </a:t>
            </a:r>
            <a:r>
              <a:rPr lang="en-US" sz="2400" dirty="0">
                <a:latin typeface="Helvetica Neue" charset="0"/>
                <a:ea typeface="Helvetica Neue" charset="0"/>
                <a:cs typeface="Helvetica Neue" charset="0"/>
                <a:sym typeface="Wingdings"/>
              </a:rPr>
              <a:t>= 40</a:t>
            </a:r>
            <a:endParaRPr lang="en-US" sz="2400" dirty="0">
              <a:latin typeface="Helvetica Neue" charset="0"/>
              <a:ea typeface="Helvetica Neue" charset="0"/>
              <a:cs typeface="Helvetica Neue" charset="0"/>
            </a:endParaRPr>
          </a:p>
          <a:p>
            <a:r>
              <a:rPr lang="en-US" sz="2400" dirty="0">
                <a:latin typeface="Helvetica Neue" charset="0"/>
                <a:ea typeface="Helvetica Neue" charset="0"/>
                <a:cs typeface="Helvetica Neue" charset="0"/>
                <a:sym typeface="Wingdings"/>
              </a:rPr>
              <a:t>Pipeline throughput = 30</a:t>
            </a:r>
            <a:endParaRPr lang="en-US" sz="2400" dirty="0">
              <a:latin typeface="Helvetica Neue" charset="0"/>
              <a:ea typeface="Helvetica Neue" charset="0"/>
              <a:cs typeface="Helvetica Neue" charset="0"/>
            </a:endParaRPr>
          </a:p>
        </p:txBody>
      </p:sp>
    </p:spTree>
    <p:extLst>
      <p:ext uri="{BB962C8B-B14F-4D97-AF65-F5344CB8AC3E}">
        <p14:creationId xmlns:p14="http://schemas.microsoft.com/office/powerpoint/2010/main" val="2111207538"/>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Effect transition="in" filter="dissolve">
                                      <p:cBhvr>
                                        <p:cTn id="7" dur="500"/>
                                        <p:tgtEl>
                                          <p:spTgt spid="29">
                                            <p:txEl>
                                              <p:pRg st="0" end="0"/>
                                            </p:txEl>
                                          </p:spTgt>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29">
                                            <p:txEl>
                                              <p:pRg st="1" end="1"/>
                                            </p:txEl>
                                          </p:spTgt>
                                        </p:tgtEl>
                                        <p:attrNameLst>
                                          <p:attrName>style.visibility</p:attrName>
                                        </p:attrNameLst>
                                      </p:cBhvr>
                                      <p:to>
                                        <p:strVal val="visible"/>
                                      </p:to>
                                    </p:set>
                                    <p:animEffect transition="in" filter="dissolve">
                                      <p:cBhvr>
                                        <p:cTn id="14" dur="500"/>
                                        <p:tgtEl>
                                          <p:spTgt spid="29">
                                            <p:txEl>
                                              <p:pRg st="1" end="1"/>
                                            </p:txEl>
                                          </p:spTgt>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dissolve">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9">
                                            <p:txEl>
                                              <p:pRg st="2" end="2"/>
                                            </p:txEl>
                                          </p:spTgt>
                                        </p:tgtEl>
                                        <p:attrNameLst>
                                          <p:attrName>style.visibility</p:attrName>
                                        </p:attrNameLst>
                                      </p:cBhvr>
                                      <p:to>
                                        <p:strVal val="visible"/>
                                      </p:to>
                                    </p:set>
                                    <p:animEffect transition="in" filter="dissolve">
                                      <p:cBhvr>
                                        <p:cTn id="22" dur="500"/>
                                        <p:tgtEl>
                                          <p:spTgt spid="2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uiExpand="1"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rgbClr val="003261"/>
                </a:solidFill>
                <a:latin typeface="Helvetica" charset="0"/>
                <a:ea typeface="Helvetica" charset="0"/>
                <a:cs typeface="Helvetica" charset="0"/>
              </a:rPr>
              <a:t>Model </a:t>
            </a:r>
            <a:r>
              <a:rPr lang="en-US" b="1" dirty="0" smtClean="0">
                <a:solidFill>
                  <a:srgbClr val="003261"/>
                </a:solidFill>
                <a:latin typeface="Helvetica" charset="0"/>
                <a:ea typeface="Helvetica" charset="0"/>
                <a:cs typeface="Helvetica" charset="0"/>
              </a:rPr>
              <a:t>Performance/Cost</a:t>
            </a:r>
            <a:endParaRPr lang="en-US" b="1" dirty="0">
              <a:solidFill>
                <a:srgbClr val="003261"/>
              </a:solidFill>
              <a:latin typeface="Helvetica" charset="0"/>
              <a:ea typeface="Helvetica" charset="0"/>
              <a:cs typeface="Helvetica" charset="0"/>
            </a:endParaRPr>
          </a:p>
        </p:txBody>
      </p:sp>
      <p:sp>
        <p:nvSpPr>
          <p:cNvPr id="3" name="TextBox 2"/>
          <p:cNvSpPr txBox="1"/>
          <p:nvPr/>
        </p:nvSpPr>
        <p:spPr>
          <a:xfrm>
            <a:off x="12345577" y="1266118"/>
            <a:ext cx="4273755" cy="543675"/>
          </a:xfrm>
          <a:prstGeom prst="rect">
            <a:avLst/>
          </a:prstGeom>
          <a:noFill/>
        </p:spPr>
        <p:txBody>
          <a:bodyPr wrap="square" rtlCol="0">
            <a:spAutoFit/>
          </a:bodyPr>
          <a:lstStyle/>
          <a:p>
            <a:r>
              <a:rPr lang="en-US" sz="2933" i="1" dirty="0">
                <a:solidFill>
                  <a:srgbClr val="C00000"/>
                </a:solidFill>
                <a:latin typeface="Helvetica Neue Medium" charset="0"/>
                <a:ea typeface="Helvetica Neue Medium" charset="0"/>
                <a:cs typeface="Helvetica Neue Medium" charset="0"/>
              </a:rPr>
              <a:t>Latency Greedy</a:t>
            </a:r>
            <a:endParaRPr lang="en-US" sz="2933" i="1" dirty="0">
              <a:solidFill>
                <a:srgbClr val="C00000"/>
              </a:solidFill>
              <a:latin typeface="Helvetica Neue Medium" charset="0"/>
              <a:ea typeface="Helvetica Neue Medium" charset="0"/>
              <a:cs typeface="Helvetica Neue Medium" charset="0"/>
            </a:endParaRPr>
          </a:p>
        </p:txBody>
      </p:sp>
      <p:graphicFrame>
        <p:nvGraphicFramePr>
          <p:cNvPr id="19" name="Table 18"/>
          <p:cNvGraphicFramePr>
            <a:graphicFrameLocks noGrp="1"/>
          </p:cNvGraphicFramePr>
          <p:nvPr>
            <p:extLst/>
          </p:nvPr>
        </p:nvGraphicFramePr>
        <p:xfrm>
          <a:off x="198673" y="2854431"/>
          <a:ext cx="2622020" cy="2262263"/>
        </p:xfrm>
        <a:graphic>
          <a:graphicData uri="http://schemas.openxmlformats.org/drawingml/2006/table">
            <a:tbl>
              <a:tblPr>
                <a:tableStyleId>{5C22544A-7EE6-4342-B048-85BDC9FD1C3A}</a:tableStyleId>
              </a:tblPr>
              <a:tblGrid>
                <a:gridCol w="822443"/>
                <a:gridCol w="857572"/>
                <a:gridCol w="942005"/>
              </a:tblGrid>
              <a:tr h="778904">
                <a:tc>
                  <a:txBody>
                    <a:bodyPr/>
                    <a:lstStyle/>
                    <a:p>
                      <a:r>
                        <a:rPr lang="en-US" sz="1900" b="1" i="0" dirty="0" smtClean="0">
                          <a:latin typeface="Helvetica Neue" charset="0"/>
                          <a:ea typeface="Helvetica Neue" charset="0"/>
                          <a:cs typeface="Helvetica Neue" charset="0"/>
                        </a:rPr>
                        <a:t>GPU</a:t>
                      </a:r>
                      <a:endParaRPr lang="en-US" sz="1900" b="1" i="0" dirty="0">
                        <a:latin typeface="Helvetica Neue" charset="0"/>
                        <a:ea typeface="Helvetica Neue" charset="0"/>
                        <a:cs typeface="Helvetica Neue" charset="0"/>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900" b="1" i="0" dirty="0" smtClean="0">
                          <a:latin typeface="Helvetica Neue" charset="0"/>
                          <a:ea typeface="Helvetica Neue" charset="0"/>
                          <a:cs typeface="Helvetica Neue" charset="0"/>
                        </a:rPr>
                        <a:t>Cost ($/</a:t>
                      </a:r>
                      <a:r>
                        <a:rPr lang="en-US" sz="1900" b="1" i="0" dirty="0" err="1" smtClean="0">
                          <a:latin typeface="Helvetica Neue" charset="0"/>
                          <a:ea typeface="Helvetica Neue" charset="0"/>
                          <a:cs typeface="Helvetica Neue" charset="0"/>
                        </a:rPr>
                        <a:t>hr</a:t>
                      </a:r>
                      <a:r>
                        <a:rPr lang="en-US" sz="1900" b="1" i="0" dirty="0" smtClean="0">
                          <a:latin typeface="Helvetica Neue" charset="0"/>
                          <a:ea typeface="Helvetica Neue" charset="0"/>
                          <a:cs typeface="Helvetica Neue" charset="0"/>
                        </a:rPr>
                        <a:t>)</a:t>
                      </a:r>
                      <a:endParaRPr lang="en-US" sz="1900" b="1" i="0" dirty="0">
                        <a:latin typeface="Helvetica Neue" charset="0"/>
                        <a:ea typeface="Helvetica Neue" charset="0"/>
                        <a:cs typeface="Helvetica Neue" charset="0"/>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900" b="1" i="0" dirty="0" smtClean="0">
                          <a:latin typeface="Helvetica Neue" charset="0"/>
                          <a:ea typeface="Helvetica Neue" charset="0"/>
                          <a:cs typeface="Helvetica Neue" charset="0"/>
                        </a:rPr>
                        <a:t>Cloud</a:t>
                      </a:r>
                      <a:endParaRPr lang="en-US" sz="1900" b="1" i="0" dirty="0">
                        <a:latin typeface="Helvetica Neue" charset="0"/>
                        <a:ea typeface="Helvetica Neue" charset="0"/>
                        <a:cs typeface="Helvetica Neue" charset="0"/>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494453">
                <a:tc>
                  <a:txBody>
                    <a:bodyPr/>
                    <a:lstStyle/>
                    <a:p>
                      <a:r>
                        <a:rPr lang="en-US" sz="1900" b="1" i="0" dirty="0" smtClean="0">
                          <a:solidFill>
                            <a:srgbClr val="FF0000"/>
                          </a:solidFill>
                          <a:latin typeface="Helvetica Neue Light" charset="0"/>
                          <a:ea typeface="Helvetica Neue Light" charset="0"/>
                          <a:cs typeface="Helvetica Neue Light" charset="0"/>
                        </a:rPr>
                        <a:t>K80</a:t>
                      </a:r>
                      <a:endParaRPr lang="en-US" sz="1900" b="1" i="0" dirty="0">
                        <a:solidFill>
                          <a:srgbClr val="FF0000"/>
                        </a:solidFill>
                        <a:latin typeface="Helvetica Neue Light" charset="0"/>
                        <a:ea typeface="Helvetica Neue Light" charset="0"/>
                        <a:cs typeface="Helvetica Neue Light" charset="0"/>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900" b="0" i="0" dirty="0" smtClean="0">
                          <a:latin typeface="Helvetica Neue Light" charset="0"/>
                          <a:ea typeface="Helvetica Neue Light" charset="0"/>
                          <a:cs typeface="Helvetica Neue Light" charset="0"/>
                        </a:rPr>
                        <a:t>0.90</a:t>
                      </a:r>
                      <a:endParaRPr lang="en-US" sz="1900" b="0" i="0" dirty="0">
                        <a:latin typeface="Helvetica Neue Light" charset="0"/>
                        <a:ea typeface="Helvetica Neue Light" charset="0"/>
                        <a:cs typeface="Helvetica Neue Light" charset="0"/>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900" b="0" i="0" dirty="0" smtClean="0">
                          <a:latin typeface="Helvetica Neue Light" charset="0"/>
                          <a:ea typeface="Helvetica Neue Light" charset="0"/>
                          <a:cs typeface="Helvetica Neue Light" charset="0"/>
                        </a:rPr>
                        <a:t>AWS</a:t>
                      </a:r>
                      <a:endParaRPr lang="en-US" sz="1900" b="0" i="0" dirty="0">
                        <a:latin typeface="Helvetica Neue Light" charset="0"/>
                        <a:ea typeface="Helvetica Neue Light" charset="0"/>
                        <a:cs typeface="Helvetica Neue Light" charset="0"/>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494453">
                <a:tc>
                  <a:txBody>
                    <a:bodyPr/>
                    <a:lstStyle/>
                    <a:p>
                      <a:r>
                        <a:rPr lang="en-US" sz="1900" b="1" i="0" dirty="0" smtClean="0">
                          <a:solidFill>
                            <a:srgbClr val="7030A0"/>
                          </a:solidFill>
                          <a:latin typeface="Helvetica Neue Light" charset="0"/>
                          <a:ea typeface="Helvetica Neue Light" charset="0"/>
                          <a:cs typeface="Helvetica Neue Light" charset="0"/>
                        </a:rPr>
                        <a:t>P100</a:t>
                      </a:r>
                      <a:endParaRPr lang="en-US" sz="1900" b="1" i="0" dirty="0">
                        <a:solidFill>
                          <a:srgbClr val="7030A0"/>
                        </a:solidFill>
                        <a:latin typeface="Helvetica Neue Light" charset="0"/>
                        <a:ea typeface="Helvetica Neue Light" charset="0"/>
                        <a:cs typeface="Helvetica Neue Light" charset="0"/>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900" b="0" i="0" dirty="0" smtClean="0">
                          <a:latin typeface="Helvetica Neue Light" charset="0"/>
                          <a:ea typeface="Helvetica Neue Light" charset="0"/>
                          <a:cs typeface="Helvetica Neue Light" charset="0"/>
                        </a:rPr>
                        <a:t>1.46</a:t>
                      </a:r>
                      <a:endParaRPr lang="en-US" sz="1900" b="0" i="0" dirty="0">
                        <a:latin typeface="Helvetica Neue Light" charset="0"/>
                        <a:ea typeface="Helvetica Neue Light" charset="0"/>
                        <a:cs typeface="Helvetica Neue Light" charset="0"/>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900" b="0" i="0" dirty="0" smtClean="0">
                          <a:latin typeface="Helvetica Neue Light" charset="0"/>
                          <a:ea typeface="Helvetica Neue Light" charset="0"/>
                          <a:cs typeface="Helvetica Neue Light" charset="0"/>
                        </a:rPr>
                        <a:t>GCP</a:t>
                      </a:r>
                      <a:endParaRPr lang="en-US" sz="1900" b="0" i="0" dirty="0">
                        <a:latin typeface="Helvetica Neue Light" charset="0"/>
                        <a:ea typeface="Helvetica Neue Light" charset="0"/>
                        <a:cs typeface="Helvetica Neue Light" charset="0"/>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494453">
                <a:tc>
                  <a:txBody>
                    <a:bodyPr/>
                    <a:lstStyle/>
                    <a:p>
                      <a:r>
                        <a:rPr lang="en-US" sz="1900" b="1" i="0" dirty="0" smtClean="0">
                          <a:solidFill>
                            <a:schemeClr val="accent3">
                              <a:lumMod val="75000"/>
                            </a:schemeClr>
                          </a:solidFill>
                          <a:latin typeface="Helvetica Neue Light" charset="0"/>
                          <a:ea typeface="Helvetica Neue Light" charset="0"/>
                          <a:cs typeface="Helvetica Neue Light" charset="0"/>
                        </a:rPr>
                        <a:t>V100</a:t>
                      </a:r>
                      <a:endParaRPr lang="en-US" sz="1900" b="1" i="0" dirty="0">
                        <a:solidFill>
                          <a:schemeClr val="accent3">
                            <a:lumMod val="75000"/>
                          </a:schemeClr>
                        </a:solidFill>
                        <a:latin typeface="Helvetica Neue Light" charset="0"/>
                        <a:ea typeface="Helvetica Neue Light" charset="0"/>
                        <a:cs typeface="Helvetica Neue Light" charset="0"/>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900" b="0" i="0" dirty="0" smtClean="0">
                          <a:latin typeface="Helvetica Neue Light" charset="0"/>
                          <a:ea typeface="Helvetica Neue Light" charset="0"/>
                          <a:cs typeface="Helvetica Neue Light" charset="0"/>
                        </a:rPr>
                        <a:t>3.06</a:t>
                      </a:r>
                      <a:endParaRPr lang="en-US" sz="1900" b="0" i="0" dirty="0">
                        <a:latin typeface="Helvetica Neue Light" charset="0"/>
                        <a:ea typeface="Helvetica Neue Light" charset="0"/>
                        <a:cs typeface="Helvetica Neue Light" charset="0"/>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900" b="0" i="0" dirty="0" smtClean="0">
                          <a:latin typeface="Helvetica Neue Light" charset="0"/>
                          <a:ea typeface="Helvetica Neue Light" charset="0"/>
                          <a:cs typeface="Helvetica Neue Light" charset="0"/>
                        </a:rPr>
                        <a:t>AWS</a:t>
                      </a:r>
                      <a:endParaRPr lang="en-US" sz="1900" b="0" i="0" dirty="0">
                        <a:latin typeface="Helvetica Neue Light" charset="0"/>
                        <a:ea typeface="Helvetica Neue Light" charset="0"/>
                        <a:cs typeface="Helvetica Neue Light" charset="0"/>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12" name="Rounded Rectangle 11"/>
          <p:cNvSpPr/>
          <p:nvPr/>
        </p:nvSpPr>
        <p:spPr>
          <a:xfrm>
            <a:off x="158292" y="3618109"/>
            <a:ext cx="2662400" cy="497840"/>
          </a:xfrm>
          <a:prstGeom prst="roundRect">
            <a:avLst/>
          </a:prstGeom>
          <a:no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1600" y="1975555"/>
            <a:ext cx="7323667" cy="4882444"/>
          </a:xfrm>
          <a:prstGeom prst="rect">
            <a:avLst/>
          </a:prstGeom>
        </p:spPr>
      </p:pic>
      <p:sp>
        <p:nvSpPr>
          <p:cNvPr id="5" name="Slide Number Placeholder 4"/>
          <p:cNvSpPr>
            <a:spLocks noGrp="1"/>
          </p:cNvSpPr>
          <p:nvPr>
            <p:ph type="sldNum" idx="12"/>
          </p:nvPr>
        </p:nvSpPr>
        <p:spPr/>
        <p:txBody>
          <a:bodyPr/>
          <a:lstStyle/>
          <a:p>
            <a:fld id="{00000000-1234-1234-1234-123412341234}" type="slidenum">
              <a:rPr lang="en" smtClean="0"/>
              <a:pPr/>
              <a:t>75</a:t>
            </a:fld>
            <a:endParaRPr lang="en"/>
          </a:p>
        </p:txBody>
      </p:sp>
    </p:spTree>
    <p:extLst>
      <p:ext uri="{BB962C8B-B14F-4D97-AF65-F5344CB8AC3E}">
        <p14:creationId xmlns:p14="http://schemas.microsoft.com/office/powerpoint/2010/main" val="125088008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rgbClr val="003261"/>
                </a:solidFill>
                <a:latin typeface="Helvetica" charset="0"/>
                <a:ea typeface="Helvetica" charset="0"/>
                <a:cs typeface="Helvetica" charset="0"/>
              </a:rPr>
              <a:t>Model </a:t>
            </a:r>
            <a:r>
              <a:rPr lang="en-US" b="1" dirty="0" smtClean="0">
                <a:solidFill>
                  <a:srgbClr val="003261"/>
                </a:solidFill>
                <a:latin typeface="Helvetica" charset="0"/>
                <a:ea typeface="Helvetica" charset="0"/>
                <a:cs typeface="Helvetica" charset="0"/>
              </a:rPr>
              <a:t>Performance/Cost</a:t>
            </a:r>
            <a:endParaRPr lang="en-US" b="1" dirty="0">
              <a:solidFill>
                <a:srgbClr val="003261"/>
              </a:solidFill>
              <a:latin typeface="Helvetica" charset="0"/>
              <a:ea typeface="Helvetica" charset="0"/>
              <a:cs typeface="Helvetica" charset="0"/>
            </a:endParaRPr>
          </a:p>
        </p:txBody>
      </p:sp>
      <p:sp>
        <p:nvSpPr>
          <p:cNvPr id="3" name="TextBox 2"/>
          <p:cNvSpPr txBox="1"/>
          <p:nvPr/>
        </p:nvSpPr>
        <p:spPr>
          <a:xfrm>
            <a:off x="12345577" y="1266118"/>
            <a:ext cx="4273755" cy="543675"/>
          </a:xfrm>
          <a:prstGeom prst="rect">
            <a:avLst/>
          </a:prstGeom>
          <a:noFill/>
        </p:spPr>
        <p:txBody>
          <a:bodyPr wrap="square" rtlCol="0">
            <a:spAutoFit/>
          </a:bodyPr>
          <a:lstStyle/>
          <a:p>
            <a:r>
              <a:rPr lang="en-US" sz="2933" i="1" dirty="0">
                <a:solidFill>
                  <a:srgbClr val="C00000"/>
                </a:solidFill>
                <a:latin typeface="Helvetica Neue Medium" charset="0"/>
                <a:ea typeface="Helvetica Neue Medium" charset="0"/>
                <a:cs typeface="Helvetica Neue Medium" charset="0"/>
              </a:rPr>
              <a:t>Latency Greedy</a:t>
            </a:r>
            <a:endParaRPr lang="en-US" sz="2933" i="1" dirty="0">
              <a:solidFill>
                <a:srgbClr val="C00000"/>
              </a:solidFill>
              <a:latin typeface="Helvetica Neue Medium" charset="0"/>
              <a:ea typeface="Helvetica Neue Medium" charset="0"/>
              <a:cs typeface="Helvetica Neue Medium" charset="0"/>
            </a:endParaRPr>
          </a:p>
        </p:txBody>
      </p:sp>
      <p:graphicFrame>
        <p:nvGraphicFramePr>
          <p:cNvPr id="19" name="Table 18"/>
          <p:cNvGraphicFramePr>
            <a:graphicFrameLocks noGrp="1"/>
          </p:cNvGraphicFramePr>
          <p:nvPr>
            <p:extLst/>
          </p:nvPr>
        </p:nvGraphicFramePr>
        <p:xfrm>
          <a:off x="198673" y="2854431"/>
          <a:ext cx="2622020" cy="2262263"/>
        </p:xfrm>
        <a:graphic>
          <a:graphicData uri="http://schemas.openxmlformats.org/drawingml/2006/table">
            <a:tbl>
              <a:tblPr>
                <a:tableStyleId>{5C22544A-7EE6-4342-B048-85BDC9FD1C3A}</a:tableStyleId>
              </a:tblPr>
              <a:tblGrid>
                <a:gridCol w="822443"/>
                <a:gridCol w="857572"/>
                <a:gridCol w="942005"/>
              </a:tblGrid>
              <a:tr h="778904">
                <a:tc>
                  <a:txBody>
                    <a:bodyPr/>
                    <a:lstStyle/>
                    <a:p>
                      <a:r>
                        <a:rPr lang="en-US" sz="1900" b="1" i="0" dirty="0" smtClean="0">
                          <a:latin typeface="Helvetica Neue" charset="0"/>
                          <a:ea typeface="Helvetica Neue" charset="0"/>
                          <a:cs typeface="Helvetica Neue" charset="0"/>
                        </a:rPr>
                        <a:t>GPU</a:t>
                      </a:r>
                      <a:endParaRPr lang="en-US" sz="1900" b="1" i="0" dirty="0">
                        <a:latin typeface="Helvetica Neue" charset="0"/>
                        <a:ea typeface="Helvetica Neue" charset="0"/>
                        <a:cs typeface="Helvetica Neue" charset="0"/>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900" b="1" i="0" dirty="0" smtClean="0">
                          <a:latin typeface="Helvetica Neue" charset="0"/>
                          <a:ea typeface="Helvetica Neue" charset="0"/>
                          <a:cs typeface="Helvetica Neue" charset="0"/>
                        </a:rPr>
                        <a:t>Cost ($/</a:t>
                      </a:r>
                      <a:r>
                        <a:rPr lang="en-US" sz="1900" b="1" i="0" dirty="0" err="1" smtClean="0">
                          <a:latin typeface="Helvetica Neue" charset="0"/>
                          <a:ea typeface="Helvetica Neue" charset="0"/>
                          <a:cs typeface="Helvetica Neue" charset="0"/>
                        </a:rPr>
                        <a:t>hr</a:t>
                      </a:r>
                      <a:r>
                        <a:rPr lang="en-US" sz="1900" b="1" i="0" dirty="0" smtClean="0">
                          <a:latin typeface="Helvetica Neue" charset="0"/>
                          <a:ea typeface="Helvetica Neue" charset="0"/>
                          <a:cs typeface="Helvetica Neue" charset="0"/>
                        </a:rPr>
                        <a:t>)</a:t>
                      </a:r>
                      <a:endParaRPr lang="en-US" sz="1900" b="1" i="0" dirty="0">
                        <a:latin typeface="Helvetica Neue" charset="0"/>
                        <a:ea typeface="Helvetica Neue" charset="0"/>
                        <a:cs typeface="Helvetica Neue" charset="0"/>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900" b="1" i="0" dirty="0" smtClean="0">
                          <a:latin typeface="Helvetica Neue" charset="0"/>
                          <a:ea typeface="Helvetica Neue" charset="0"/>
                          <a:cs typeface="Helvetica Neue" charset="0"/>
                        </a:rPr>
                        <a:t>Cloud</a:t>
                      </a:r>
                      <a:endParaRPr lang="en-US" sz="1900" b="1" i="0" dirty="0">
                        <a:latin typeface="Helvetica Neue" charset="0"/>
                        <a:ea typeface="Helvetica Neue" charset="0"/>
                        <a:cs typeface="Helvetica Neue" charset="0"/>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494453">
                <a:tc>
                  <a:txBody>
                    <a:bodyPr/>
                    <a:lstStyle/>
                    <a:p>
                      <a:r>
                        <a:rPr lang="en-US" sz="1900" b="1" i="0" dirty="0" smtClean="0">
                          <a:solidFill>
                            <a:srgbClr val="FF0000"/>
                          </a:solidFill>
                          <a:latin typeface="Helvetica Neue Light" charset="0"/>
                          <a:ea typeface="Helvetica Neue Light" charset="0"/>
                          <a:cs typeface="Helvetica Neue Light" charset="0"/>
                        </a:rPr>
                        <a:t>K80</a:t>
                      </a:r>
                      <a:endParaRPr lang="en-US" sz="1900" b="1" i="0" dirty="0">
                        <a:solidFill>
                          <a:srgbClr val="FF0000"/>
                        </a:solidFill>
                        <a:latin typeface="Helvetica Neue Light" charset="0"/>
                        <a:ea typeface="Helvetica Neue Light" charset="0"/>
                        <a:cs typeface="Helvetica Neue Light" charset="0"/>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900" b="0" i="0" dirty="0" smtClean="0">
                          <a:latin typeface="Helvetica Neue Light" charset="0"/>
                          <a:ea typeface="Helvetica Neue Light" charset="0"/>
                          <a:cs typeface="Helvetica Neue Light" charset="0"/>
                        </a:rPr>
                        <a:t>0.90</a:t>
                      </a:r>
                      <a:endParaRPr lang="en-US" sz="1900" b="0" i="0" dirty="0">
                        <a:latin typeface="Helvetica Neue Light" charset="0"/>
                        <a:ea typeface="Helvetica Neue Light" charset="0"/>
                        <a:cs typeface="Helvetica Neue Light" charset="0"/>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900" b="0" i="0" dirty="0" smtClean="0">
                          <a:latin typeface="Helvetica Neue Light" charset="0"/>
                          <a:ea typeface="Helvetica Neue Light" charset="0"/>
                          <a:cs typeface="Helvetica Neue Light" charset="0"/>
                        </a:rPr>
                        <a:t>AWS</a:t>
                      </a:r>
                      <a:endParaRPr lang="en-US" sz="1900" b="0" i="0" dirty="0">
                        <a:latin typeface="Helvetica Neue Light" charset="0"/>
                        <a:ea typeface="Helvetica Neue Light" charset="0"/>
                        <a:cs typeface="Helvetica Neue Light" charset="0"/>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494453">
                <a:tc>
                  <a:txBody>
                    <a:bodyPr/>
                    <a:lstStyle/>
                    <a:p>
                      <a:r>
                        <a:rPr lang="en-US" sz="1900" b="1" i="0" dirty="0" smtClean="0">
                          <a:solidFill>
                            <a:srgbClr val="7030A0"/>
                          </a:solidFill>
                          <a:latin typeface="Helvetica Neue Light" charset="0"/>
                          <a:ea typeface="Helvetica Neue Light" charset="0"/>
                          <a:cs typeface="Helvetica Neue Light" charset="0"/>
                        </a:rPr>
                        <a:t>P100</a:t>
                      </a:r>
                      <a:endParaRPr lang="en-US" sz="1900" b="1" i="0" dirty="0">
                        <a:solidFill>
                          <a:srgbClr val="7030A0"/>
                        </a:solidFill>
                        <a:latin typeface="Helvetica Neue Light" charset="0"/>
                        <a:ea typeface="Helvetica Neue Light" charset="0"/>
                        <a:cs typeface="Helvetica Neue Light" charset="0"/>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900" b="0" i="0" dirty="0" smtClean="0">
                          <a:latin typeface="Helvetica Neue Light" charset="0"/>
                          <a:ea typeface="Helvetica Neue Light" charset="0"/>
                          <a:cs typeface="Helvetica Neue Light" charset="0"/>
                        </a:rPr>
                        <a:t>1.46</a:t>
                      </a:r>
                      <a:endParaRPr lang="en-US" sz="1900" b="0" i="0" dirty="0">
                        <a:latin typeface="Helvetica Neue Light" charset="0"/>
                        <a:ea typeface="Helvetica Neue Light" charset="0"/>
                        <a:cs typeface="Helvetica Neue Light" charset="0"/>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900" b="0" i="0" dirty="0" smtClean="0">
                          <a:latin typeface="Helvetica Neue Light" charset="0"/>
                          <a:ea typeface="Helvetica Neue Light" charset="0"/>
                          <a:cs typeface="Helvetica Neue Light" charset="0"/>
                        </a:rPr>
                        <a:t>GCP</a:t>
                      </a:r>
                      <a:endParaRPr lang="en-US" sz="1900" b="0" i="0" dirty="0">
                        <a:latin typeface="Helvetica Neue Light" charset="0"/>
                        <a:ea typeface="Helvetica Neue Light" charset="0"/>
                        <a:cs typeface="Helvetica Neue Light" charset="0"/>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494453">
                <a:tc>
                  <a:txBody>
                    <a:bodyPr/>
                    <a:lstStyle/>
                    <a:p>
                      <a:r>
                        <a:rPr lang="en-US" sz="1900" b="1" i="0" dirty="0" smtClean="0">
                          <a:solidFill>
                            <a:schemeClr val="accent3">
                              <a:lumMod val="75000"/>
                            </a:schemeClr>
                          </a:solidFill>
                          <a:latin typeface="Helvetica Neue Light" charset="0"/>
                          <a:ea typeface="Helvetica Neue Light" charset="0"/>
                          <a:cs typeface="Helvetica Neue Light" charset="0"/>
                        </a:rPr>
                        <a:t>V100</a:t>
                      </a:r>
                      <a:endParaRPr lang="en-US" sz="1900" b="1" i="0" dirty="0">
                        <a:solidFill>
                          <a:schemeClr val="accent3">
                            <a:lumMod val="75000"/>
                          </a:schemeClr>
                        </a:solidFill>
                        <a:latin typeface="Helvetica Neue Light" charset="0"/>
                        <a:ea typeface="Helvetica Neue Light" charset="0"/>
                        <a:cs typeface="Helvetica Neue Light" charset="0"/>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900" b="0" i="0" dirty="0" smtClean="0">
                          <a:latin typeface="Helvetica Neue Light" charset="0"/>
                          <a:ea typeface="Helvetica Neue Light" charset="0"/>
                          <a:cs typeface="Helvetica Neue Light" charset="0"/>
                        </a:rPr>
                        <a:t>3.06</a:t>
                      </a:r>
                      <a:endParaRPr lang="en-US" sz="1900" b="0" i="0" dirty="0">
                        <a:latin typeface="Helvetica Neue Light" charset="0"/>
                        <a:ea typeface="Helvetica Neue Light" charset="0"/>
                        <a:cs typeface="Helvetica Neue Light" charset="0"/>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900" b="0" i="0" dirty="0" smtClean="0">
                          <a:latin typeface="Helvetica Neue Light" charset="0"/>
                          <a:ea typeface="Helvetica Neue Light" charset="0"/>
                          <a:cs typeface="Helvetica Neue Light" charset="0"/>
                        </a:rPr>
                        <a:t>AWS</a:t>
                      </a:r>
                      <a:endParaRPr lang="en-US" sz="1900" b="0" i="0" dirty="0">
                        <a:latin typeface="Helvetica Neue Light" charset="0"/>
                        <a:ea typeface="Helvetica Neue Light" charset="0"/>
                        <a:cs typeface="Helvetica Neue Light" charset="0"/>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12" name="Rounded Rectangle 11"/>
          <p:cNvSpPr/>
          <p:nvPr/>
        </p:nvSpPr>
        <p:spPr>
          <a:xfrm>
            <a:off x="158292" y="4167856"/>
            <a:ext cx="2662400" cy="497840"/>
          </a:xfrm>
          <a:prstGeom prst="roundRect">
            <a:avLst/>
          </a:prstGeom>
          <a:no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1600" y="1975555"/>
            <a:ext cx="7323667" cy="4882444"/>
          </a:xfrm>
          <a:prstGeom prst="rect">
            <a:avLst/>
          </a:prstGeom>
        </p:spPr>
      </p:pic>
      <p:sp>
        <p:nvSpPr>
          <p:cNvPr id="5" name="Slide Number Placeholder 4"/>
          <p:cNvSpPr>
            <a:spLocks noGrp="1"/>
          </p:cNvSpPr>
          <p:nvPr>
            <p:ph type="sldNum" idx="12"/>
          </p:nvPr>
        </p:nvSpPr>
        <p:spPr/>
        <p:txBody>
          <a:bodyPr/>
          <a:lstStyle/>
          <a:p>
            <a:fld id="{00000000-1234-1234-1234-123412341234}" type="slidenum">
              <a:rPr lang="en" smtClean="0"/>
              <a:pPr/>
              <a:t>76</a:t>
            </a:fld>
            <a:endParaRPr lang="en"/>
          </a:p>
        </p:txBody>
      </p:sp>
    </p:spTree>
    <p:extLst>
      <p:ext uri="{BB962C8B-B14F-4D97-AF65-F5344CB8AC3E}">
        <p14:creationId xmlns:p14="http://schemas.microsoft.com/office/powerpoint/2010/main" val="75196331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rgbClr val="003261"/>
                </a:solidFill>
                <a:latin typeface="Helvetica" charset="0"/>
                <a:ea typeface="Helvetica" charset="0"/>
                <a:cs typeface="Helvetica" charset="0"/>
              </a:rPr>
              <a:t>Model </a:t>
            </a:r>
            <a:r>
              <a:rPr lang="en-US" b="1" dirty="0" smtClean="0">
                <a:solidFill>
                  <a:srgbClr val="003261"/>
                </a:solidFill>
                <a:latin typeface="Helvetica" charset="0"/>
                <a:ea typeface="Helvetica" charset="0"/>
                <a:cs typeface="Helvetica" charset="0"/>
              </a:rPr>
              <a:t>Performance/Cost</a:t>
            </a:r>
            <a:endParaRPr lang="en-US" b="1" dirty="0">
              <a:solidFill>
                <a:srgbClr val="003261"/>
              </a:solidFill>
              <a:latin typeface="Helvetica" charset="0"/>
              <a:ea typeface="Helvetica" charset="0"/>
              <a:cs typeface="Helvetica" charset="0"/>
            </a:endParaRPr>
          </a:p>
        </p:txBody>
      </p:sp>
      <p:sp>
        <p:nvSpPr>
          <p:cNvPr id="3" name="TextBox 2"/>
          <p:cNvSpPr txBox="1"/>
          <p:nvPr/>
        </p:nvSpPr>
        <p:spPr>
          <a:xfrm>
            <a:off x="12345577" y="1266118"/>
            <a:ext cx="4273755" cy="543675"/>
          </a:xfrm>
          <a:prstGeom prst="rect">
            <a:avLst/>
          </a:prstGeom>
          <a:noFill/>
        </p:spPr>
        <p:txBody>
          <a:bodyPr wrap="square" rtlCol="0">
            <a:spAutoFit/>
          </a:bodyPr>
          <a:lstStyle/>
          <a:p>
            <a:r>
              <a:rPr lang="en-US" sz="2933" i="1" dirty="0">
                <a:solidFill>
                  <a:srgbClr val="C00000"/>
                </a:solidFill>
                <a:latin typeface="Helvetica Neue Medium" charset="0"/>
                <a:ea typeface="Helvetica Neue Medium" charset="0"/>
                <a:cs typeface="Helvetica Neue Medium" charset="0"/>
              </a:rPr>
              <a:t>Latency Greedy</a:t>
            </a:r>
            <a:endParaRPr lang="en-US" sz="2933" i="1" dirty="0">
              <a:solidFill>
                <a:srgbClr val="C00000"/>
              </a:solidFill>
              <a:latin typeface="Helvetica Neue Medium" charset="0"/>
              <a:ea typeface="Helvetica Neue Medium" charset="0"/>
              <a:cs typeface="Helvetica Neue Medium" charset="0"/>
            </a:endParaRPr>
          </a:p>
        </p:txBody>
      </p:sp>
      <p:graphicFrame>
        <p:nvGraphicFramePr>
          <p:cNvPr id="19" name="Table 18"/>
          <p:cNvGraphicFramePr>
            <a:graphicFrameLocks noGrp="1"/>
          </p:cNvGraphicFramePr>
          <p:nvPr>
            <p:extLst/>
          </p:nvPr>
        </p:nvGraphicFramePr>
        <p:xfrm>
          <a:off x="198673" y="2854431"/>
          <a:ext cx="2622020" cy="2262263"/>
        </p:xfrm>
        <a:graphic>
          <a:graphicData uri="http://schemas.openxmlformats.org/drawingml/2006/table">
            <a:tbl>
              <a:tblPr>
                <a:tableStyleId>{5C22544A-7EE6-4342-B048-85BDC9FD1C3A}</a:tableStyleId>
              </a:tblPr>
              <a:tblGrid>
                <a:gridCol w="822443"/>
                <a:gridCol w="857572"/>
                <a:gridCol w="942005"/>
              </a:tblGrid>
              <a:tr h="778904">
                <a:tc>
                  <a:txBody>
                    <a:bodyPr/>
                    <a:lstStyle/>
                    <a:p>
                      <a:r>
                        <a:rPr lang="en-US" sz="1900" b="1" i="0" dirty="0" smtClean="0">
                          <a:latin typeface="Helvetica Neue" charset="0"/>
                          <a:ea typeface="Helvetica Neue" charset="0"/>
                          <a:cs typeface="Helvetica Neue" charset="0"/>
                        </a:rPr>
                        <a:t>GPU</a:t>
                      </a:r>
                      <a:endParaRPr lang="en-US" sz="1900" b="1" i="0" dirty="0">
                        <a:latin typeface="Helvetica Neue" charset="0"/>
                        <a:ea typeface="Helvetica Neue" charset="0"/>
                        <a:cs typeface="Helvetica Neue" charset="0"/>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900" b="1" i="0" dirty="0" smtClean="0">
                          <a:latin typeface="Helvetica Neue" charset="0"/>
                          <a:ea typeface="Helvetica Neue" charset="0"/>
                          <a:cs typeface="Helvetica Neue" charset="0"/>
                        </a:rPr>
                        <a:t>Cost ($/</a:t>
                      </a:r>
                      <a:r>
                        <a:rPr lang="en-US" sz="1900" b="1" i="0" dirty="0" err="1" smtClean="0">
                          <a:latin typeface="Helvetica Neue" charset="0"/>
                          <a:ea typeface="Helvetica Neue" charset="0"/>
                          <a:cs typeface="Helvetica Neue" charset="0"/>
                        </a:rPr>
                        <a:t>hr</a:t>
                      </a:r>
                      <a:r>
                        <a:rPr lang="en-US" sz="1900" b="1" i="0" dirty="0" smtClean="0">
                          <a:latin typeface="Helvetica Neue" charset="0"/>
                          <a:ea typeface="Helvetica Neue" charset="0"/>
                          <a:cs typeface="Helvetica Neue" charset="0"/>
                        </a:rPr>
                        <a:t>)</a:t>
                      </a:r>
                      <a:endParaRPr lang="en-US" sz="1900" b="1" i="0" dirty="0">
                        <a:latin typeface="Helvetica Neue" charset="0"/>
                        <a:ea typeface="Helvetica Neue" charset="0"/>
                        <a:cs typeface="Helvetica Neue" charset="0"/>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900" b="1" i="0" dirty="0" smtClean="0">
                          <a:latin typeface="Helvetica Neue" charset="0"/>
                          <a:ea typeface="Helvetica Neue" charset="0"/>
                          <a:cs typeface="Helvetica Neue" charset="0"/>
                        </a:rPr>
                        <a:t>Cloud</a:t>
                      </a:r>
                      <a:endParaRPr lang="en-US" sz="1900" b="1" i="0" dirty="0">
                        <a:latin typeface="Helvetica Neue" charset="0"/>
                        <a:ea typeface="Helvetica Neue" charset="0"/>
                        <a:cs typeface="Helvetica Neue" charset="0"/>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494453">
                <a:tc>
                  <a:txBody>
                    <a:bodyPr/>
                    <a:lstStyle/>
                    <a:p>
                      <a:r>
                        <a:rPr lang="en-US" sz="1900" b="1" i="0" dirty="0" smtClean="0">
                          <a:solidFill>
                            <a:srgbClr val="FF0000"/>
                          </a:solidFill>
                          <a:latin typeface="Helvetica Neue Light" charset="0"/>
                          <a:ea typeface="Helvetica Neue Light" charset="0"/>
                          <a:cs typeface="Helvetica Neue Light" charset="0"/>
                        </a:rPr>
                        <a:t>K80</a:t>
                      </a:r>
                      <a:endParaRPr lang="en-US" sz="1900" b="1" i="0" dirty="0">
                        <a:solidFill>
                          <a:srgbClr val="FF0000"/>
                        </a:solidFill>
                        <a:latin typeface="Helvetica Neue Light" charset="0"/>
                        <a:ea typeface="Helvetica Neue Light" charset="0"/>
                        <a:cs typeface="Helvetica Neue Light" charset="0"/>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900" b="0" i="0" dirty="0" smtClean="0">
                          <a:latin typeface="Helvetica Neue Light" charset="0"/>
                          <a:ea typeface="Helvetica Neue Light" charset="0"/>
                          <a:cs typeface="Helvetica Neue Light" charset="0"/>
                        </a:rPr>
                        <a:t>0.90</a:t>
                      </a:r>
                      <a:endParaRPr lang="en-US" sz="1900" b="0" i="0" dirty="0">
                        <a:latin typeface="Helvetica Neue Light" charset="0"/>
                        <a:ea typeface="Helvetica Neue Light" charset="0"/>
                        <a:cs typeface="Helvetica Neue Light" charset="0"/>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900" b="0" i="0" dirty="0" smtClean="0">
                          <a:latin typeface="Helvetica Neue Light" charset="0"/>
                          <a:ea typeface="Helvetica Neue Light" charset="0"/>
                          <a:cs typeface="Helvetica Neue Light" charset="0"/>
                        </a:rPr>
                        <a:t>AWS</a:t>
                      </a:r>
                      <a:endParaRPr lang="en-US" sz="1900" b="0" i="0" dirty="0">
                        <a:latin typeface="Helvetica Neue Light" charset="0"/>
                        <a:ea typeface="Helvetica Neue Light" charset="0"/>
                        <a:cs typeface="Helvetica Neue Light" charset="0"/>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494453">
                <a:tc>
                  <a:txBody>
                    <a:bodyPr/>
                    <a:lstStyle/>
                    <a:p>
                      <a:r>
                        <a:rPr lang="en-US" sz="1900" b="1" i="0" dirty="0" smtClean="0">
                          <a:solidFill>
                            <a:srgbClr val="7030A0"/>
                          </a:solidFill>
                          <a:latin typeface="Helvetica Neue Light" charset="0"/>
                          <a:ea typeface="Helvetica Neue Light" charset="0"/>
                          <a:cs typeface="Helvetica Neue Light" charset="0"/>
                        </a:rPr>
                        <a:t>P100</a:t>
                      </a:r>
                      <a:endParaRPr lang="en-US" sz="1900" b="1" i="0" dirty="0">
                        <a:solidFill>
                          <a:srgbClr val="7030A0"/>
                        </a:solidFill>
                        <a:latin typeface="Helvetica Neue Light" charset="0"/>
                        <a:ea typeface="Helvetica Neue Light" charset="0"/>
                        <a:cs typeface="Helvetica Neue Light" charset="0"/>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900" b="0" i="0" dirty="0" smtClean="0">
                          <a:latin typeface="Helvetica Neue Light" charset="0"/>
                          <a:ea typeface="Helvetica Neue Light" charset="0"/>
                          <a:cs typeface="Helvetica Neue Light" charset="0"/>
                        </a:rPr>
                        <a:t>1.46</a:t>
                      </a:r>
                      <a:endParaRPr lang="en-US" sz="1900" b="0" i="0" dirty="0">
                        <a:latin typeface="Helvetica Neue Light" charset="0"/>
                        <a:ea typeface="Helvetica Neue Light" charset="0"/>
                        <a:cs typeface="Helvetica Neue Light" charset="0"/>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900" b="0" i="0" dirty="0" smtClean="0">
                          <a:latin typeface="Helvetica Neue Light" charset="0"/>
                          <a:ea typeface="Helvetica Neue Light" charset="0"/>
                          <a:cs typeface="Helvetica Neue Light" charset="0"/>
                        </a:rPr>
                        <a:t>GCP</a:t>
                      </a:r>
                      <a:endParaRPr lang="en-US" sz="1900" b="0" i="0" dirty="0">
                        <a:latin typeface="Helvetica Neue Light" charset="0"/>
                        <a:ea typeface="Helvetica Neue Light" charset="0"/>
                        <a:cs typeface="Helvetica Neue Light" charset="0"/>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494453">
                <a:tc>
                  <a:txBody>
                    <a:bodyPr/>
                    <a:lstStyle/>
                    <a:p>
                      <a:r>
                        <a:rPr lang="en-US" sz="1900" b="1" i="0" dirty="0" smtClean="0">
                          <a:solidFill>
                            <a:schemeClr val="accent3">
                              <a:lumMod val="75000"/>
                            </a:schemeClr>
                          </a:solidFill>
                          <a:latin typeface="Helvetica Neue Light" charset="0"/>
                          <a:ea typeface="Helvetica Neue Light" charset="0"/>
                          <a:cs typeface="Helvetica Neue Light" charset="0"/>
                        </a:rPr>
                        <a:t>V100</a:t>
                      </a:r>
                      <a:endParaRPr lang="en-US" sz="1900" b="1" i="0" dirty="0">
                        <a:solidFill>
                          <a:schemeClr val="accent3">
                            <a:lumMod val="75000"/>
                          </a:schemeClr>
                        </a:solidFill>
                        <a:latin typeface="Helvetica Neue Light" charset="0"/>
                        <a:ea typeface="Helvetica Neue Light" charset="0"/>
                        <a:cs typeface="Helvetica Neue Light" charset="0"/>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900" b="0" i="0" dirty="0" smtClean="0">
                          <a:latin typeface="Helvetica Neue Light" charset="0"/>
                          <a:ea typeface="Helvetica Neue Light" charset="0"/>
                          <a:cs typeface="Helvetica Neue Light" charset="0"/>
                        </a:rPr>
                        <a:t>3.06</a:t>
                      </a:r>
                      <a:endParaRPr lang="en-US" sz="1900" b="0" i="0" dirty="0">
                        <a:latin typeface="Helvetica Neue Light" charset="0"/>
                        <a:ea typeface="Helvetica Neue Light" charset="0"/>
                        <a:cs typeface="Helvetica Neue Light" charset="0"/>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900" b="0" i="0" dirty="0" smtClean="0">
                          <a:latin typeface="Helvetica Neue Light" charset="0"/>
                          <a:ea typeface="Helvetica Neue Light" charset="0"/>
                          <a:cs typeface="Helvetica Neue Light" charset="0"/>
                        </a:rPr>
                        <a:t>AWS</a:t>
                      </a:r>
                      <a:endParaRPr lang="en-US" sz="1900" b="0" i="0" dirty="0">
                        <a:latin typeface="Helvetica Neue Light" charset="0"/>
                        <a:ea typeface="Helvetica Neue Light" charset="0"/>
                        <a:cs typeface="Helvetica Neue Light" charset="0"/>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12" name="Rounded Rectangle 11"/>
          <p:cNvSpPr/>
          <p:nvPr/>
        </p:nvSpPr>
        <p:spPr>
          <a:xfrm>
            <a:off x="158292" y="4618855"/>
            <a:ext cx="2662400" cy="497840"/>
          </a:xfrm>
          <a:prstGeom prst="roundRect">
            <a:avLst/>
          </a:prstGeom>
          <a:no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nvGrpSpPr>
          <p:cNvPr id="5" name="Group 4"/>
          <p:cNvGrpSpPr/>
          <p:nvPr/>
        </p:nvGrpSpPr>
        <p:grpSpPr>
          <a:xfrm>
            <a:off x="307002" y="1129433"/>
            <a:ext cx="5788997" cy="795867"/>
            <a:chOff x="2381800" y="1187232"/>
            <a:chExt cx="4341748" cy="596900"/>
          </a:xfrm>
        </p:grpSpPr>
        <p:sp>
          <p:nvSpPr>
            <p:cNvPr id="13" name="Oval 12"/>
            <p:cNvSpPr/>
            <p:nvPr/>
          </p:nvSpPr>
          <p:spPr>
            <a:xfrm>
              <a:off x="2381800" y="1250732"/>
              <a:ext cx="469900" cy="46990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5" name="Rounded Rectangle 14"/>
            <p:cNvSpPr/>
            <p:nvPr/>
          </p:nvSpPr>
          <p:spPr>
            <a:xfrm>
              <a:off x="3213100" y="1187232"/>
              <a:ext cx="1092200" cy="596900"/>
            </a:xfrm>
            <a:prstGeom prst="roundRect">
              <a:avLst/>
            </a:prstGeom>
            <a:solidFill>
              <a:srgbClr val="3269F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Model 1</a:t>
              </a:r>
              <a:endParaRPr lang="en-US" sz="2400" dirty="0"/>
            </a:p>
          </p:txBody>
        </p:sp>
        <p:sp>
          <p:nvSpPr>
            <p:cNvPr id="16" name="Rounded Rectangle 15"/>
            <p:cNvSpPr/>
            <p:nvPr/>
          </p:nvSpPr>
          <p:spPr>
            <a:xfrm>
              <a:off x="4806399" y="1187232"/>
              <a:ext cx="1092200" cy="596900"/>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Model 2</a:t>
              </a:r>
              <a:endParaRPr lang="en-US" sz="2400" dirty="0"/>
            </a:p>
          </p:txBody>
        </p:sp>
        <p:sp>
          <p:nvSpPr>
            <p:cNvPr id="18" name="Oval 17"/>
            <p:cNvSpPr/>
            <p:nvPr/>
          </p:nvSpPr>
          <p:spPr>
            <a:xfrm>
              <a:off x="6253648" y="1250732"/>
              <a:ext cx="469900" cy="46990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cxnSp>
          <p:nvCxnSpPr>
            <p:cNvPr id="20" name="Straight Arrow Connector 19"/>
            <p:cNvCxnSpPr>
              <a:stCxn id="18" idx="6"/>
              <a:endCxn id="20" idx="1"/>
            </p:cNvCxnSpPr>
            <p:nvPr/>
          </p:nvCxnSpPr>
          <p:spPr>
            <a:xfrm>
              <a:off x="2851700" y="1485682"/>
              <a:ext cx="361400" cy="0"/>
            </a:xfrm>
            <a:prstGeom prst="straightConnector1">
              <a:avLst/>
            </a:prstGeom>
            <a:ln w="38100">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a:stCxn id="20" idx="3"/>
              <a:endCxn id="21" idx="1"/>
            </p:cNvCxnSpPr>
            <p:nvPr/>
          </p:nvCxnSpPr>
          <p:spPr>
            <a:xfrm>
              <a:off x="4305300" y="1485682"/>
              <a:ext cx="501099" cy="0"/>
            </a:xfrm>
            <a:prstGeom prst="straightConnector1">
              <a:avLst/>
            </a:prstGeom>
            <a:ln w="38100">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stCxn id="21" idx="3"/>
              <a:endCxn id="22" idx="2"/>
            </p:cNvCxnSpPr>
            <p:nvPr/>
          </p:nvCxnSpPr>
          <p:spPr>
            <a:xfrm>
              <a:off x="5898599" y="1485682"/>
              <a:ext cx="355049" cy="0"/>
            </a:xfrm>
            <a:prstGeom prst="straightConnector1">
              <a:avLst/>
            </a:prstGeom>
            <a:ln w="38100">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grpSp>
      <p:sp>
        <p:nvSpPr>
          <p:cNvPr id="7" name="Rounded Rectangle 6"/>
          <p:cNvSpPr/>
          <p:nvPr/>
        </p:nvSpPr>
        <p:spPr>
          <a:xfrm>
            <a:off x="198673" y="3663381"/>
            <a:ext cx="2622020" cy="455764"/>
          </a:xfrm>
          <a:prstGeom prst="roundRect">
            <a:avLst/>
          </a:prstGeom>
          <a:noFill/>
          <a:ln w="508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1600" y="1975555"/>
            <a:ext cx="7323667" cy="4882444"/>
          </a:xfrm>
          <a:prstGeom prst="rect">
            <a:avLst/>
          </a:prstGeom>
        </p:spPr>
      </p:pic>
      <p:sp>
        <p:nvSpPr>
          <p:cNvPr id="6" name="Slide Number Placeholder 5"/>
          <p:cNvSpPr>
            <a:spLocks noGrp="1"/>
          </p:cNvSpPr>
          <p:nvPr>
            <p:ph type="sldNum" idx="12"/>
          </p:nvPr>
        </p:nvSpPr>
        <p:spPr/>
        <p:txBody>
          <a:bodyPr/>
          <a:lstStyle/>
          <a:p>
            <a:fld id="{00000000-1234-1234-1234-123412341234}" type="slidenum">
              <a:rPr lang="en" smtClean="0"/>
              <a:pPr/>
              <a:t>77</a:t>
            </a:fld>
            <a:endParaRPr lang="en"/>
          </a:p>
        </p:txBody>
      </p:sp>
    </p:spTree>
    <p:extLst>
      <p:ext uri="{BB962C8B-B14F-4D97-AF65-F5344CB8AC3E}">
        <p14:creationId xmlns:p14="http://schemas.microsoft.com/office/powerpoint/2010/main" val="189762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7"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334" y="1"/>
            <a:ext cx="12598401" cy="1325563"/>
          </a:xfrm>
        </p:spPr>
        <p:txBody>
          <a:bodyPr>
            <a:noAutofit/>
          </a:bodyPr>
          <a:lstStyle/>
          <a:p>
            <a:pPr algn="ctr"/>
            <a:r>
              <a:rPr lang="en-US" sz="4800" b="1" dirty="0">
                <a:solidFill>
                  <a:srgbClr val="003261"/>
                </a:solidFill>
                <a:latin typeface="Helvetica" charset="0"/>
                <a:ea typeface="Helvetica" charset="0"/>
                <a:cs typeface="Helvetica" charset="0"/>
              </a:rPr>
              <a:t>Model Configuration: Control Parameters</a:t>
            </a:r>
          </a:p>
        </p:txBody>
      </p:sp>
      <p:sp>
        <p:nvSpPr>
          <p:cNvPr id="3" name="Content Placeholder 2"/>
          <p:cNvSpPr>
            <a:spLocks noGrp="1"/>
          </p:cNvSpPr>
          <p:nvPr>
            <p:ph idx="1"/>
          </p:nvPr>
        </p:nvSpPr>
        <p:spPr>
          <a:xfrm>
            <a:off x="809625" y="1468438"/>
            <a:ext cx="11063288" cy="4632325"/>
          </a:xfrm>
        </p:spPr>
        <p:txBody>
          <a:bodyPr>
            <a:normAutofit/>
          </a:bodyPr>
          <a:lstStyle/>
          <a:p>
            <a:pPr>
              <a:spcAft>
                <a:spcPts val="600"/>
              </a:spcAft>
            </a:pPr>
            <a:r>
              <a:rPr lang="en-US" dirty="0"/>
              <a:t>Batch size</a:t>
            </a:r>
          </a:p>
          <a:p>
            <a:pPr lvl="1">
              <a:spcAft>
                <a:spcPts val="600"/>
              </a:spcAft>
            </a:pPr>
            <a:r>
              <a:rPr lang="en-US" dirty="0"/>
              <a:t>Exploiting internal parallelism of the model</a:t>
            </a:r>
          </a:p>
          <a:p>
            <a:pPr>
              <a:spcAft>
                <a:spcPts val="600"/>
              </a:spcAft>
            </a:pPr>
            <a:r>
              <a:rPr lang="en-US" dirty="0"/>
              <a:t>Physical resource allocation</a:t>
            </a:r>
          </a:p>
          <a:p>
            <a:pPr lvl="1">
              <a:spcAft>
                <a:spcPts val="600"/>
              </a:spcAft>
            </a:pPr>
            <a:r>
              <a:rPr lang="en-US" dirty="0"/>
              <a:t>GPU allocation (Usually decision is either 0 or 1)</a:t>
            </a:r>
          </a:p>
          <a:p>
            <a:pPr lvl="1">
              <a:spcAft>
                <a:spcPts val="600"/>
              </a:spcAft>
            </a:pPr>
            <a:r>
              <a:rPr lang="en-US" dirty="0"/>
              <a:t>CPU allocation</a:t>
            </a:r>
          </a:p>
          <a:p>
            <a:pPr>
              <a:spcAft>
                <a:spcPts val="600"/>
              </a:spcAft>
            </a:pPr>
            <a:r>
              <a:rPr lang="en-US" dirty="0" smtClean="0"/>
              <a:t>Replication </a:t>
            </a:r>
            <a:r>
              <a:rPr lang="en-US" dirty="0"/>
              <a:t>factor</a:t>
            </a:r>
          </a:p>
          <a:p>
            <a:pPr lvl="1">
              <a:spcAft>
                <a:spcPts val="600"/>
              </a:spcAft>
            </a:pPr>
            <a:r>
              <a:rPr lang="en-US" dirty="0"/>
              <a:t>Exploiting external </a:t>
            </a:r>
            <a:r>
              <a:rPr lang="en-US" dirty="0" smtClean="0"/>
              <a:t>parallelism</a:t>
            </a:r>
            <a:endParaRPr lang="en-US" dirty="0"/>
          </a:p>
        </p:txBody>
      </p:sp>
      <p:sp>
        <p:nvSpPr>
          <p:cNvPr id="4" name="Slide Number Placeholder 3"/>
          <p:cNvSpPr>
            <a:spLocks noGrp="1"/>
          </p:cNvSpPr>
          <p:nvPr>
            <p:ph type="sldNum" sz="quarter" idx="12"/>
          </p:nvPr>
        </p:nvSpPr>
        <p:spPr/>
        <p:txBody>
          <a:bodyPr/>
          <a:lstStyle/>
          <a:p>
            <a:fld id="{DC2A921A-EC74-6F4D-8465-D463C43FF014}" type="slidenum">
              <a:rPr lang="en-US" smtClean="0">
                <a:solidFill>
                  <a:prstClr val="black">
                    <a:tint val="75000"/>
                  </a:prstClr>
                </a:solidFill>
              </a:rPr>
              <a:pPr/>
              <a:t>78</a:t>
            </a:fld>
            <a:endParaRPr lang="en-US">
              <a:solidFill>
                <a:prstClr val="black">
                  <a:tint val="75000"/>
                </a:prstClr>
              </a:solidFill>
            </a:endParaRPr>
          </a:p>
        </p:txBody>
      </p:sp>
    </p:spTree>
    <p:extLst>
      <p:ext uri="{BB962C8B-B14F-4D97-AF65-F5344CB8AC3E}">
        <p14:creationId xmlns:p14="http://schemas.microsoft.com/office/powerpoint/2010/main" val="3601203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rgbClr val="003261"/>
                </a:solidFill>
                <a:latin typeface="Helvetica" charset="0"/>
                <a:ea typeface="Helvetica" charset="0"/>
                <a:cs typeface="Helvetica" charset="0"/>
              </a:rPr>
              <a:t>Problem Statement</a:t>
            </a:r>
          </a:p>
        </p:txBody>
      </p:sp>
      <p:sp>
        <p:nvSpPr>
          <p:cNvPr id="3" name="Text Placeholder 2"/>
          <p:cNvSpPr>
            <a:spLocks noGrp="1"/>
          </p:cNvSpPr>
          <p:nvPr>
            <p:ph type="body" idx="1"/>
          </p:nvPr>
        </p:nvSpPr>
        <p:spPr>
          <a:xfrm>
            <a:off x="287867" y="1536633"/>
            <a:ext cx="12022667" cy="4555200"/>
          </a:xfrm>
        </p:spPr>
        <p:txBody>
          <a:bodyPr/>
          <a:lstStyle/>
          <a:p>
            <a:pPr marL="609585" indent="-609585">
              <a:buFont typeface="Arial" charset="0"/>
              <a:buChar char="•"/>
            </a:pPr>
            <a:r>
              <a:rPr lang="en-US" dirty="0" smtClean="0"/>
              <a:t>Per-model configuration requires global reasoning</a:t>
            </a:r>
          </a:p>
          <a:p>
            <a:pPr marL="990575" lvl="1" indent="-609585">
              <a:buFont typeface="Arial" charset="0"/>
              <a:buChar char="•"/>
            </a:pPr>
            <a:r>
              <a:rPr lang="en-US" dirty="0" smtClean="0"/>
              <a:t>Each pipeline component contributes latency</a:t>
            </a:r>
          </a:p>
          <a:p>
            <a:pPr marL="990575" lvl="1" indent="-609585">
              <a:buFont typeface="Arial" charset="0"/>
              <a:buChar char="•"/>
            </a:pPr>
            <a:r>
              <a:rPr lang="en-US" dirty="0" smtClean="0"/>
              <a:t>Each model affects pipeline balance </a:t>
            </a:r>
            <a:r>
              <a:rPr lang="en-US" dirty="0" smtClean="0">
                <a:sym typeface="Wingdings"/>
              </a:rPr>
              <a:t> pipeline throughput</a:t>
            </a:r>
          </a:p>
          <a:p>
            <a:pPr marL="609585" indent="-609585">
              <a:buFont typeface="Arial" charset="0"/>
              <a:buChar char="•"/>
            </a:pPr>
            <a:r>
              <a:rPr lang="en-US" dirty="0" smtClean="0">
                <a:sym typeface="Wingdings"/>
              </a:rPr>
              <a:t>Combinatorial number of pipeline configurations</a:t>
            </a:r>
          </a:p>
          <a:p>
            <a:pPr marL="990575" lvl="1" indent="-609585">
              <a:buFont typeface="Arial" charset="0"/>
              <a:buChar char="•"/>
            </a:pPr>
            <a:r>
              <a:rPr lang="en-US" dirty="0">
                <a:sym typeface="Wingdings"/>
              </a:rPr>
              <a:t>per-model parameters: batch size, replication </a:t>
            </a:r>
            <a:r>
              <a:rPr lang="en-US" dirty="0" smtClean="0">
                <a:sym typeface="Wingdings"/>
              </a:rPr>
              <a:t>factor</a:t>
            </a:r>
          </a:p>
          <a:p>
            <a:pPr marL="990575" lvl="1" indent="-609585">
              <a:buFont typeface="Arial" charset="0"/>
              <a:buChar char="•"/>
            </a:pPr>
            <a:r>
              <a:rPr lang="en-US" dirty="0" smtClean="0">
                <a:sym typeface="Wingdings"/>
              </a:rPr>
              <a:t>In the number of model types</a:t>
            </a:r>
          </a:p>
          <a:p>
            <a:pPr marL="990575" lvl="1" indent="-609585">
              <a:buFont typeface="Arial" charset="0"/>
              <a:buChar char="•"/>
            </a:pPr>
            <a:r>
              <a:rPr lang="en-US" dirty="0" smtClean="0">
                <a:sym typeface="Wingdings"/>
              </a:rPr>
              <a:t>In the number of resource types</a:t>
            </a:r>
          </a:p>
          <a:p>
            <a:pPr marL="609585" indent="-609585">
              <a:buFont typeface="Arial" charset="0"/>
              <a:buChar char="•"/>
            </a:pPr>
            <a:r>
              <a:rPr lang="en-US" b="1" i="1" dirty="0" smtClean="0">
                <a:sym typeface="Wingdings"/>
              </a:rPr>
              <a:t>How do we capture and provision a well-balanced cost-efficient inference pipeline?</a:t>
            </a:r>
          </a:p>
          <a:p>
            <a:pPr marL="609585" indent="-609585">
              <a:buFont typeface="Arial" charset="0"/>
              <a:buChar char="•"/>
            </a:pPr>
            <a:endParaRPr lang="en-US" dirty="0" smtClean="0">
              <a:sym typeface="Wingdings"/>
            </a:endParaRPr>
          </a:p>
          <a:p>
            <a:pPr marL="609585" indent="-609585">
              <a:buFont typeface="Arial" charset="0"/>
              <a:buChar char="•"/>
            </a:pPr>
            <a:endParaRPr lang="en-US" dirty="0" smtClean="0">
              <a:sym typeface="Wingdings"/>
            </a:endParaRPr>
          </a:p>
          <a:p>
            <a:pPr marL="609585" indent="-609585">
              <a:buFont typeface="Arial" charset="0"/>
              <a:buChar char="•"/>
            </a:pPr>
            <a:endParaRPr lang="en-US" dirty="0"/>
          </a:p>
        </p:txBody>
      </p:sp>
      <p:sp>
        <p:nvSpPr>
          <p:cNvPr id="5" name="Slide Number Placeholder 4"/>
          <p:cNvSpPr>
            <a:spLocks noGrp="1"/>
          </p:cNvSpPr>
          <p:nvPr>
            <p:ph type="sldNum" idx="12"/>
          </p:nvPr>
        </p:nvSpPr>
        <p:spPr/>
        <p:txBody>
          <a:bodyPr/>
          <a:lstStyle/>
          <a:p>
            <a:fld id="{00000000-1234-1234-1234-123412341234}" type="slidenum">
              <a:rPr lang="en" smtClean="0"/>
              <a:pPr/>
              <a:t>79</a:t>
            </a:fld>
            <a:endParaRPr lang="en"/>
          </a:p>
        </p:txBody>
      </p:sp>
    </p:spTree>
    <p:extLst>
      <p:ext uri="{BB962C8B-B14F-4D97-AF65-F5344CB8AC3E}">
        <p14:creationId xmlns:p14="http://schemas.microsoft.com/office/powerpoint/2010/main" val="8203694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205032">
            <a:off x="1170533" y="3136086"/>
            <a:ext cx="3061506" cy="2310480"/>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7554" y="1571626"/>
            <a:ext cx="6118529" cy="1801019"/>
          </a:xfrm>
          <a:prstGeom prst="rect">
            <a:avLst/>
          </a:prstGeom>
        </p:spPr>
      </p:pic>
      <p:sp>
        <p:nvSpPr>
          <p:cNvPr id="6" name="Title 1"/>
          <p:cNvSpPr txBox="1">
            <a:spLocks/>
          </p:cNvSpPr>
          <p:nvPr/>
        </p:nvSpPr>
        <p:spPr>
          <a:xfrm>
            <a:off x="290511" y="246063"/>
            <a:ext cx="11796714" cy="1325563"/>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4400" kern="1200">
                <a:solidFill>
                  <a:schemeClr val="tx1"/>
                </a:solidFill>
                <a:latin typeface="Helvetica Neue" charset="0"/>
                <a:ea typeface="Helvetica Neue" charset="0"/>
                <a:cs typeface="Helvetica Neue" charset="0"/>
              </a:defRPr>
            </a:lvl1pPr>
          </a:lstStyle>
          <a:p>
            <a:r>
              <a:rPr lang="en-US" sz="4800" b="1" i="1" dirty="0" smtClean="0">
                <a:solidFill>
                  <a:srgbClr val="FF0000"/>
                </a:solidFill>
                <a:latin typeface="Futura-BoldOblique" charset="0"/>
                <a:ea typeface="Futura-BoldOblique" charset="0"/>
                <a:cs typeface="Futura-BoldOblique" charset="0"/>
              </a:rPr>
              <a:t>Prediction-Serving Challenges</a:t>
            </a:r>
            <a:endParaRPr lang="en-US" sz="4800" b="1" dirty="0">
              <a:solidFill>
                <a:schemeClr val="accent4">
                  <a:lumMod val="75000"/>
                </a:schemeClr>
              </a:solidFill>
              <a:latin typeface="Helvetica Neue Medium" charset="0"/>
              <a:ea typeface="Helvetica Neue Medium" charset="0"/>
              <a:cs typeface="Helvetica Neue Medium" charset="0"/>
            </a:endParaRPr>
          </a:p>
        </p:txBody>
      </p:sp>
      <p:sp>
        <p:nvSpPr>
          <p:cNvPr id="8" name="Rectangle 7"/>
          <p:cNvSpPr/>
          <p:nvPr/>
        </p:nvSpPr>
        <p:spPr>
          <a:xfrm>
            <a:off x="290511" y="5523250"/>
            <a:ext cx="5420478" cy="1015663"/>
          </a:xfrm>
          <a:prstGeom prst="rect">
            <a:avLst/>
          </a:prstGeom>
        </p:spPr>
        <p:txBody>
          <a:bodyPr wrap="square">
            <a:spAutoFit/>
          </a:bodyPr>
          <a:lstStyle/>
          <a:p>
            <a:pPr algn="ctr"/>
            <a:r>
              <a:rPr lang="en-US" sz="3000" i="1" dirty="0" smtClean="0">
                <a:solidFill>
                  <a:srgbClr val="FF0000"/>
                </a:solidFill>
                <a:latin typeface="Helvetica Neue Light" charset="0"/>
                <a:ea typeface="Helvetica Neue Light" charset="0"/>
                <a:cs typeface="Helvetica Neue Light" charset="0"/>
              </a:rPr>
              <a:t>Support low-latency, high-throughput serving workloads</a:t>
            </a:r>
            <a:endParaRPr lang="en-US" sz="3000" i="1" dirty="0">
              <a:latin typeface="Helvetica Neue Light" charset="0"/>
              <a:ea typeface="Helvetica Neue Light" charset="0"/>
              <a:cs typeface="Helvetica Neue Light" charset="0"/>
            </a:endParaRPr>
          </a:p>
        </p:txBody>
      </p:sp>
      <p:grpSp>
        <p:nvGrpSpPr>
          <p:cNvPr id="51" name="Group 50"/>
          <p:cNvGrpSpPr/>
          <p:nvPr/>
        </p:nvGrpSpPr>
        <p:grpSpPr>
          <a:xfrm>
            <a:off x="6785670" y="1956634"/>
            <a:ext cx="4997115" cy="2541345"/>
            <a:chOff x="597938" y="2491245"/>
            <a:chExt cx="11345409" cy="4458369"/>
          </a:xfrm>
        </p:grpSpPr>
        <p:cxnSp>
          <p:nvCxnSpPr>
            <p:cNvPr id="9" name="Straight Arrow Connector 8"/>
            <p:cNvCxnSpPr/>
            <p:nvPr/>
          </p:nvCxnSpPr>
          <p:spPr>
            <a:xfrm flipH="1" flipV="1">
              <a:off x="1931632" y="3999575"/>
              <a:ext cx="70804" cy="2034975"/>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5140813" y="4084578"/>
              <a:ext cx="1127232" cy="769441"/>
            </a:xfrm>
            <a:prstGeom prst="rect">
              <a:avLst/>
            </a:prstGeom>
          </p:spPr>
          <p:txBody>
            <a:bodyPr wrap="none">
              <a:spAutoFit/>
            </a:bodyPr>
            <a:lstStyle/>
            <a:p>
              <a:r>
                <a:rPr lang="en-US" sz="4400" b="1" dirty="0" smtClean="0">
                  <a:solidFill>
                    <a:schemeClr val="bg1"/>
                  </a:solidFill>
                  <a:latin typeface="Helvetica Neue" charset="0"/>
                  <a:ea typeface="Helvetica Neue" charset="0"/>
                  <a:cs typeface="Helvetica Neue" charset="0"/>
                </a:rPr>
                <a:t>???</a:t>
              </a:r>
              <a:endParaRPr lang="en-US" sz="4400" b="1" dirty="0">
                <a:solidFill>
                  <a:schemeClr val="bg1"/>
                </a:solidFill>
                <a:latin typeface="Helvetica Neue" charset="0"/>
                <a:ea typeface="Helvetica Neue" charset="0"/>
                <a:cs typeface="Helvetica Neue" charset="0"/>
              </a:endParaRPr>
            </a:p>
          </p:txBody>
        </p:sp>
        <p:pic>
          <p:nvPicPr>
            <p:cNvPr id="11" name="Picture 10"/>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214806" y="2682823"/>
              <a:ext cx="2461613" cy="1097280"/>
            </a:xfrm>
            <a:prstGeom prst="rect">
              <a:avLst/>
            </a:prstGeom>
          </p:spPr>
        </p:pic>
        <p:pic>
          <p:nvPicPr>
            <p:cNvPr id="13" name="Picture 1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97969" y="2682823"/>
              <a:ext cx="2357373" cy="1097280"/>
            </a:xfrm>
            <a:prstGeom prst="rect">
              <a:avLst/>
            </a:prstGeom>
          </p:spPr>
        </p:pic>
        <p:pic>
          <p:nvPicPr>
            <p:cNvPr id="15" name="Picture 1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074188" y="2682823"/>
              <a:ext cx="1539850" cy="1097280"/>
            </a:xfrm>
            <a:prstGeom prst="rect">
              <a:avLst/>
            </a:prstGeom>
          </p:spPr>
        </p:pic>
        <p:pic>
          <p:nvPicPr>
            <p:cNvPr id="17" name="Picture 16"/>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7958528" y="2491245"/>
              <a:ext cx="1503574" cy="1288858"/>
            </a:xfrm>
            <a:prstGeom prst="rect">
              <a:avLst/>
            </a:prstGeom>
          </p:spPr>
        </p:pic>
        <p:pic>
          <p:nvPicPr>
            <p:cNvPr id="19" name="Picture 18"/>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812665" y="2682823"/>
              <a:ext cx="2130682" cy="1097280"/>
            </a:xfrm>
            <a:prstGeom prst="rect">
              <a:avLst/>
            </a:prstGeom>
          </p:spPr>
        </p:pic>
        <p:pic>
          <p:nvPicPr>
            <p:cNvPr id="21" name="Picture 20"/>
            <p:cNvPicPr>
              <a:picLocks noChangeAspect="1"/>
            </p:cNvPicPr>
            <p:nvPr/>
          </p:nvPicPr>
          <p:blipFill>
            <a:blip r:embed="rId10"/>
            <a:stretch>
              <a:fillRect/>
            </a:stretch>
          </p:blipFill>
          <p:spPr>
            <a:xfrm>
              <a:off x="7350368" y="5227852"/>
              <a:ext cx="2032000" cy="736600"/>
            </a:xfrm>
            <a:prstGeom prst="rect">
              <a:avLst/>
            </a:prstGeom>
          </p:spPr>
        </p:pic>
        <p:grpSp>
          <p:nvGrpSpPr>
            <p:cNvPr id="22" name="Group 21"/>
            <p:cNvGrpSpPr/>
            <p:nvPr/>
          </p:nvGrpSpPr>
          <p:grpSpPr>
            <a:xfrm>
              <a:off x="3033109" y="5087848"/>
              <a:ext cx="2326716" cy="1095106"/>
              <a:chOff x="5142568" y="1782082"/>
              <a:chExt cx="2913611" cy="1371336"/>
            </a:xfrm>
          </p:grpSpPr>
          <p:pic>
            <p:nvPicPr>
              <p:cNvPr id="23" name="Picture 22"/>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142568" y="1782082"/>
                <a:ext cx="2913611" cy="1068324"/>
              </a:xfrm>
              <a:prstGeom prst="rect">
                <a:avLst/>
              </a:prstGeom>
            </p:spPr>
          </p:pic>
          <p:sp>
            <p:nvSpPr>
              <p:cNvPr id="24" name="TextBox 23"/>
              <p:cNvSpPr txBox="1"/>
              <p:nvPr/>
            </p:nvSpPr>
            <p:spPr>
              <a:xfrm>
                <a:off x="6503490" y="2650350"/>
                <a:ext cx="1106050" cy="503068"/>
              </a:xfrm>
              <a:prstGeom prst="rect">
                <a:avLst/>
              </a:prstGeom>
              <a:noFill/>
            </p:spPr>
            <p:txBody>
              <a:bodyPr wrap="none" rtlCol="0">
                <a:spAutoFit/>
              </a:bodyPr>
              <a:lstStyle/>
              <a:p>
                <a:r>
                  <a:rPr lang="en-US" sz="2400" dirty="0" smtClean="0">
                    <a:latin typeface="Gill Sans Light" charset="0"/>
                    <a:ea typeface="Gill Sans Light" charset="0"/>
                    <a:cs typeface="Gill Sans Light" charset="0"/>
                  </a:rPr>
                  <a:t>Create</a:t>
                </a:r>
              </a:p>
            </p:txBody>
          </p:sp>
        </p:grpSp>
        <p:grpSp>
          <p:nvGrpSpPr>
            <p:cNvPr id="25" name="Group 24"/>
            <p:cNvGrpSpPr/>
            <p:nvPr/>
          </p:nvGrpSpPr>
          <p:grpSpPr>
            <a:xfrm>
              <a:off x="10121682" y="5211156"/>
              <a:ext cx="1711628" cy="1180396"/>
              <a:chOff x="8558827" y="2824768"/>
              <a:chExt cx="1711628" cy="1180396"/>
            </a:xfrm>
          </p:grpSpPr>
          <p:pic>
            <p:nvPicPr>
              <p:cNvPr id="26" name="Picture 25"/>
              <p:cNvPicPr>
                <a:picLocks noChangeAspect="1"/>
              </p:cNvPicPr>
              <p:nvPr/>
            </p:nvPicPr>
            <p:blipFill>
              <a:blip r:embed="rId12" cstate="screen">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a:off x="8558827" y="2824768"/>
                <a:ext cx="1593117" cy="1004889"/>
              </a:xfrm>
              <a:prstGeom prst="rect">
                <a:avLst/>
              </a:prstGeom>
            </p:spPr>
          </p:pic>
          <p:sp>
            <p:nvSpPr>
              <p:cNvPr id="27" name="Rectangle 26"/>
              <p:cNvSpPr/>
              <p:nvPr/>
            </p:nvSpPr>
            <p:spPr>
              <a:xfrm>
                <a:off x="9197725" y="3235723"/>
                <a:ext cx="1072730" cy="769441"/>
              </a:xfrm>
              <a:prstGeom prst="rect">
                <a:avLst/>
              </a:prstGeom>
            </p:spPr>
            <p:txBody>
              <a:bodyPr wrap="none">
                <a:spAutoFit/>
              </a:bodyPr>
              <a:lstStyle/>
              <a:p>
                <a:r>
                  <a:rPr lang="en-US" sz="4400" b="1" dirty="0" smtClean="0">
                    <a:solidFill>
                      <a:schemeClr val="bg1"/>
                    </a:solidFill>
                    <a:latin typeface="HelveticaNeue" charset="0"/>
                  </a:rPr>
                  <a:t>VW</a:t>
                </a:r>
                <a:endParaRPr lang="en-US" sz="4400" dirty="0">
                  <a:solidFill>
                    <a:schemeClr val="bg1"/>
                  </a:solidFill>
                </a:endParaRPr>
              </a:p>
            </p:txBody>
          </p:sp>
        </p:grpSp>
        <p:pic>
          <p:nvPicPr>
            <p:cNvPr id="28" name="Picture 27"/>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5462656" y="5392670"/>
              <a:ext cx="1636427" cy="1333688"/>
            </a:xfrm>
            <a:prstGeom prst="rect">
              <a:avLst/>
            </a:prstGeom>
          </p:spPr>
        </p:pic>
        <p:sp>
          <p:nvSpPr>
            <p:cNvPr id="29" name="Rectangle 28"/>
            <p:cNvSpPr/>
            <p:nvPr/>
          </p:nvSpPr>
          <p:spPr>
            <a:xfrm>
              <a:off x="4119897" y="6193694"/>
              <a:ext cx="1755960" cy="755920"/>
            </a:xfrm>
            <a:prstGeom prst="rect">
              <a:avLst/>
            </a:prstGeom>
          </p:spPr>
          <p:txBody>
            <a:bodyPr wrap="none">
              <a:spAutoFit/>
            </a:bodyPr>
            <a:lstStyle/>
            <a:p>
              <a:r>
                <a:rPr lang="en-US" sz="2200" dirty="0" err="1">
                  <a:latin typeface="Beirut" charset="-78"/>
                  <a:ea typeface="Beirut" charset="-78"/>
                  <a:cs typeface="Beirut" charset="-78"/>
                </a:rPr>
                <a:t>Caffe</a:t>
              </a:r>
              <a:endParaRPr lang="en-US" sz="2200" dirty="0">
                <a:latin typeface="Beirut" charset="-78"/>
                <a:ea typeface="Beirut" charset="-78"/>
                <a:cs typeface="Beirut" charset="-78"/>
              </a:endParaRPr>
            </a:p>
          </p:txBody>
        </p:sp>
        <p:pic>
          <p:nvPicPr>
            <p:cNvPr id="30" name="Picture 29"/>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586284" y="6048866"/>
              <a:ext cx="1629157" cy="776071"/>
            </a:xfrm>
            <a:prstGeom prst="rect">
              <a:avLst/>
            </a:prstGeom>
          </p:spPr>
        </p:pic>
        <p:pic>
          <p:nvPicPr>
            <p:cNvPr id="31" name="Picture 30"/>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9894392" y="6420124"/>
              <a:ext cx="2047697" cy="493916"/>
            </a:xfrm>
            <a:prstGeom prst="rect">
              <a:avLst/>
            </a:prstGeom>
          </p:spPr>
        </p:pic>
        <p:pic>
          <p:nvPicPr>
            <p:cNvPr id="32" name="Picture 31"/>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597938" y="5357224"/>
              <a:ext cx="2067648" cy="477856"/>
            </a:xfrm>
            <a:prstGeom prst="rect">
              <a:avLst/>
            </a:prstGeom>
          </p:spPr>
        </p:pic>
        <p:cxnSp>
          <p:nvCxnSpPr>
            <p:cNvPr id="33" name="Straight Arrow Connector 32"/>
            <p:cNvCxnSpPr/>
            <p:nvPr/>
          </p:nvCxnSpPr>
          <p:spPr>
            <a:xfrm flipV="1">
              <a:off x="1237488" y="3944112"/>
              <a:ext cx="560832" cy="1413112"/>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flipV="1">
              <a:off x="2665586" y="3978765"/>
              <a:ext cx="1259330" cy="1319726"/>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H="1" flipV="1">
              <a:off x="4570290" y="3999574"/>
              <a:ext cx="93940" cy="2216473"/>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H="1" flipV="1">
              <a:off x="2276749" y="3897823"/>
              <a:ext cx="3399671" cy="1566986"/>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V="1">
              <a:off x="6094968" y="3950692"/>
              <a:ext cx="816840" cy="1544644"/>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V="1">
              <a:off x="6489956" y="3905374"/>
              <a:ext cx="2100904" cy="1582095"/>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V="1">
              <a:off x="6642356" y="3905374"/>
              <a:ext cx="3646253" cy="1734496"/>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H="1" flipV="1">
              <a:off x="5182320" y="3950692"/>
              <a:ext cx="5106289" cy="1044392"/>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H="1" flipV="1">
              <a:off x="9215441" y="3872867"/>
              <a:ext cx="1225569" cy="1274617"/>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H="1" flipV="1">
              <a:off x="7399009" y="3905374"/>
              <a:ext cx="2672571" cy="228832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V="1">
              <a:off x="8799457" y="3857928"/>
              <a:ext cx="41674" cy="2358117"/>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H="1" flipV="1">
              <a:off x="4859325" y="3978766"/>
              <a:ext cx="3401975" cy="1155654"/>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V="1">
              <a:off x="5151431" y="3970900"/>
              <a:ext cx="1909902" cy="2316226"/>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V="1">
              <a:off x="2665586" y="3905374"/>
              <a:ext cx="1292827" cy="2128368"/>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V="1">
              <a:off x="2817986" y="3920032"/>
              <a:ext cx="3480948" cy="226611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H="1" flipV="1">
              <a:off x="4750363" y="3872867"/>
              <a:ext cx="1353911" cy="1562833"/>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49" name="Picture 48"/>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814069" y="5966100"/>
              <a:ext cx="1707129" cy="908047"/>
            </a:xfrm>
            <a:prstGeom prst="rect">
              <a:avLst/>
            </a:prstGeom>
          </p:spPr>
        </p:pic>
        <p:sp>
          <p:nvSpPr>
            <p:cNvPr id="50" name="Slide Number Placeholder 8"/>
            <p:cNvSpPr txBox="1">
              <a:spLocks/>
            </p:cNvSpPr>
            <p:nvPr/>
          </p:nvSpPr>
          <p:spPr>
            <a:xfrm>
              <a:off x="8763000" y="650875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Helvetica Neue" charset="0"/>
                  <a:ea typeface="Helvetica Neue" charset="0"/>
                  <a:cs typeface="Helvetica Neue"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2A921A-EC74-6F4D-8465-D463C43FF014}" type="slidenum">
                <a:rPr lang="en-US" smtClean="0">
                  <a:solidFill>
                    <a:prstClr val="black">
                      <a:tint val="75000"/>
                    </a:prstClr>
                  </a:solidFill>
                </a:rPr>
                <a:pPr/>
                <a:t>8</a:t>
              </a:fld>
              <a:endParaRPr lang="en-US">
                <a:solidFill>
                  <a:prstClr val="black">
                    <a:tint val="75000"/>
                  </a:prstClr>
                </a:solidFill>
              </a:endParaRPr>
            </a:p>
          </p:txBody>
        </p:sp>
      </p:grpSp>
      <p:sp>
        <p:nvSpPr>
          <p:cNvPr id="53" name="Rectangle 52"/>
          <p:cNvSpPr/>
          <p:nvPr/>
        </p:nvSpPr>
        <p:spPr>
          <a:xfrm>
            <a:off x="6479915" y="5101123"/>
            <a:ext cx="5453871" cy="1015663"/>
          </a:xfrm>
          <a:prstGeom prst="rect">
            <a:avLst/>
          </a:prstGeom>
        </p:spPr>
        <p:txBody>
          <a:bodyPr wrap="square">
            <a:spAutoFit/>
          </a:bodyPr>
          <a:lstStyle/>
          <a:p>
            <a:pPr algn="ctr"/>
            <a:r>
              <a:rPr lang="en-US" sz="3000" i="1" dirty="0" smtClean="0">
                <a:solidFill>
                  <a:srgbClr val="FF0000"/>
                </a:solidFill>
                <a:latin typeface="Helvetica Neue Light" charset="0"/>
                <a:ea typeface="Helvetica Neue Light" charset="0"/>
                <a:cs typeface="Helvetica Neue Light" charset="0"/>
              </a:rPr>
              <a:t>Large and growing ecosystem of ML models and frameworks</a:t>
            </a:r>
            <a:endParaRPr lang="en-US" sz="3000" i="1" dirty="0">
              <a:latin typeface="Helvetica Neue Light" charset="0"/>
              <a:ea typeface="Helvetica Neue Light" charset="0"/>
              <a:cs typeface="Helvetica Neue Light" charset="0"/>
            </a:endParaRPr>
          </a:p>
        </p:txBody>
      </p:sp>
      <p:sp>
        <p:nvSpPr>
          <p:cNvPr id="2" name="Slide Number Placeholder 1"/>
          <p:cNvSpPr>
            <a:spLocks noGrp="1"/>
          </p:cNvSpPr>
          <p:nvPr>
            <p:ph type="sldNum" sz="quarter" idx="12"/>
          </p:nvPr>
        </p:nvSpPr>
        <p:spPr/>
        <p:txBody>
          <a:bodyPr/>
          <a:lstStyle/>
          <a:p>
            <a:fld id="{DC2A921A-EC74-6F4D-8465-D463C43FF014}" type="slidenum">
              <a:rPr lang="en-US" smtClean="0">
                <a:solidFill>
                  <a:prstClr val="black">
                    <a:tint val="75000"/>
                  </a:prstClr>
                </a:solidFill>
              </a:rPr>
              <a:pPr/>
              <a:t>8</a:t>
            </a:fld>
            <a:endParaRPr lang="en-US">
              <a:solidFill>
                <a:prstClr val="black">
                  <a:tint val="75000"/>
                </a:prstClr>
              </a:solidFill>
            </a:endParaRPr>
          </a:p>
        </p:txBody>
      </p:sp>
    </p:spTree>
    <p:extLst>
      <p:ext uri="{BB962C8B-B14F-4D97-AF65-F5344CB8AC3E}">
        <p14:creationId xmlns:p14="http://schemas.microsoft.com/office/powerpoint/2010/main" val="108450868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rgbClr val="003261"/>
                </a:solidFill>
                <a:latin typeface="Helvetica" charset="0"/>
                <a:ea typeface="Helvetica" charset="0"/>
                <a:cs typeface="Helvetica" charset="0"/>
              </a:rPr>
              <a:t>System Goals</a:t>
            </a:r>
          </a:p>
        </p:txBody>
      </p:sp>
      <p:sp>
        <p:nvSpPr>
          <p:cNvPr id="3" name="Text Placeholder 2"/>
          <p:cNvSpPr>
            <a:spLocks noGrp="1"/>
          </p:cNvSpPr>
          <p:nvPr>
            <p:ph type="body" idx="1"/>
          </p:nvPr>
        </p:nvSpPr>
        <p:spPr>
          <a:xfrm>
            <a:off x="415600" y="1536633"/>
            <a:ext cx="11612608" cy="4555200"/>
          </a:xfrm>
        </p:spPr>
        <p:txBody>
          <a:bodyPr/>
          <a:lstStyle/>
          <a:p>
            <a:pPr marL="609585" indent="-609585">
              <a:buFont typeface="Arial" charset="0"/>
              <a:buChar char="•"/>
            </a:pPr>
            <a:r>
              <a:rPr lang="en-US" b="1" dirty="0" smtClean="0"/>
              <a:t>Well-balanced</a:t>
            </a:r>
            <a:r>
              <a:rPr lang="en-US" dirty="0" smtClean="0"/>
              <a:t> inference pipeline</a:t>
            </a:r>
          </a:p>
          <a:p>
            <a:pPr marL="990575" lvl="1" indent="-609585">
              <a:buFont typeface="Arial" charset="0"/>
              <a:buChar char="•"/>
            </a:pPr>
            <a:r>
              <a:rPr lang="en-US" dirty="0" smtClean="0"/>
              <a:t>For heterogeneous models</a:t>
            </a:r>
          </a:p>
          <a:p>
            <a:pPr marL="990575" lvl="1" indent="-609585">
              <a:buFont typeface="Arial" charset="0"/>
              <a:buChar char="•"/>
            </a:pPr>
            <a:r>
              <a:rPr lang="en-US" dirty="0" smtClean="0"/>
              <a:t>On heterogeneous hardware</a:t>
            </a:r>
          </a:p>
          <a:p>
            <a:pPr marL="609585" indent="-609585">
              <a:buFont typeface="Arial" charset="0"/>
              <a:buChar char="•"/>
            </a:pPr>
            <a:r>
              <a:rPr lang="en-US" b="1" dirty="0" smtClean="0"/>
              <a:t>Cost-efficient</a:t>
            </a:r>
            <a:r>
              <a:rPr lang="en-US" dirty="0" smtClean="0"/>
              <a:t> pipeline provisioning</a:t>
            </a:r>
          </a:p>
          <a:p>
            <a:pPr marL="990575" lvl="1" indent="-609585">
              <a:buFont typeface="Arial" charset="0"/>
              <a:buChar char="•"/>
            </a:pPr>
            <a:r>
              <a:rPr lang="en-US" dirty="0" smtClean="0"/>
              <a:t>Minimize cost to achieve desired latency and throughput SLO</a:t>
            </a:r>
          </a:p>
          <a:p>
            <a:pPr marL="609585" indent="-609585">
              <a:buFont typeface="Arial" charset="0"/>
              <a:buChar char="•"/>
            </a:pPr>
            <a:r>
              <a:rPr lang="en-US" b="1" dirty="0" smtClean="0"/>
              <a:t>Expressive/general</a:t>
            </a:r>
            <a:r>
              <a:rPr lang="en-US" dirty="0" smtClean="0"/>
              <a:t> for arbitrary pipelines &amp; constraints:</a:t>
            </a:r>
          </a:p>
          <a:p>
            <a:pPr marL="990575" lvl="1" indent="-609585">
              <a:buFont typeface="Arial" charset="0"/>
              <a:buChar char="•"/>
            </a:pPr>
            <a:r>
              <a:rPr lang="en-US" dirty="0" smtClean="0"/>
              <a:t>Conditional/probabilistic, bandits, cascades</a:t>
            </a:r>
            <a:endParaRPr lang="en-US" dirty="0"/>
          </a:p>
          <a:p>
            <a:pPr marL="990575" lvl="1" indent="-609585">
              <a:buFont typeface="Arial" charset="0"/>
              <a:buChar char="•"/>
            </a:pPr>
            <a:r>
              <a:rPr lang="en-US" dirty="0" smtClean="0"/>
              <a:t>Application throughput targets, cost budget, latency SLO</a:t>
            </a:r>
          </a:p>
        </p:txBody>
      </p:sp>
      <p:sp>
        <p:nvSpPr>
          <p:cNvPr id="5" name="Slide Number Placeholder 4"/>
          <p:cNvSpPr>
            <a:spLocks noGrp="1"/>
          </p:cNvSpPr>
          <p:nvPr>
            <p:ph type="sldNum" idx="12"/>
          </p:nvPr>
        </p:nvSpPr>
        <p:spPr/>
        <p:txBody>
          <a:bodyPr/>
          <a:lstStyle/>
          <a:p>
            <a:fld id="{00000000-1234-1234-1234-123412341234}" type="slidenum">
              <a:rPr lang="en" smtClean="0"/>
              <a:pPr/>
              <a:t>80</a:t>
            </a:fld>
            <a:endParaRPr lang="en"/>
          </a:p>
        </p:txBody>
      </p:sp>
    </p:spTree>
    <p:extLst>
      <p:ext uri="{BB962C8B-B14F-4D97-AF65-F5344CB8AC3E}">
        <p14:creationId xmlns:p14="http://schemas.microsoft.com/office/powerpoint/2010/main" val="54540247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610" y="326863"/>
            <a:ext cx="11360799" cy="763599"/>
          </a:xfrm>
        </p:spPr>
        <p:txBody>
          <a:bodyPr>
            <a:normAutofit fontScale="90000"/>
          </a:bodyPr>
          <a:lstStyle/>
          <a:p>
            <a:r>
              <a:rPr lang="en-US" b="1" dirty="0" err="1">
                <a:solidFill>
                  <a:srgbClr val="003261"/>
                </a:solidFill>
                <a:latin typeface="Helvetica" charset="0"/>
                <a:ea typeface="Helvetica" charset="0"/>
                <a:cs typeface="Helvetica" charset="0"/>
              </a:rPr>
              <a:t>InferLine</a:t>
            </a:r>
            <a:r>
              <a:rPr lang="en-US" b="1" dirty="0">
                <a:solidFill>
                  <a:srgbClr val="003261"/>
                </a:solidFill>
                <a:latin typeface="Helvetica" charset="0"/>
                <a:ea typeface="Helvetica" charset="0"/>
                <a:cs typeface="Helvetica" charset="0"/>
              </a:rPr>
              <a:t> Architecture</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5165" y="1329187"/>
            <a:ext cx="6561668" cy="5528813"/>
          </a:xfrm>
          <a:prstGeom prst="rect">
            <a:avLst/>
          </a:prstGeom>
        </p:spPr>
      </p:pic>
      <p:sp>
        <p:nvSpPr>
          <p:cNvPr id="3" name="Rounded Rectangle 2"/>
          <p:cNvSpPr/>
          <p:nvPr/>
        </p:nvSpPr>
        <p:spPr>
          <a:xfrm>
            <a:off x="2815165" y="1356966"/>
            <a:ext cx="2586569" cy="2182101"/>
          </a:xfrm>
          <a:prstGeom prst="round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a:t>Profiler</a:t>
            </a:r>
            <a:endParaRPr lang="en-US" sz="2400"/>
          </a:p>
        </p:txBody>
      </p:sp>
      <p:sp>
        <p:nvSpPr>
          <p:cNvPr id="6" name="Rounded Rectangle 5"/>
          <p:cNvSpPr/>
          <p:nvPr/>
        </p:nvSpPr>
        <p:spPr>
          <a:xfrm>
            <a:off x="7183965" y="1356966"/>
            <a:ext cx="2586569" cy="2182101"/>
          </a:xfrm>
          <a:prstGeom prst="round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Optimizer</a:t>
            </a:r>
            <a:endParaRPr lang="en-US" sz="2400" dirty="0"/>
          </a:p>
        </p:txBody>
      </p:sp>
      <p:sp>
        <p:nvSpPr>
          <p:cNvPr id="7" name="TextBox 6"/>
          <p:cNvSpPr txBox="1"/>
          <p:nvPr/>
        </p:nvSpPr>
        <p:spPr>
          <a:xfrm>
            <a:off x="-28904" y="1448192"/>
            <a:ext cx="2776016" cy="2308324"/>
          </a:xfrm>
          <a:prstGeom prst="rect">
            <a:avLst/>
          </a:prstGeom>
          <a:noFill/>
        </p:spPr>
        <p:txBody>
          <a:bodyPr wrap="none" rtlCol="0">
            <a:spAutoFit/>
          </a:bodyPr>
          <a:lstStyle/>
          <a:p>
            <a:pPr marL="380990" indent="-380990">
              <a:buFont typeface="Arial" charset="0"/>
              <a:buChar char="•"/>
            </a:pPr>
            <a:r>
              <a:rPr lang="en-US" sz="2400" dirty="0" err="1">
                <a:latin typeface="Helvetica Neue" charset="0"/>
                <a:ea typeface="Helvetica Neue" charset="0"/>
                <a:cs typeface="Helvetica Neue" charset="0"/>
              </a:rPr>
              <a:t>Driver.py</a:t>
            </a:r>
            <a:endParaRPr lang="en-US" sz="2400" dirty="0">
              <a:latin typeface="Helvetica Neue" charset="0"/>
              <a:ea typeface="Helvetica Neue" charset="0"/>
              <a:cs typeface="Helvetica Neue" charset="0"/>
            </a:endParaRPr>
          </a:p>
          <a:p>
            <a:pPr marL="380990" indent="-380990">
              <a:buFont typeface="Arial" charset="0"/>
              <a:buChar char="•"/>
            </a:pPr>
            <a:r>
              <a:rPr lang="en-US" sz="2400" dirty="0">
                <a:latin typeface="Helvetica Neue" charset="0"/>
                <a:ea typeface="Helvetica Neue" charset="0"/>
                <a:cs typeface="Helvetica Neue" charset="0"/>
              </a:rPr>
              <a:t>Sample queries</a:t>
            </a:r>
          </a:p>
          <a:p>
            <a:pPr marL="380990" indent="-380990">
              <a:buFont typeface="Arial" charset="0"/>
              <a:buChar char="•"/>
            </a:pPr>
            <a:r>
              <a:rPr lang="en-US" sz="2400" dirty="0">
                <a:latin typeface="Helvetica Neue" charset="0"/>
                <a:ea typeface="Helvetica Neue" charset="0"/>
                <a:cs typeface="Helvetica Neue" charset="0"/>
              </a:rPr>
              <a:t>Constraints</a:t>
            </a:r>
          </a:p>
          <a:p>
            <a:pPr marL="990575" lvl="1" indent="-380990">
              <a:buFont typeface="Arial" charset="0"/>
              <a:buChar char="•"/>
            </a:pPr>
            <a:r>
              <a:rPr lang="en-US" sz="2400" dirty="0">
                <a:latin typeface="Helvetica Neue" charset="0"/>
                <a:ea typeface="Helvetica Neue" charset="0"/>
                <a:cs typeface="Helvetica Neue" charset="0"/>
              </a:rPr>
              <a:t>SLO</a:t>
            </a:r>
          </a:p>
          <a:p>
            <a:pPr marL="990575" lvl="1" indent="-380990">
              <a:buFont typeface="Arial" charset="0"/>
              <a:buChar char="•"/>
            </a:pPr>
            <a:r>
              <a:rPr lang="en-US" sz="2400" dirty="0">
                <a:latin typeface="Helvetica Neue" charset="0"/>
                <a:ea typeface="Helvetica Neue" charset="0"/>
                <a:cs typeface="Helvetica Neue" charset="0"/>
              </a:rPr>
              <a:t>Throughput</a:t>
            </a:r>
          </a:p>
          <a:p>
            <a:pPr marL="990575" lvl="1" indent="-380990">
              <a:buFont typeface="Arial" charset="0"/>
              <a:buChar char="•"/>
            </a:pPr>
            <a:r>
              <a:rPr lang="en-US" sz="2400" dirty="0">
                <a:latin typeface="Helvetica Neue" charset="0"/>
                <a:ea typeface="Helvetica Neue" charset="0"/>
                <a:cs typeface="Helvetica Neue" charset="0"/>
              </a:rPr>
              <a:t>Cost</a:t>
            </a:r>
          </a:p>
        </p:txBody>
      </p:sp>
      <p:sp>
        <p:nvSpPr>
          <p:cNvPr id="8" name="TextBox 7"/>
          <p:cNvSpPr txBox="1"/>
          <p:nvPr/>
        </p:nvSpPr>
        <p:spPr>
          <a:xfrm>
            <a:off x="9921889" y="1329187"/>
            <a:ext cx="2591844" cy="1938992"/>
          </a:xfrm>
          <a:prstGeom prst="rect">
            <a:avLst/>
          </a:prstGeom>
          <a:noFill/>
        </p:spPr>
        <p:txBody>
          <a:bodyPr wrap="square" rtlCol="0">
            <a:spAutoFit/>
          </a:bodyPr>
          <a:lstStyle/>
          <a:p>
            <a:pPr marL="0" lvl="1" defTabSz="1219170">
              <a:defRPr/>
            </a:pPr>
            <a:r>
              <a:rPr lang="en-US" sz="2400" dirty="0">
                <a:latin typeface="Helvetica Neue" charset="0"/>
                <a:ea typeface="Helvetica Neue" charset="0"/>
                <a:cs typeface="Helvetica Neue" charset="0"/>
              </a:rPr>
              <a:t>Per model </a:t>
            </a:r>
            <a:r>
              <a:rPr lang="en-US" sz="2400" dirty="0" err="1">
                <a:latin typeface="Helvetica Neue" charset="0"/>
                <a:ea typeface="Helvetica Neue" charset="0"/>
                <a:cs typeface="Helvetica Neue" charset="0"/>
              </a:rPr>
              <a:t>conf</a:t>
            </a:r>
            <a:endParaRPr lang="en-US" sz="2400" dirty="0">
              <a:latin typeface="Helvetica Neue" charset="0"/>
              <a:ea typeface="Helvetica Neue" charset="0"/>
              <a:cs typeface="Helvetica Neue" charset="0"/>
            </a:endParaRPr>
          </a:p>
          <a:p>
            <a:pPr marL="380990" lvl="1" indent="-380990" defTabSz="1219170">
              <a:buFont typeface="Arial" charset="0"/>
              <a:buChar char="•"/>
              <a:defRPr/>
            </a:pPr>
            <a:r>
              <a:rPr lang="en-US" sz="2400" dirty="0">
                <a:latin typeface="Helvetica Neue" charset="0"/>
                <a:ea typeface="Helvetica Neue" charset="0"/>
                <a:cs typeface="Helvetica Neue" charset="0"/>
              </a:rPr>
              <a:t>Batch size</a:t>
            </a:r>
          </a:p>
          <a:p>
            <a:pPr marL="380990" lvl="1" indent="-380990" defTabSz="1219170">
              <a:buFont typeface="Arial" charset="0"/>
              <a:buChar char="•"/>
              <a:defRPr/>
            </a:pPr>
            <a:r>
              <a:rPr lang="en-US" sz="2400" dirty="0">
                <a:latin typeface="Helvetica Neue" charset="0"/>
                <a:ea typeface="Helvetica Neue" charset="0"/>
                <a:cs typeface="Helvetica Neue" charset="0"/>
              </a:rPr>
              <a:t>#replicas</a:t>
            </a:r>
          </a:p>
          <a:p>
            <a:pPr marL="380990" lvl="1" indent="-380990" defTabSz="1219170">
              <a:buFont typeface="Arial" charset="0"/>
              <a:buChar char="•"/>
              <a:defRPr/>
            </a:pPr>
            <a:r>
              <a:rPr lang="en-US" sz="2400" dirty="0">
                <a:latin typeface="Helvetica Neue" charset="0"/>
                <a:ea typeface="Helvetica Neue" charset="0"/>
                <a:cs typeface="Helvetica Neue" charset="0"/>
              </a:rPr>
              <a:t>Resource bundle</a:t>
            </a:r>
          </a:p>
        </p:txBody>
      </p:sp>
      <p:sp>
        <p:nvSpPr>
          <p:cNvPr id="9" name="Right Arrow 8"/>
          <p:cNvSpPr/>
          <p:nvPr/>
        </p:nvSpPr>
        <p:spPr>
          <a:xfrm>
            <a:off x="2286001" y="1981200"/>
            <a:ext cx="529164" cy="1066800"/>
          </a:xfrm>
          <a:prstGeom prst="rightArrow">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0" name="Right Arrow 9"/>
          <p:cNvSpPr/>
          <p:nvPr/>
        </p:nvSpPr>
        <p:spPr>
          <a:xfrm>
            <a:off x="9772650" y="1914616"/>
            <a:ext cx="336551" cy="1066800"/>
          </a:xfrm>
          <a:prstGeom prst="rightArrow">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2" name="Curved Left Arrow 11"/>
          <p:cNvSpPr/>
          <p:nvPr/>
        </p:nvSpPr>
        <p:spPr>
          <a:xfrm rot="1282384">
            <a:off x="11446564" y="2440767"/>
            <a:ext cx="649512" cy="1727200"/>
          </a:xfrm>
          <a:prstGeom prst="curvedLeftArrow">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solidFill>
            </a:endParaRPr>
          </a:p>
        </p:txBody>
      </p:sp>
      <p:sp>
        <p:nvSpPr>
          <p:cNvPr id="11" name="Slide Number Placeholder 10"/>
          <p:cNvSpPr>
            <a:spLocks noGrp="1"/>
          </p:cNvSpPr>
          <p:nvPr>
            <p:ph type="sldNum" idx="12"/>
          </p:nvPr>
        </p:nvSpPr>
        <p:spPr/>
        <p:txBody>
          <a:bodyPr/>
          <a:lstStyle/>
          <a:p>
            <a:fld id="{00000000-1234-1234-1234-123412341234}" type="slidenum">
              <a:rPr lang="en" smtClean="0"/>
              <a:pPr/>
              <a:t>81</a:t>
            </a:fld>
            <a:endParaRPr lang="en"/>
          </a:p>
        </p:txBody>
      </p:sp>
    </p:spTree>
    <p:extLst>
      <p:ext uri="{BB962C8B-B14F-4D97-AF65-F5344CB8AC3E}">
        <p14:creationId xmlns:p14="http://schemas.microsoft.com/office/powerpoint/2010/main" val="129691237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610" y="326863"/>
            <a:ext cx="11360799" cy="763599"/>
          </a:xfrm>
        </p:spPr>
        <p:txBody>
          <a:bodyPr>
            <a:normAutofit fontScale="90000"/>
          </a:bodyPr>
          <a:lstStyle/>
          <a:p>
            <a:r>
              <a:rPr lang="en-US" b="1" dirty="0" err="1">
                <a:solidFill>
                  <a:srgbClr val="003261"/>
                </a:solidFill>
                <a:latin typeface="Helvetica" charset="0"/>
                <a:ea typeface="Helvetica" charset="0"/>
                <a:cs typeface="Helvetica" charset="0"/>
              </a:rPr>
              <a:t>InferLine</a:t>
            </a:r>
            <a:r>
              <a:rPr lang="en-US" b="1" dirty="0">
                <a:solidFill>
                  <a:srgbClr val="003261"/>
                </a:solidFill>
                <a:latin typeface="Helvetica" charset="0"/>
                <a:ea typeface="Helvetica" charset="0"/>
                <a:cs typeface="Helvetica" charset="0"/>
              </a:rPr>
              <a:t> Architecture</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5165" y="1329187"/>
            <a:ext cx="6561668" cy="5528813"/>
          </a:xfrm>
          <a:prstGeom prst="rect">
            <a:avLst/>
          </a:prstGeom>
        </p:spPr>
      </p:pic>
      <p:sp>
        <p:nvSpPr>
          <p:cNvPr id="6" name="Rounded Rectangle 5"/>
          <p:cNvSpPr/>
          <p:nvPr/>
        </p:nvSpPr>
        <p:spPr>
          <a:xfrm>
            <a:off x="7183965" y="1356966"/>
            <a:ext cx="2586569" cy="2182101"/>
          </a:xfrm>
          <a:prstGeom prst="round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Optimizer</a:t>
            </a:r>
            <a:endParaRPr lang="en-US" sz="2400" dirty="0"/>
          </a:p>
        </p:txBody>
      </p:sp>
      <p:sp>
        <p:nvSpPr>
          <p:cNvPr id="7" name="TextBox 6"/>
          <p:cNvSpPr txBox="1"/>
          <p:nvPr/>
        </p:nvSpPr>
        <p:spPr>
          <a:xfrm>
            <a:off x="-28904" y="1448192"/>
            <a:ext cx="2776016" cy="2308324"/>
          </a:xfrm>
          <a:prstGeom prst="rect">
            <a:avLst/>
          </a:prstGeom>
          <a:noFill/>
        </p:spPr>
        <p:txBody>
          <a:bodyPr wrap="none" rtlCol="0">
            <a:spAutoFit/>
          </a:bodyPr>
          <a:lstStyle/>
          <a:p>
            <a:pPr marL="380990" indent="-380990">
              <a:buFont typeface="Arial" charset="0"/>
              <a:buChar char="•"/>
            </a:pPr>
            <a:r>
              <a:rPr lang="en-US" sz="2400" dirty="0" err="1">
                <a:latin typeface="Helvetica Neue" charset="0"/>
                <a:ea typeface="Helvetica Neue" charset="0"/>
                <a:cs typeface="Helvetica Neue" charset="0"/>
              </a:rPr>
              <a:t>Driver.py</a:t>
            </a:r>
            <a:endParaRPr lang="en-US" sz="2400" dirty="0">
              <a:latin typeface="Helvetica Neue" charset="0"/>
              <a:ea typeface="Helvetica Neue" charset="0"/>
              <a:cs typeface="Helvetica Neue" charset="0"/>
            </a:endParaRPr>
          </a:p>
          <a:p>
            <a:pPr marL="380990" indent="-380990">
              <a:buFont typeface="Arial" charset="0"/>
              <a:buChar char="•"/>
            </a:pPr>
            <a:r>
              <a:rPr lang="en-US" sz="2400" dirty="0">
                <a:latin typeface="Helvetica Neue" charset="0"/>
                <a:ea typeface="Helvetica Neue" charset="0"/>
                <a:cs typeface="Helvetica Neue" charset="0"/>
              </a:rPr>
              <a:t>Sample queries</a:t>
            </a:r>
          </a:p>
          <a:p>
            <a:pPr marL="380990" indent="-380990">
              <a:buFont typeface="Arial" charset="0"/>
              <a:buChar char="•"/>
            </a:pPr>
            <a:r>
              <a:rPr lang="en-US" sz="2400" dirty="0">
                <a:latin typeface="Helvetica Neue" charset="0"/>
                <a:ea typeface="Helvetica Neue" charset="0"/>
                <a:cs typeface="Helvetica Neue" charset="0"/>
              </a:rPr>
              <a:t>Constraints</a:t>
            </a:r>
          </a:p>
          <a:p>
            <a:pPr marL="990575" lvl="1" indent="-380990">
              <a:buFont typeface="Arial" charset="0"/>
              <a:buChar char="•"/>
            </a:pPr>
            <a:r>
              <a:rPr lang="en-US" sz="2400" dirty="0">
                <a:latin typeface="Helvetica Neue" charset="0"/>
                <a:ea typeface="Helvetica Neue" charset="0"/>
                <a:cs typeface="Helvetica Neue" charset="0"/>
              </a:rPr>
              <a:t>SLO</a:t>
            </a:r>
          </a:p>
          <a:p>
            <a:pPr marL="990575" lvl="1" indent="-380990">
              <a:buFont typeface="Arial" charset="0"/>
              <a:buChar char="•"/>
            </a:pPr>
            <a:r>
              <a:rPr lang="en-US" sz="2400" dirty="0">
                <a:latin typeface="Helvetica Neue" charset="0"/>
                <a:ea typeface="Helvetica Neue" charset="0"/>
                <a:cs typeface="Helvetica Neue" charset="0"/>
              </a:rPr>
              <a:t>Throughput</a:t>
            </a:r>
          </a:p>
          <a:p>
            <a:pPr marL="990575" lvl="1" indent="-380990">
              <a:buFont typeface="Arial" charset="0"/>
              <a:buChar char="•"/>
            </a:pPr>
            <a:r>
              <a:rPr lang="en-US" sz="2400" dirty="0">
                <a:latin typeface="Helvetica Neue" charset="0"/>
                <a:ea typeface="Helvetica Neue" charset="0"/>
                <a:cs typeface="Helvetica Neue" charset="0"/>
              </a:rPr>
              <a:t>Cost</a:t>
            </a:r>
          </a:p>
        </p:txBody>
      </p:sp>
      <p:sp>
        <p:nvSpPr>
          <p:cNvPr id="8" name="TextBox 7"/>
          <p:cNvSpPr txBox="1"/>
          <p:nvPr/>
        </p:nvSpPr>
        <p:spPr>
          <a:xfrm>
            <a:off x="9921889" y="1329187"/>
            <a:ext cx="2591844" cy="1938992"/>
          </a:xfrm>
          <a:prstGeom prst="rect">
            <a:avLst/>
          </a:prstGeom>
          <a:noFill/>
        </p:spPr>
        <p:txBody>
          <a:bodyPr wrap="square" rtlCol="0">
            <a:spAutoFit/>
          </a:bodyPr>
          <a:lstStyle/>
          <a:p>
            <a:pPr marL="0" lvl="1" defTabSz="1219170">
              <a:defRPr/>
            </a:pPr>
            <a:r>
              <a:rPr lang="en-US" sz="2400" dirty="0">
                <a:latin typeface="Helvetica Neue" charset="0"/>
                <a:ea typeface="Helvetica Neue" charset="0"/>
                <a:cs typeface="Helvetica Neue" charset="0"/>
              </a:rPr>
              <a:t>Per model </a:t>
            </a:r>
            <a:r>
              <a:rPr lang="en-US" sz="2400" dirty="0" err="1">
                <a:latin typeface="Helvetica Neue" charset="0"/>
                <a:ea typeface="Helvetica Neue" charset="0"/>
                <a:cs typeface="Helvetica Neue" charset="0"/>
              </a:rPr>
              <a:t>conf</a:t>
            </a:r>
            <a:endParaRPr lang="en-US" sz="2400" dirty="0">
              <a:latin typeface="Helvetica Neue" charset="0"/>
              <a:ea typeface="Helvetica Neue" charset="0"/>
              <a:cs typeface="Helvetica Neue" charset="0"/>
            </a:endParaRPr>
          </a:p>
          <a:p>
            <a:pPr marL="380990" lvl="1" indent="-380990" defTabSz="1219170">
              <a:buFont typeface="Arial" charset="0"/>
              <a:buChar char="•"/>
              <a:defRPr/>
            </a:pPr>
            <a:r>
              <a:rPr lang="en-US" sz="2400" dirty="0">
                <a:latin typeface="Helvetica Neue" charset="0"/>
                <a:ea typeface="Helvetica Neue" charset="0"/>
                <a:cs typeface="Helvetica Neue" charset="0"/>
              </a:rPr>
              <a:t>Batch size</a:t>
            </a:r>
          </a:p>
          <a:p>
            <a:pPr marL="380990" lvl="1" indent="-380990" defTabSz="1219170">
              <a:buFont typeface="Arial" charset="0"/>
              <a:buChar char="•"/>
              <a:defRPr/>
            </a:pPr>
            <a:r>
              <a:rPr lang="en-US" sz="2400" dirty="0">
                <a:latin typeface="Helvetica Neue" charset="0"/>
                <a:ea typeface="Helvetica Neue" charset="0"/>
                <a:cs typeface="Helvetica Neue" charset="0"/>
              </a:rPr>
              <a:t>#replicas</a:t>
            </a:r>
          </a:p>
          <a:p>
            <a:pPr marL="380990" lvl="1" indent="-380990" defTabSz="1219170">
              <a:buFont typeface="Arial" charset="0"/>
              <a:buChar char="•"/>
              <a:defRPr/>
            </a:pPr>
            <a:r>
              <a:rPr lang="en-US" sz="2400" dirty="0">
                <a:latin typeface="Helvetica Neue" charset="0"/>
                <a:ea typeface="Helvetica Neue" charset="0"/>
                <a:cs typeface="Helvetica Neue" charset="0"/>
              </a:rPr>
              <a:t>Resource bundle</a:t>
            </a:r>
          </a:p>
        </p:txBody>
      </p:sp>
      <p:sp>
        <p:nvSpPr>
          <p:cNvPr id="9" name="Right Arrow 8"/>
          <p:cNvSpPr/>
          <p:nvPr/>
        </p:nvSpPr>
        <p:spPr>
          <a:xfrm>
            <a:off x="2286001" y="1981200"/>
            <a:ext cx="529164" cy="1066800"/>
          </a:xfrm>
          <a:prstGeom prst="rightArrow">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0" name="Right Arrow 9"/>
          <p:cNvSpPr/>
          <p:nvPr/>
        </p:nvSpPr>
        <p:spPr>
          <a:xfrm>
            <a:off x="9772650" y="1914616"/>
            <a:ext cx="336551" cy="1066800"/>
          </a:xfrm>
          <a:prstGeom prst="rightArrow">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2" name="Curved Left Arrow 11"/>
          <p:cNvSpPr/>
          <p:nvPr/>
        </p:nvSpPr>
        <p:spPr>
          <a:xfrm rot="1282384">
            <a:off x="11446564" y="2440767"/>
            <a:ext cx="649512" cy="1727200"/>
          </a:xfrm>
          <a:prstGeom prst="curvedLeftArrow">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solidFill>
            </a:endParaRPr>
          </a:p>
        </p:txBody>
      </p:sp>
      <p:sp>
        <p:nvSpPr>
          <p:cNvPr id="3" name="Slide Number Placeholder 2"/>
          <p:cNvSpPr>
            <a:spLocks noGrp="1"/>
          </p:cNvSpPr>
          <p:nvPr>
            <p:ph type="sldNum" idx="12"/>
          </p:nvPr>
        </p:nvSpPr>
        <p:spPr/>
        <p:txBody>
          <a:bodyPr/>
          <a:lstStyle/>
          <a:p>
            <a:fld id="{00000000-1234-1234-1234-123412341234}" type="slidenum">
              <a:rPr lang="en" smtClean="0"/>
              <a:pPr/>
              <a:t>82</a:t>
            </a:fld>
            <a:endParaRPr lang="en"/>
          </a:p>
        </p:txBody>
      </p:sp>
    </p:spTree>
    <p:extLst>
      <p:ext uri="{BB962C8B-B14F-4D97-AF65-F5344CB8AC3E}">
        <p14:creationId xmlns:p14="http://schemas.microsoft.com/office/powerpoint/2010/main" val="104384057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610" y="326863"/>
            <a:ext cx="11360799" cy="763599"/>
          </a:xfrm>
        </p:spPr>
        <p:txBody>
          <a:bodyPr>
            <a:normAutofit fontScale="90000"/>
          </a:bodyPr>
          <a:lstStyle/>
          <a:p>
            <a:r>
              <a:rPr lang="en-US" b="1" dirty="0" err="1">
                <a:solidFill>
                  <a:srgbClr val="003261"/>
                </a:solidFill>
                <a:latin typeface="Helvetica" charset="0"/>
                <a:ea typeface="Helvetica" charset="0"/>
                <a:cs typeface="Helvetica" charset="0"/>
              </a:rPr>
              <a:t>InferLine</a:t>
            </a:r>
            <a:r>
              <a:rPr lang="en-US" b="1" dirty="0">
                <a:solidFill>
                  <a:srgbClr val="003261"/>
                </a:solidFill>
                <a:latin typeface="Helvetica" charset="0"/>
                <a:ea typeface="Helvetica" charset="0"/>
                <a:cs typeface="Helvetica" charset="0"/>
              </a:rPr>
              <a:t> Architecture</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5165" y="1329187"/>
            <a:ext cx="6561668" cy="5528813"/>
          </a:xfrm>
          <a:prstGeom prst="rect">
            <a:avLst/>
          </a:prstGeom>
        </p:spPr>
      </p:pic>
      <p:sp>
        <p:nvSpPr>
          <p:cNvPr id="3" name="Rounded Rectangle 2"/>
          <p:cNvSpPr/>
          <p:nvPr/>
        </p:nvSpPr>
        <p:spPr>
          <a:xfrm>
            <a:off x="2815165" y="1356966"/>
            <a:ext cx="2586569" cy="2182101"/>
          </a:xfrm>
          <a:prstGeom prst="round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a:t>Profiler</a:t>
            </a:r>
            <a:endParaRPr lang="en-US" sz="2400"/>
          </a:p>
        </p:txBody>
      </p:sp>
      <p:sp>
        <p:nvSpPr>
          <p:cNvPr id="7" name="TextBox 6"/>
          <p:cNvSpPr txBox="1"/>
          <p:nvPr/>
        </p:nvSpPr>
        <p:spPr>
          <a:xfrm>
            <a:off x="-28904" y="1448192"/>
            <a:ext cx="2776016" cy="2308324"/>
          </a:xfrm>
          <a:prstGeom prst="rect">
            <a:avLst/>
          </a:prstGeom>
          <a:noFill/>
        </p:spPr>
        <p:txBody>
          <a:bodyPr wrap="none" rtlCol="0">
            <a:spAutoFit/>
          </a:bodyPr>
          <a:lstStyle/>
          <a:p>
            <a:pPr marL="380990" indent="-380990">
              <a:buFont typeface="Arial" charset="0"/>
              <a:buChar char="•"/>
            </a:pPr>
            <a:r>
              <a:rPr lang="en-US" sz="2400" dirty="0" err="1">
                <a:latin typeface="Helvetica Neue" charset="0"/>
                <a:ea typeface="Helvetica Neue" charset="0"/>
                <a:cs typeface="Helvetica Neue" charset="0"/>
              </a:rPr>
              <a:t>Driver.py</a:t>
            </a:r>
            <a:endParaRPr lang="en-US" sz="2400" dirty="0">
              <a:latin typeface="Helvetica Neue" charset="0"/>
              <a:ea typeface="Helvetica Neue" charset="0"/>
              <a:cs typeface="Helvetica Neue" charset="0"/>
            </a:endParaRPr>
          </a:p>
          <a:p>
            <a:pPr marL="380990" indent="-380990">
              <a:buFont typeface="Arial" charset="0"/>
              <a:buChar char="•"/>
            </a:pPr>
            <a:r>
              <a:rPr lang="en-US" sz="2400" dirty="0">
                <a:latin typeface="Helvetica Neue" charset="0"/>
                <a:ea typeface="Helvetica Neue" charset="0"/>
                <a:cs typeface="Helvetica Neue" charset="0"/>
              </a:rPr>
              <a:t>Sample queries</a:t>
            </a:r>
          </a:p>
          <a:p>
            <a:pPr marL="380990" indent="-380990">
              <a:buFont typeface="Arial" charset="0"/>
              <a:buChar char="•"/>
            </a:pPr>
            <a:r>
              <a:rPr lang="en-US" sz="2400" dirty="0">
                <a:latin typeface="Helvetica Neue" charset="0"/>
                <a:ea typeface="Helvetica Neue" charset="0"/>
                <a:cs typeface="Helvetica Neue" charset="0"/>
              </a:rPr>
              <a:t>Constraints</a:t>
            </a:r>
          </a:p>
          <a:p>
            <a:pPr marL="990575" lvl="1" indent="-380990">
              <a:buFont typeface="Arial" charset="0"/>
              <a:buChar char="•"/>
            </a:pPr>
            <a:r>
              <a:rPr lang="en-US" sz="2400" dirty="0">
                <a:latin typeface="Helvetica Neue" charset="0"/>
                <a:ea typeface="Helvetica Neue" charset="0"/>
                <a:cs typeface="Helvetica Neue" charset="0"/>
              </a:rPr>
              <a:t>SLO</a:t>
            </a:r>
          </a:p>
          <a:p>
            <a:pPr marL="990575" lvl="1" indent="-380990">
              <a:buFont typeface="Arial" charset="0"/>
              <a:buChar char="•"/>
            </a:pPr>
            <a:r>
              <a:rPr lang="en-US" sz="2400" dirty="0">
                <a:latin typeface="Helvetica Neue" charset="0"/>
                <a:ea typeface="Helvetica Neue" charset="0"/>
                <a:cs typeface="Helvetica Neue" charset="0"/>
              </a:rPr>
              <a:t>Throughput</a:t>
            </a:r>
          </a:p>
          <a:p>
            <a:pPr marL="990575" lvl="1" indent="-380990">
              <a:buFont typeface="Arial" charset="0"/>
              <a:buChar char="•"/>
            </a:pPr>
            <a:r>
              <a:rPr lang="en-US" sz="2400" dirty="0">
                <a:latin typeface="Helvetica Neue" charset="0"/>
                <a:ea typeface="Helvetica Neue" charset="0"/>
                <a:cs typeface="Helvetica Neue" charset="0"/>
              </a:rPr>
              <a:t>Cost</a:t>
            </a:r>
          </a:p>
        </p:txBody>
      </p:sp>
      <p:sp>
        <p:nvSpPr>
          <p:cNvPr id="8" name="TextBox 7"/>
          <p:cNvSpPr txBox="1"/>
          <p:nvPr/>
        </p:nvSpPr>
        <p:spPr>
          <a:xfrm>
            <a:off x="9921889" y="1329187"/>
            <a:ext cx="2608777" cy="1938992"/>
          </a:xfrm>
          <a:prstGeom prst="rect">
            <a:avLst/>
          </a:prstGeom>
          <a:noFill/>
        </p:spPr>
        <p:txBody>
          <a:bodyPr wrap="square" rtlCol="0">
            <a:spAutoFit/>
          </a:bodyPr>
          <a:lstStyle/>
          <a:p>
            <a:pPr marL="0" lvl="1" defTabSz="1219170">
              <a:defRPr/>
            </a:pPr>
            <a:r>
              <a:rPr lang="en-US" sz="2400" dirty="0">
                <a:latin typeface="Helvetica Neue" charset="0"/>
                <a:ea typeface="Helvetica Neue" charset="0"/>
                <a:cs typeface="Helvetica Neue" charset="0"/>
              </a:rPr>
              <a:t>Per model </a:t>
            </a:r>
            <a:r>
              <a:rPr lang="en-US" sz="2400" dirty="0" err="1">
                <a:latin typeface="Helvetica Neue" charset="0"/>
                <a:ea typeface="Helvetica Neue" charset="0"/>
                <a:cs typeface="Helvetica Neue" charset="0"/>
              </a:rPr>
              <a:t>conf</a:t>
            </a:r>
            <a:endParaRPr lang="en-US" sz="2400" dirty="0">
              <a:latin typeface="Helvetica Neue" charset="0"/>
              <a:ea typeface="Helvetica Neue" charset="0"/>
              <a:cs typeface="Helvetica Neue" charset="0"/>
            </a:endParaRPr>
          </a:p>
          <a:p>
            <a:pPr marL="380990" lvl="1" indent="-380990" defTabSz="1219170">
              <a:buFont typeface="Arial" charset="0"/>
              <a:buChar char="•"/>
              <a:defRPr/>
            </a:pPr>
            <a:r>
              <a:rPr lang="en-US" sz="2400" dirty="0">
                <a:latin typeface="Helvetica Neue" charset="0"/>
                <a:ea typeface="Helvetica Neue" charset="0"/>
                <a:cs typeface="Helvetica Neue" charset="0"/>
              </a:rPr>
              <a:t>Batch size</a:t>
            </a:r>
          </a:p>
          <a:p>
            <a:pPr marL="380990" lvl="1" indent="-380990" defTabSz="1219170">
              <a:buFont typeface="Arial" charset="0"/>
              <a:buChar char="•"/>
              <a:defRPr/>
            </a:pPr>
            <a:r>
              <a:rPr lang="en-US" sz="2400" dirty="0">
                <a:latin typeface="Helvetica Neue" charset="0"/>
                <a:ea typeface="Helvetica Neue" charset="0"/>
                <a:cs typeface="Helvetica Neue" charset="0"/>
              </a:rPr>
              <a:t>#replicas</a:t>
            </a:r>
          </a:p>
          <a:p>
            <a:pPr marL="380990" lvl="1" indent="-380990" defTabSz="1219170">
              <a:buFont typeface="Arial" charset="0"/>
              <a:buChar char="•"/>
              <a:defRPr/>
            </a:pPr>
            <a:r>
              <a:rPr lang="en-US" sz="2400" dirty="0">
                <a:latin typeface="Helvetica Neue" charset="0"/>
                <a:ea typeface="Helvetica Neue" charset="0"/>
                <a:cs typeface="Helvetica Neue" charset="0"/>
              </a:rPr>
              <a:t>Resource bundle</a:t>
            </a:r>
          </a:p>
        </p:txBody>
      </p:sp>
      <p:sp>
        <p:nvSpPr>
          <p:cNvPr id="9" name="Right Arrow 8"/>
          <p:cNvSpPr/>
          <p:nvPr/>
        </p:nvSpPr>
        <p:spPr>
          <a:xfrm>
            <a:off x="2286001" y="1981200"/>
            <a:ext cx="529164" cy="1066800"/>
          </a:xfrm>
          <a:prstGeom prst="rightArrow">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0" name="Right Arrow 9"/>
          <p:cNvSpPr/>
          <p:nvPr/>
        </p:nvSpPr>
        <p:spPr>
          <a:xfrm>
            <a:off x="9772650" y="1914616"/>
            <a:ext cx="336551" cy="1066800"/>
          </a:xfrm>
          <a:prstGeom prst="rightArrow">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2" name="Curved Left Arrow 11"/>
          <p:cNvSpPr/>
          <p:nvPr/>
        </p:nvSpPr>
        <p:spPr>
          <a:xfrm rot="1282384">
            <a:off x="11446564" y="2440767"/>
            <a:ext cx="649512" cy="1727200"/>
          </a:xfrm>
          <a:prstGeom prst="curvedLeftArrow">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solidFill>
            </a:endParaRPr>
          </a:p>
        </p:txBody>
      </p:sp>
      <p:sp>
        <p:nvSpPr>
          <p:cNvPr id="6" name="Slide Number Placeholder 5"/>
          <p:cNvSpPr>
            <a:spLocks noGrp="1"/>
          </p:cNvSpPr>
          <p:nvPr>
            <p:ph type="sldNum" idx="12"/>
          </p:nvPr>
        </p:nvSpPr>
        <p:spPr/>
        <p:txBody>
          <a:bodyPr/>
          <a:lstStyle/>
          <a:p>
            <a:fld id="{00000000-1234-1234-1234-123412341234}" type="slidenum">
              <a:rPr lang="en" smtClean="0"/>
              <a:pPr/>
              <a:t>83</a:t>
            </a:fld>
            <a:endParaRPr lang="en"/>
          </a:p>
        </p:txBody>
      </p:sp>
    </p:spTree>
    <p:extLst>
      <p:ext uri="{BB962C8B-B14F-4D97-AF65-F5344CB8AC3E}">
        <p14:creationId xmlns:p14="http://schemas.microsoft.com/office/powerpoint/2010/main" val="172701536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4382" y="1219201"/>
            <a:ext cx="10906125" cy="4131464"/>
          </a:xfrm>
        </p:spPr>
        <p:txBody>
          <a:bodyPr>
            <a:normAutofit/>
          </a:bodyPr>
          <a:lstStyle/>
          <a:p>
            <a:pPr>
              <a:spcBef>
                <a:spcPts val="2400"/>
              </a:spcBef>
              <a:buSzPct val="75000"/>
            </a:pPr>
            <a:r>
              <a:rPr lang="en-US" dirty="0" smtClean="0"/>
              <a:t>Challenges of serving increasingly </a:t>
            </a:r>
            <a:r>
              <a:rPr lang="en-US" i="1" dirty="0" smtClean="0">
                <a:solidFill>
                  <a:srgbClr val="FF0000"/>
                </a:solidFill>
              </a:rPr>
              <a:t>complex models </a:t>
            </a:r>
            <a:r>
              <a:rPr lang="en-US" dirty="0" smtClean="0"/>
              <a:t>trained in </a:t>
            </a:r>
            <a:r>
              <a:rPr lang="en-US" i="1" dirty="0" smtClean="0">
                <a:solidFill>
                  <a:srgbClr val="FF0000"/>
                </a:solidFill>
              </a:rPr>
              <a:t>variety of frameworks </a:t>
            </a:r>
            <a:r>
              <a:rPr lang="en-US" dirty="0" smtClean="0"/>
              <a:t>while meeting </a:t>
            </a:r>
            <a:r>
              <a:rPr lang="en-US" i="1" dirty="0" smtClean="0">
                <a:solidFill>
                  <a:srgbClr val="FF0000"/>
                </a:solidFill>
              </a:rPr>
              <a:t>strict performance demands</a:t>
            </a:r>
          </a:p>
          <a:p>
            <a:pPr>
              <a:spcBef>
                <a:spcPts val="2400"/>
              </a:spcBef>
              <a:buSzPct val="75000"/>
            </a:pPr>
            <a:r>
              <a:rPr lang="en-US" dirty="0" smtClean="0"/>
              <a:t>Clipper adopts a </a:t>
            </a:r>
            <a:r>
              <a:rPr lang="en-US" i="1" dirty="0" smtClean="0">
                <a:solidFill>
                  <a:srgbClr val="FF0000"/>
                </a:solidFill>
              </a:rPr>
              <a:t>container-based architecture </a:t>
            </a:r>
            <a:r>
              <a:rPr lang="en-US" dirty="0" smtClean="0"/>
              <a:t>and employs prediction caching and </a:t>
            </a:r>
            <a:r>
              <a:rPr lang="en-US" i="1" dirty="0" smtClean="0">
                <a:solidFill>
                  <a:srgbClr val="FF0000"/>
                </a:solidFill>
              </a:rPr>
              <a:t>latency-aware batching</a:t>
            </a:r>
          </a:p>
          <a:p>
            <a:pPr>
              <a:spcBef>
                <a:spcPts val="2400"/>
              </a:spcBef>
              <a:buSzPct val="75000"/>
            </a:pPr>
            <a:r>
              <a:rPr lang="en-US" dirty="0" smtClean="0"/>
              <a:t>Ongoing </a:t>
            </a:r>
            <a:r>
              <a:rPr lang="en-US" dirty="0" smtClean="0"/>
              <a:t>efforts on a </a:t>
            </a:r>
            <a:r>
              <a:rPr lang="en-US" i="1" dirty="0" smtClean="0">
                <a:solidFill>
                  <a:srgbClr val="FF0000"/>
                </a:solidFill>
              </a:rPr>
              <a:t>workload-aware optimizer </a:t>
            </a:r>
            <a:r>
              <a:rPr lang="en-US" dirty="0" smtClean="0"/>
              <a:t>to optimize the deployment of complex, </a:t>
            </a:r>
            <a:r>
              <a:rPr lang="en-US" i="1" dirty="0" smtClean="0">
                <a:solidFill>
                  <a:srgbClr val="FF0000"/>
                </a:solidFill>
              </a:rPr>
              <a:t>multi-model pipelines</a:t>
            </a:r>
            <a:endParaRPr lang="en-US" i="1" dirty="0">
              <a:solidFill>
                <a:srgbClr val="FF0000"/>
              </a:solidFill>
            </a:endParaRPr>
          </a:p>
        </p:txBody>
      </p:sp>
      <p:sp>
        <p:nvSpPr>
          <p:cNvPr id="9" name="TextBox 8"/>
          <p:cNvSpPr txBox="1"/>
          <p:nvPr/>
        </p:nvSpPr>
        <p:spPr>
          <a:xfrm>
            <a:off x="1213658" y="4551493"/>
            <a:ext cx="10066324" cy="1938992"/>
          </a:xfrm>
          <a:prstGeom prst="rect">
            <a:avLst/>
          </a:prstGeom>
          <a:noFill/>
        </p:spPr>
        <p:txBody>
          <a:bodyPr wrap="square" rtlCol="0">
            <a:spAutoFit/>
          </a:bodyPr>
          <a:lstStyle/>
          <a:p>
            <a:pPr algn="ctr"/>
            <a:r>
              <a:rPr lang="en-US" sz="4000" dirty="0" err="1" smtClean="0">
                <a:solidFill>
                  <a:schemeClr val="tx2">
                    <a:lumMod val="75000"/>
                  </a:schemeClr>
                </a:solidFill>
                <a:latin typeface="Inconsolata Medium" charset="0"/>
                <a:ea typeface="Inconsolata Medium" charset="0"/>
                <a:cs typeface="Inconsolata Medium" charset="0"/>
              </a:rPr>
              <a:t>crankshaw@berkeley.edu</a:t>
            </a:r>
            <a:endParaRPr lang="en-US" sz="4000" dirty="0" smtClean="0">
              <a:solidFill>
                <a:schemeClr val="tx2">
                  <a:lumMod val="75000"/>
                </a:schemeClr>
              </a:solidFill>
              <a:latin typeface="Inconsolata Medium" charset="0"/>
              <a:ea typeface="Inconsolata Medium" charset="0"/>
              <a:cs typeface="Inconsolata Medium" charset="0"/>
            </a:endParaRPr>
          </a:p>
          <a:p>
            <a:pPr algn="ctr"/>
            <a:r>
              <a:rPr lang="en-US" sz="4000" dirty="0" smtClean="0">
                <a:solidFill>
                  <a:schemeClr val="tx2">
                    <a:lumMod val="75000"/>
                  </a:schemeClr>
                </a:solidFill>
                <a:latin typeface="Inconsolata Medium" charset="0"/>
                <a:ea typeface="Inconsolata Medium" charset="0"/>
                <a:cs typeface="Inconsolata Medium" charset="0"/>
              </a:rPr>
              <a:t>http</a:t>
            </a:r>
            <a:r>
              <a:rPr lang="en-US" sz="4000" dirty="0">
                <a:solidFill>
                  <a:schemeClr val="tx2">
                    <a:lumMod val="75000"/>
                  </a:schemeClr>
                </a:solidFill>
                <a:latin typeface="Inconsolata Medium" charset="0"/>
                <a:ea typeface="Inconsolata Medium" charset="0"/>
                <a:cs typeface="Inconsolata Medium" charset="0"/>
              </a:rPr>
              <a:t>://</a:t>
            </a:r>
            <a:r>
              <a:rPr lang="en-US" sz="4000" dirty="0" smtClean="0">
                <a:solidFill>
                  <a:schemeClr val="tx2">
                    <a:lumMod val="75000"/>
                  </a:schemeClr>
                </a:solidFill>
                <a:latin typeface="Inconsolata Medium" charset="0"/>
                <a:ea typeface="Inconsolata Medium" charset="0"/>
                <a:cs typeface="Inconsolata Medium" charset="0"/>
              </a:rPr>
              <a:t>clipper.ai</a:t>
            </a:r>
          </a:p>
          <a:p>
            <a:pPr algn="ctr"/>
            <a:r>
              <a:rPr lang="en-US" sz="4000" dirty="0">
                <a:solidFill>
                  <a:schemeClr val="tx2">
                    <a:lumMod val="75000"/>
                  </a:schemeClr>
                </a:solidFill>
                <a:latin typeface="Inconsolata Medium" charset="0"/>
                <a:ea typeface="Inconsolata Medium" charset="0"/>
                <a:cs typeface="Inconsolata Medium" charset="0"/>
              </a:rPr>
              <a:t>https://</a:t>
            </a:r>
            <a:r>
              <a:rPr lang="en-US" sz="4000" dirty="0" err="1">
                <a:solidFill>
                  <a:schemeClr val="tx2">
                    <a:lumMod val="75000"/>
                  </a:schemeClr>
                </a:solidFill>
                <a:latin typeface="Inconsolata Medium" charset="0"/>
                <a:ea typeface="Inconsolata Medium" charset="0"/>
                <a:cs typeface="Inconsolata Medium" charset="0"/>
              </a:rPr>
              <a:t>github.com</a:t>
            </a:r>
            <a:r>
              <a:rPr lang="en-US" sz="4000" dirty="0">
                <a:solidFill>
                  <a:schemeClr val="tx2">
                    <a:lumMod val="75000"/>
                  </a:schemeClr>
                </a:solidFill>
                <a:latin typeface="Inconsolata Medium" charset="0"/>
                <a:ea typeface="Inconsolata Medium" charset="0"/>
                <a:cs typeface="Inconsolata Medium" charset="0"/>
              </a:rPr>
              <a:t>/</a:t>
            </a:r>
            <a:r>
              <a:rPr lang="en-US" sz="4000" dirty="0" err="1">
                <a:solidFill>
                  <a:schemeClr val="tx2">
                    <a:lumMod val="75000"/>
                  </a:schemeClr>
                </a:solidFill>
                <a:latin typeface="Inconsolata Medium" charset="0"/>
                <a:ea typeface="Inconsolata Medium" charset="0"/>
                <a:cs typeface="Inconsolata Medium" charset="0"/>
              </a:rPr>
              <a:t>ucbrise</a:t>
            </a:r>
            <a:r>
              <a:rPr lang="en-US" sz="4000" dirty="0">
                <a:solidFill>
                  <a:schemeClr val="tx2">
                    <a:lumMod val="75000"/>
                  </a:schemeClr>
                </a:solidFill>
                <a:latin typeface="Inconsolata Medium" charset="0"/>
                <a:ea typeface="Inconsolata Medium" charset="0"/>
                <a:cs typeface="Inconsolata Medium" charset="0"/>
              </a:rPr>
              <a:t>/clipper</a:t>
            </a:r>
            <a:endParaRPr lang="en-US" sz="4000" dirty="0">
              <a:solidFill>
                <a:schemeClr val="tx2">
                  <a:lumMod val="75000"/>
                </a:schemeClr>
              </a:solidFill>
              <a:latin typeface="Inconsolata Medium" charset="0"/>
              <a:ea typeface="Inconsolata Medium" charset="0"/>
              <a:cs typeface="Inconsolata Medium" charset="0"/>
            </a:endParaRPr>
          </a:p>
        </p:txBody>
      </p:sp>
      <p:sp>
        <p:nvSpPr>
          <p:cNvPr id="11" name="Title 1"/>
          <p:cNvSpPr txBox="1">
            <a:spLocks/>
          </p:cNvSpPr>
          <p:nvPr/>
        </p:nvSpPr>
        <p:spPr>
          <a:xfrm>
            <a:off x="216569" y="-86697"/>
            <a:ext cx="10515600" cy="1325563"/>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Helvetica Neue" charset="0"/>
                <a:ea typeface="Helvetica Neue" charset="0"/>
                <a:cs typeface="Helvetica Neue" charset="0"/>
              </a:defRPr>
            </a:lvl1pPr>
          </a:lstStyle>
          <a:p>
            <a:r>
              <a:rPr lang="en-US" sz="5200" b="1" smtClean="0">
                <a:solidFill>
                  <a:srgbClr val="C00000"/>
                </a:solidFill>
              </a:rPr>
              <a:t>Conclusion</a:t>
            </a:r>
            <a:endParaRPr lang="en-US" sz="5200" b="1" dirty="0">
              <a:solidFill>
                <a:srgbClr val="C00000"/>
              </a:solidFill>
            </a:endParaRPr>
          </a:p>
        </p:txBody>
      </p:sp>
      <p:sp>
        <p:nvSpPr>
          <p:cNvPr id="6" name="Slide Number Placeholder 5"/>
          <p:cNvSpPr>
            <a:spLocks noGrp="1"/>
          </p:cNvSpPr>
          <p:nvPr>
            <p:ph type="sldNum" sz="quarter" idx="12"/>
          </p:nvPr>
        </p:nvSpPr>
        <p:spPr/>
        <p:txBody>
          <a:bodyPr/>
          <a:lstStyle/>
          <a:p>
            <a:fld id="{DC2A921A-EC74-6F4D-8465-D463C43FF014}" type="slidenum">
              <a:rPr lang="en-US" smtClean="0">
                <a:solidFill>
                  <a:prstClr val="black">
                    <a:tint val="75000"/>
                  </a:prstClr>
                </a:solidFill>
              </a:rPr>
              <a:pPr/>
              <a:t>84</a:t>
            </a:fld>
            <a:endParaRPr lang="en-US">
              <a:solidFill>
                <a:prstClr val="black">
                  <a:tint val="75000"/>
                </a:prstClr>
              </a:solidFill>
            </a:endParaRPr>
          </a:p>
        </p:txBody>
      </p:sp>
    </p:spTree>
    <p:extLst>
      <p:ext uri="{BB962C8B-B14F-4D97-AF65-F5344CB8AC3E}">
        <p14:creationId xmlns:p14="http://schemas.microsoft.com/office/powerpoint/2010/main" val="287962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1336" y="1335506"/>
            <a:ext cx="8418096" cy="5112080"/>
          </a:xfrm>
          <a:prstGeom prst="rect">
            <a:avLst/>
          </a:prstGeom>
        </p:spPr>
      </p:pic>
      <p:sp>
        <p:nvSpPr>
          <p:cNvPr id="2" name="Title 1"/>
          <p:cNvSpPr>
            <a:spLocks noGrp="1"/>
          </p:cNvSpPr>
          <p:nvPr>
            <p:ph type="title"/>
          </p:nvPr>
        </p:nvSpPr>
        <p:spPr>
          <a:xfrm>
            <a:off x="838200" y="9943"/>
            <a:ext cx="10515600" cy="1325563"/>
          </a:xfrm>
        </p:spPr>
        <p:txBody>
          <a:bodyPr>
            <a:normAutofit/>
          </a:bodyPr>
          <a:lstStyle/>
          <a:p>
            <a:r>
              <a:rPr lang="en-US" sz="5000" i="1" dirty="0" smtClean="0">
                <a:solidFill>
                  <a:srgbClr val="C00000"/>
                </a:solidFill>
                <a:latin typeface="Helvetica Neue Medium" charset="0"/>
                <a:ea typeface="Helvetica Neue Medium" charset="0"/>
                <a:cs typeface="Helvetica Neue Medium" charset="0"/>
              </a:rPr>
              <a:t>GPU Cluster Scaling</a:t>
            </a:r>
            <a:endParaRPr lang="en-US" sz="5000" i="1" dirty="0">
              <a:solidFill>
                <a:srgbClr val="C00000"/>
              </a:solidFill>
              <a:latin typeface="Helvetica Neue Medium" charset="0"/>
              <a:ea typeface="Helvetica Neue Medium" charset="0"/>
              <a:cs typeface="Helvetica Neue Medium" charset="0"/>
            </a:endParaRPr>
          </a:p>
        </p:txBody>
      </p:sp>
      <p:sp>
        <p:nvSpPr>
          <p:cNvPr id="3" name="Slide Number Placeholder 2"/>
          <p:cNvSpPr>
            <a:spLocks noGrp="1"/>
          </p:cNvSpPr>
          <p:nvPr>
            <p:ph type="sldNum" sz="quarter" idx="12"/>
          </p:nvPr>
        </p:nvSpPr>
        <p:spPr/>
        <p:txBody>
          <a:bodyPr/>
          <a:lstStyle/>
          <a:p>
            <a:fld id="{DC2A921A-EC74-6F4D-8465-D463C43FF014}" type="slidenum">
              <a:rPr lang="en-US" smtClean="0">
                <a:solidFill>
                  <a:prstClr val="black">
                    <a:tint val="75000"/>
                  </a:prstClr>
                </a:solidFill>
              </a:rPr>
              <a:pPr/>
              <a:t>85</a:t>
            </a:fld>
            <a:endParaRPr lang="en-US">
              <a:solidFill>
                <a:prstClr val="black">
                  <a:tint val="75000"/>
                </a:prstClr>
              </a:solidFill>
            </a:endParaRPr>
          </a:p>
        </p:txBody>
      </p:sp>
    </p:spTree>
    <p:extLst>
      <p:ext uri="{BB962C8B-B14F-4D97-AF65-F5344CB8AC3E}">
        <p14:creationId xmlns:p14="http://schemas.microsoft.com/office/powerpoint/2010/main" val="135959014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552329">
            <a:off x="8273172" y="3419833"/>
            <a:ext cx="3061506" cy="2310480"/>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63165" y="587067"/>
            <a:ext cx="10935457" cy="3218905"/>
          </a:xfrm>
          <a:prstGeom prst="rect">
            <a:avLst/>
          </a:prstGeom>
        </p:spPr>
      </p:pic>
      <p:sp>
        <p:nvSpPr>
          <p:cNvPr id="8" name="Rectangle 7"/>
          <p:cNvSpPr/>
          <p:nvPr/>
        </p:nvSpPr>
        <p:spPr>
          <a:xfrm>
            <a:off x="336884" y="3902224"/>
            <a:ext cx="7010400" cy="1292662"/>
          </a:xfrm>
          <a:prstGeom prst="rect">
            <a:avLst/>
          </a:prstGeom>
        </p:spPr>
        <p:txBody>
          <a:bodyPr wrap="square">
            <a:spAutoFit/>
          </a:bodyPr>
          <a:lstStyle/>
          <a:p>
            <a:r>
              <a:rPr lang="en-US" sz="4000" i="1" dirty="0" smtClean="0">
                <a:solidFill>
                  <a:srgbClr val="FF0000"/>
                </a:solidFill>
                <a:latin typeface="Helvetica Neue Light" charset="0"/>
                <a:ea typeface="Helvetica Neue Light" charset="0"/>
                <a:cs typeface="Helvetica Neue Light" charset="0"/>
              </a:rPr>
              <a:t>Models getting more complex</a:t>
            </a:r>
          </a:p>
          <a:p>
            <a:pPr marL="457200" indent="-457200">
              <a:spcBef>
                <a:spcPts val="1200"/>
              </a:spcBef>
              <a:buFont typeface="Wingdings" charset="2"/>
              <a:buChar char="Ø"/>
            </a:pPr>
            <a:r>
              <a:rPr lang="en-US" sz="2800" i="1" dirty="0" smtClean="0">
                <a:solidFill>
                  <a:srgbClr val="FF0000"/>
                </a:solidFill>
                <a:latin typeface="Helvetica Neue Light" charset="0"/>
                <a:ea typeface="Helvetica Neue Light" charset="0"/>
                <a:cs typeface="Helvetica Neue Light" charset="0"/>
              </a:rPr>
              <a:t>10s of GFLOPs [1]</a:t>
            </a:r>
          </a:p>
        </p:txBody>
      </p:sp>
      <p:sp>
        <p:nvSpPr>
          <p:cNvPr id="52" name="Rectangle 51"/>
          <p:cNvSpPr/>
          <p:nvPr/>
        </p:nvSpPr>
        <p:spPr>
          <a:xfrm>
            <a:off x="0" y="213129"/>
            <a:ext cx="10972800" cy="553998"/>
          </a:xfrm>
          <a:prstGeom prst="rect">
            <a:avLst/>
          </a:prstGeom>
        </p:spPr>
        <p:txBody>
          <a:bodyPr wrap="square">
            <a:spAutoFit/>
          </a:bodyPr>
          <a:lstStyle/>
          <a:p>
            <a:pPr algn="ctr"/>
            <a:r>
              <a:rPr lang="en-US" sz="3000" i="1" dirty="0" smtClean="0">
                <a:solidFill>
                  <a:srgbClr val="FF0000"/>
                </a:solidFill>
                <a:latin typeface="Helvetica Neue Medium" charset="0"/>
                <a:ea typeface="Helvetica Neue Medium" charset="0"/>
                <a:cs typeface="Helvetica Neue Medium" charset="0"/>
              </a:rPr>
              <a:t>Support low-latency, high-throughput serving workloads</a:t>
            </a:r>
            <a:endParaRPr lang="en-US" sz="3000" i="1" dirty="0">
              <a:latin typeface="Helvetica Neue Medium" charset="0"/>
              <a:ea typeface="Helvetica Neue Medium" charset="0"/>
              <a:cs typeface="Helvetica Neue Medium" charset="0"/>
            </a:endParaRPr>
          </a:p>
        </p:txBody>
      </p:sp>
      <p:sp>
        <p:nvSpPr>
          <p:cNvPr id="55" name="TextBox 54"/>
          <p:cNvSpPr txBox="1"/>
          <p:nvPr/>
        </p:nvSpPr>
        <p:spPr>
          <a:xfrm>
            <a:off x="5963242" y="5360215"/>
            <a:ext cx="5935380" cy="1169551"/>
          </a:xfrm>
          <a:prstGeom prst="rect">
            <a:avLst/>
          </a:prstGeom>
          <a:noFill/>
        </p:spPr>
        <p:txBody>
          <a:bodyPr wrap="square" rtlCol="0">
            <a:spAutoFit/>
          </a:bodyPr>
          <a:lstStyle/>
          <a:p>
            <a:pPr algn="ctr"/>
            <a:r>
              <a:rPr lang="en-US" sz="3500" i="1" dirty="0" smtClean="0">
                <a:solidFill>
                  <a:schemeClr val="accent6">
                    <a:lumMod val="75000"/>
                  </a:schemeClr>
                </a:solidFill>
                <a:latin typeface="Helvetica Neue Light" charset="0"/>
                <a:ea typeface="Helvetica Neue Light" charset="0"/>
                <a:cs typeface="Helvetica Neue Light" charset="0"/>
              </a:rPr>
              <a:t>Using specialized hardware for predictions</a:t>
            </a:r>
            <a:endParaRPr lang="en-US" sz="3500" i="1" dirty="0">
              <a:solidFill>
                <a:schemeClr val="accent6">
                  <a:lumMod val="75000"/>
                </a:schemeClr>
              </a:solidFill>
              <a:latin typeface="Helvetica Neue Light" charset="0"/>
              <a:ea typeface="Helvetica Neue Light" charset="0"/>
              <a:cs typeface="Helvetica Neue Light" charset="0"/>
            </a:endParaRPr>
          </a:p>
        </p:txBody>
      </p:sp>
      <p:sp>
        <p:nvSpPr>
          <p:cNvPr id="9" name="Rectangle 8"/>
          <p:cNvSpPr/>
          <p:nvPr/>
        </p:nvSpPr>
        <p:spPr>
          <a:xfrm>
            <a:off x="120316" y="5237104"/>
            <a:ext cx="7010400" cy="1292662"/>
          </a:xfrm>
          <a:prstGeom prst="rect">
            <a:avLst/>
          </a:prstGeom>
        </p:spPr>
        <p:txBody>
          <a:bodyPr wrap="square">
            <a:spAutoFit/>
          </a:bodyPr>
          <a:lstStyle/>
          <a:p>
            <a:r>
              <a:rPr lang="en-US" sz="4000" i="1" dirty="0" smtClean="0">
                <a:solidFill>
                  <a:srgbClr val="FF0000"/>
                </a:solidFill>
                <a:latin typeface="Helvetica Neue Light" charset="0"/>
                <a:ea typeface="Helvetica Neue Light" charset="0"/>
                <a:cs typeface="Helvetica Neue Light" charset="0"/>
              </a:rPr>
              <a:t>Deployed on critical path</a:t>
            </a:r>
          </a:p>
          <a:p>
            <a:pPr marL="457200" indent="-457200">
              <a:spcBef>
                <a:spcPts val="1200"/>
              </a:spcBef>
              <a:buFont typeface="Wingdings" charset="2"/>
              <a:buChar char="Ø"/>
            </a:pPr>
            <a:r>
              <a:rPr lang="en-US" sz="2800" i="1" dirty="0" smtClean="0">
                <a:solidFill>
                  <a:srgbClr val="FF0000"/>
                </a:solidFill>
                <a:latin typeface="Helvetica Neue Light" charset="0"/>
                <a:ea typeface="Helvetica Neue Light" charset="0"/>
                <a:cs typeface="Helvetica Neue Light" charset="0"/>
              </a:rPr>
              <a:t>Maintain SLOs under heavy load</a:t>
            </a:r>
          </a:p>
        </p:txBody>
      </p:sp>
      <p:sp>
        <p:nvSpPr>
          <p:cNvPr id="2" name="TextBox 1"/>
          <p:cNvSpPr txBox="1"/>
          <p:nvPr/>
        </p:nvSpPr>
        <p:spPr>
          <a:xfrm>
            <a:off x="625641" y="6529766"/>
            <a:ext cx="5903495" cy="307777"/>
          </a:xfrm>
          <a:prstGeom prst="rect">
            <a:avLst/>
          </a:prstGeom>
          <a:noFill/>
        </p:spPr>
        <p:txBody>
          <a:bodyPr wrap="square" rtlCol="0">
            <a:spAutoFit/>
          </a:bodyPr>
          <a:lstStyle/>
          <a:p>
            <a:r>
              <a:rPr lang="en-US" sz="1400" i="1" dirty="0" smtClean="0">
                <a:latin typeface="Helvetica Neue" charset="0"/>
                <a:ea typeface="Helvetica Neue" charset="0"/>
                <a:cs typeface="Helvetica Neue" charset="0"/>
              </a:rPr>
              <a:t>[1] Deep </a:t>
            </a:r>
            <a:r>
              <a:rPr lang="en-US" sz="1400" i="1" dirty="0">
                <a:latin typeface="Helvetica Neue" charset="0"/>
                <a:ea typeface="Helvetica Neue" charset="0"/>
                <a:cs typeface="Helvetica Neue" charset="0"/>
              </a:rPr>
              <a:t>Residual Learning for Image </a:t>
            </a:r>
            <a:r>
              <a:rPr lang="en-US" sz="1400" i="1" dirty="0" smtClean="0">
                <a:latin typeface="Helvetica Neue" charset="0"/>
                <a:ea typeface="Helvetica Neue" charset="0"/>
                <a:cs typeface="Helvetica Neue" charset="0"/>
              </a:rPr>
              <a:t>Recognition.</a:t>
            </a:r>
            <a:r>
              <a:rPr lang="en-US" sz="1400" dirty="0" smtClean="0">
                <a:latin typeface="Helvetica Neue" charset="0"/>
                <a:ea typeface="Helvetica Neue" charset="0"/>
                <a:cs typeface="Helvetica Neue" charset="0"/>
              </a:rPr>
              <a:t> He et al. CVPR 2015.</a:t>
            </a:r>
            <a:endParaRPr lang="en-US" sz="1400" i="1" dirty="0">
              <a:latin typeface="Helvetica Neue" charset="0"/>
              <a:ea typeface="Helvetica Neue" charset="0"/>
              <a:cs typeface="Helvetica Neue" charset="0"/>
            </a:endParaRPr>
          </a:p>
        </p:txBody>
      </p:sp>
      <p:sp>
        <p:nvSpPr>
          <p:cNvPr id="3" name="Slide Number Placeholder 2"/>
          <p:cNvSpPr>
            <a:spLocks noGrp="1"/>
          </p:cNvSpPr>
          <p:nvPr>
            <p:ph type="sldNum" sz="quarter" idx="12"/>
          </p:nvPr>
        </p:nvSpPr>
        <p:spPr/>
        <p:txBody>
          <a:bodyPr/>
          <a:lstStyle/>
          <a:p>
            <a:fld id="{DC2A921A-EC74-6F4D-8465-D463C43FF014}" type="slidenum">
              <a:rPr lang="en-US" smtClean="0">
                <a:solidFill>
                  <a:prstClr val="black">
                    <a:tint val="75000"/>
                  </a:prstClr>
                </a:solidFill>
              </a:rPr>
              <a:pPr/>
              <a:t>9</a:t>
            </a:fld>
            <a:endParaRPr lang="en-US">
              <a:solidFill>
                <a:prstClr val="black">
                  <a:tint val="75000"/>
                </a:prstClr>
              </a:solidFill>
            </a:endParaRPr>
          </a:p>
        </p:txBody>
      </p:sp>
    </p:spTree>
    <p:extLst>
      <p:ext uri="{BB962C8B-B14F-4D97-AF65-F5344CB8AC3E}">
        <p14:creationId xmlns:p14="http://schemas.microsoft.com/office/powerpoint/2010/main" val="16636249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dissolv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dissolve">
                                      <p:cBhvr>
                                        <p:cTn id="12" dur="500"/>
                                        <p:tgtEl>
                                          <p:spTgt spid="8">
                                            <p:txEl>
                                              <p:pRg st="1" end="1"/>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dissolv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dissolve">
                                      <p:cBhvr>
                                        <p:cTn id="20" dur="500"/>
                                        <p:tgtEl>
                                          <p:spTgt spid="7"/>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55"/>
                                        </p:tgtEl>
                                        <p:attrNameLst>
                                          <p:attrName>style.visibility</p:attrName>
                                        </p:attrNameLst>
                                      </p:cBhvr>
                                      <p:to>
                                        <p:strVal val="visible"/>
                                      </p:to>
                                    </p:set>
                                    <p:animEffect transition="in" filter="dissolve">
                                      <p:cBhvr>
                                        <p:cTn id="23" dur="500"/>
                                        <p:tgtEl>
                                          <p:spTgt spid="55"/>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9">
                                            <p:txEl>
                                              <p:pRg st="0" end="0"/>
                                            </p:txEl>
                                          </p:spTgt>
                                        </p:tgtEl>
                                        <p:attrNameLst>
                                          <p:attrName>style.visibility</p:attrName>
                                        </p:attrNameLst>
                                      </p:cBhvr>
                                      <p:to>
                                        <p:strVal val="visible"/>
                                      </p:to>
                                    </p:set>
                                    <p:animEffect transition="in" filter="dissolve">
                                      <p:cBhvr>
                                        <p:cTn id="28" dur="500"/>
                                        <p:tgtEl>
                                          <p:spTgt spid="9">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9">
                                            <p:txEl>
                                              <p:pRg st="1" end="1"/>
                                            </p:txEl>
                                          </p:spTgt>
                                        </p:tgtEl>
                                        <p:attrNameLst>
                                          <p:attrName>style.visibility</p:attrName>
                                        </p:attrNameLst>
                                      </p:cBhvr>
                                      <p:to>
                                        <p:strVal val="visible"/>
                                      </p:to>
                                    </p:set>
                                    <p:animEffect transition="in" filter="dissolve">
                                      <p:cBhvr>
                                        <p:cTn id="33"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55" grpId="0"/>
      <p:bldP spid="9" grpId="0" build="p"/>
      <p:bldP spid="2" grpId="0"/>
    </p:bldLst>
  </p:timing>
</p:sld>
</file>

<file path=ppt/theme/theme1.xml><?xml version="1.0" encoding="utf-8"?>
<a:theme xmlns:a="http://schemas.openxmlformats.org/drawingml/2006/main" name="1_Office Theme">
  <a:themeElements>
    <a:clrScheme name="Custom 1">
      <a:dk1>
        <a:srgbClr val="000000"/>
      </a:dk1>
      <a:lt1>
        <a:srgbClr val="FFFFFF"/>
      </a:lt1>
      <a:dk2>
        <a:srgbClr val="44546A"/>
      </a:dk2>
      <a:lt2>
        <a:srgbClr val="E7E6E6"/>
      </a:lt2>
      <a:accent1>
        <a:srgbClr val="5B9BD5"/>
      </a:accent1>
      <a:accent2>
        <a:srgbClr val="ED7D31"/>
      </a:accent2>
      <a:accent3>
        <a:srgbClr val="A5A5A5"/>
      </a:accent3>
      <a:accent4>
        <a:srgbClr val="D9615F"/>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51829</TotalTime>
  <Words>5632</Words>
  <Application>Microsoft Macintosh PowerPoint</Application>
  <PresentationFormat>Widescreen</PresentationFormat>
  <Paragraphs>1291</Paragraphs>
  <Slides>85</Slides>
  <Notes>77</Notes>
  <HiddenSlides>2</HiddenSlides>
  <MMClips>0</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85</vt:i4>
      </vt:variant>
    </vt:vector>
  </HeadingPairs>
  <TitlesOfParts>
    <vt:vector size="104" baseType="lpstr">
      <vt:lpstr>American Typewriter Condensed</vt:lpstr>
      <vt:lpstr>Beirut</vt:lpstr>
      <vt:lpstr>Calibri</vt:lpstr>
      <vt:lpstr>Consolas</vt:lpstr>
      <vt:lpstr>Futura-BoldOblique</vt:lpstr>
      <vt:lpstr>Gill Sans Light</vt:lpstr>
      <vt:lpstr>Helvetica</vt:lpstr>
      <vt:lpstr>Helvetica Light</vt:lpstr>
      <vt:lpstr>Helvetica Neue</vt:lpstr>
      <vt:lpstr>Helvetica Neue Condensed</vt:lpstr>
      <vt:lpstr>Helvetica Neue Light</vt:lpstr>
      <vt:lpstr>Helvetica Neue Medium</vt:lpstr>
      <vt:lpstr>Helvetica Neue Thin</vt:lpstr>
      <vt:lpstr>HelveticaNeue</vt:lpstr>
      <vt:lpstr>Inconsolata Medium</vt:lpstr>
      <vt:lpstr>Source Sans Pro Light</vt:lpstr>
      <vt:lpstr>Wingdings</vt:lpstr>
      <vt:lpstr>Arial</vt:lpstr>
      <vt:lpstr>1_Office Theme</vt:lpstr>
      <vt:lpstr>A Low-Latency Online Prediction Serving System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Big Companies Build One-Off Systems</vt:lpstr>
      <vt:lpstr>PowerPoint Presentation</vt:lpstr>
      <vt:lpstr>PowerPoint Presentation</vt:lpstr>
      <vt:lpstr>PowerPoint Presentation</vt:lpstr>
      <vt:lpstr>PowerPoint Presentation</vt:lpstr>
      <vt:lpstr>PowerPoint Presentation</vt:lpstr>
      <vt:lpstr>Use existing systems: Offline Scoring</vt:lpstr>
      <vt:lpstr>PowerPoint Presentation</vt:lpstr>
      <vt:lpstr>PowerPoint Presentation</vt:lpstr>
      <vt:lpstr>PowerPoint Presentation</vt:lpstr>
      <vt:lpstr>How does Clipper address these challenges?</vt:lpstr>
      <vt:lpstr>PowerPoint Presentation</vt:lpstr>
      <vt:lpstr>Clipper Decouples Applications and Models</vt:lpstr>
      <vt:lpstr>Clipper Architecture</vt:lpstr>
      <vt:lpstr>Clipper Architecture</vt:lpstr>
      <vt:lpstr>Clipper Implementation</vt:lpstr>
      <vt:lpstr>PowerPoint Presentation</vt:lpstr>
      <vt:lpstr>PowerPoint Presentation</vt:lpstr>
      <vt:lpstr>Container-based Model Deployment</vt:lpstr>
      <vt:lpstr>Container-based Model Deployment</vt:lpstr>
      <vt:lpstr>PowerPoint Presentation</vt:lpstr>
      <vt:lpstr>PowerPoint Presentation</vt:lpstr>
      <vt:lpstr>PowerPoint Presentation</vt:lpstr>
      <vt:lpstr>PowerPoint Presentation</vt:lpstr>
      <vt:lpstr>Batching to Improve Throughput</vt:lpstr>
      <vt:lpstr>Batching to Improve Throughput</vt:lpstr>
      <vt:lpstr>Tensor Flow Conv. Net (GPU)</vt:lpstr>
      <vt:lpstr>Tensor Flow Conv. Net (GPU)</vt:lpstr>
      <vt:lpstr>Tensor Flow Conv. Net (GPU)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Overhead of decoupled architecture</vt:lpstr>
      <vt:lpstr>Clipper Architecture</vt:lpstr>
      <vt:lpstr>PowerPoint Presentation</vt:lpstr>
      <vt:lpstr>Selection Policy: Estimate confidence</vt:lpstr>
      <vt:lpstr>Selection Policy: Estimate confidence</vt:lpstr>
      <vt:lpstr>Selection Policy: Estimate confidence</vt:lpstr>
      <vt:lpstr>PowerPoint Presentation</vt:lpstr>
      <vt:lpstr>Selection policies supported by Clipper</vt:lpstr>
      <vt:lpstr>Research Prototype to Active Open-Source Project</vt:lpstr>
      <vt:lpstr>PowerPoint Presentation</vt:lpstr>
      <vt:lpstr>Status of the project</vt:lpstr>
      <vt:lpstr>Project Goals</vt:lpstr>
      <vt:lpstr>Development Roadmap: Spring 2018</vt:lpstr>
      <vt:lpstr>Research Roadmap</vt:lpstr>
      <vt:lpstr>Serving Multi-Model Pipelines with InferLine (Work In Progress)</vt:lpstr>
      <vt:lpstr>Trends in Applied Machine Learning</vt:lpstr>
      <vt:lpstr>Trends in Applied Machine Learning</vt:lpstr>
      <vt:lpstr>Model Composition Patterns</vt:lpstr>
      <vt:lpstr>Model Composition Patterns</vt:lpstr>
      <vt:lpstr>Model Composition Patterns</vt:lpstr>
      <vt:lpstr>Model Composition Patterns</vt:lpstr>
      <vt:lpstr>Model Composition Patterns</vt:lpstr>
      <vt:lpstr>Model Serving Considerations</vt:lpstr>
      <vt:lpstr>Global Reasoning: Motivating Example</vt:lpstr>
      <vt:lpstr>Global Reasoning: Motivating Example</vt:lpstr>
      <vt:lpstr>Global Reasoning: Motivating Example</vt:lpstr>
      <vt:lpstr>Global Reasoning: Motivating Example</vt:lpstr>
      <vt:lpstr>Global Reasoning: Motivating Example</vt:lpstr>
      <vt:lpstr>Model Performance/Cost</vt:lpstr>
      <vt:lpstr>Model Performance/Cost</vt:lpstr>
      <vt:lpstr>Model Performance/Cost</vt:lpstr>
      <vt:lpstr>Model Configuration: Control Parameters</vt:lpstr>
      <vt:lpstr>Problem Statement</vt:lpstr>
      <vt:lpstr>System Goals</vt:lpstr>
      <vt:lpstr>InferLine Architecture</vt:lpstr>
      <vt:lpstr>InferLine Architecture</vt:lpstr>
      <vt:lpstr>InferLine Architecture</vt:lpstr>
      <vt:lpstr>PowerPoint Presentation</vt:lpstr>
      <vt:lpstr>GPU Cluster Scaling</vt:lpstr>
    </vt:vector>
  </TitlesOfParts>
  <Company/>
  <LinksUpToDate>false</LinksUpToDate>
  <SharedDoc>false</SharedDoc>
  <HyperlinksChanged>false</HyperlinksChanged>
  <AppVersion>15.0038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Low-Latency Online Prediction Serving System</dc:title>
  <dc:creator>Joseph Gonzalez</dc:creator>
  <cp:lastModifiedBy>Dan Crankshaw</cp:lastModifiedBy>
  <cp:revision>847</cp:revision>
  <cp:lastPrinted>2017-02-08T19:38:09Z</cp:lastPrinted>
  <dcterms:created xsi:type="dcterms:W3CDTF">2016-06-11T00:34:45Z</dcterms:created>
  <dcterms:modified xsi:type="dcterms:W3CDTF">2018-02-01T21:25:44Z</dcterms:modified>
</cp:coreProperties>
</file>