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4"/>
  </p:notesMasterIdLst>
  <p:sldIdLst>
    <p:sldId id="264" r:id="rId2"/>
    <p:sldId id="736" r:id="rId3"/>
    <p:sldId id="1923" r:id="rId4"/>
    <p:sldId id="1927" r:id="rId5"/>
    <p:sldId id="1928" r:id="rId6"/>
    <p:sldId id="601" r:id="rId7"/>
    <p:sldId id="1929" r:id="rId8"/>
    <p:sldId id="1930" r:id="rId9"/>
    <p:sldId id="1933" r:id="rId10"/>
    <p:sldId id="1934" r:id="rId11"/>
    <p:sldId id="1935" r:id="rId12"/>
    <p:sldId id="1993" r:id="rId13"/>
    <p:sldId id="1994" r:id="rId14"/>
    <p:sldId id="1937" r:id="rId15"/>
    <p:sldId id="468" r:id="rId16"/>
    <p:sldId id="532" r:id="rId17"/>
    <p:sldId id="1855" r:id="rId18"/>
    <p:sldId id="1856" r:id="rId19"/>
    <p:sldId id="1857" r:id="rId20"/>
    <p:sldId id="1864" r:id="rId21"/>
    <p:sldId id="1834" r:id="rId22"/>
    <p:sldId id="1835" r:id="rId23"/>
    <p:sldId id="1836" r:id="rId24"/>
    <p:sldId id="1837" r:id="rId25"/>
    <p:sldId id="1838" r:id="rId26"/>
    <p:sldId id="1839" r:id="rId27"/>
    <p:sldId id="1865" r:id="rId28"/>
    <p:sldId id="1866" r:id="rId29"/>
    <p:sldId id="1867" r:id="rId30"/>
    <p:sldId id="2008" r:id="rId31"/>
    <p:sldId id="2009" r:id="rId32"/>
    <p:sldId id="1868" r:id="rId33"/>
    <p:sldId id="1913" r:id="rId34"/>
    <p:sldId id="1997" r:id="rId35"/>
    <p:sldId id="1870" r:id="rId36"/>
    <p:sldId id="1692" r:id="rId37"/>
    <p:sldId id="1843" r:id="rId38"/>
    <p:sldId id="1694" r:id="rId39"/>
    <p:sldId id="1883" r:id="rId40"/>
    <p:sldId id="1884" r:id="rId41"/>
    <p:sldId id="1848" r:id="rId42"/>
    <p:sldId id="1869" r:id="rId43"/>
    <p:sldId id="1871" r:id="rId44"/>
    <p:sldId id="1872" r:id="rId45"/>
    <p:sldId id="1873" r:id="rId46"/>
    <p:sldId id="1874" r:id="rId47"/>
    <p:sldId id="1876" r:id="rId48"/>
    <p:sldId id="1877" r:id="rId49"/>
    <p:sldId id="664" r:id="rId50"/>
    <p:sldId id="656" r:id="rId51"/>
    <p:sldId id="658" r:id="rId52"/>
    <p:sldId id="659" r:id="rId53"/>
    <p:sldId id="665" r:id="rId54"/>
    <p:sldId id="1878" r:id="rId55"/>
    <p:sldId id="1903" r:id="rId56"/>
    <p:sldId id="1879" r:id="rId57"/>
    <p:sldId id="1880" r:id="rId58"/>
    <p:sldId id="1881" r:id="rId59"/>
    <p:sldId id="1882" r:id="rId60"/>
    <p:sldId id="1887" r:id="rId61"/>
    <p:sldId id="1888" r:id="rId62"/>
    <p:sldId id="1889" r:id="rId63"/>
    <p:sldId id="1914" r:id="rId64"/>
    <p:sldId id="1895" r:id="rId65"/>
    <p:sldId id="1890" r:id="rId66"/>
    <p:sldId id="1891" r:id="rId67"/>
    <p:sldId id="1892" r:id="rId68"/>
    <p:sldId id="1893" r:id="rId69"/>
    <p:sldId id="1894" r:id="rId70"/>
    <p:sldId id="1915" r:id="rId71"/>
    <p:sldId id="1896" r:id="rId72"/>
    <p:sldId id="1897" r:id="rId73"/>
    <p:sldId id="1899" r:id="rId74"/>
    <p:sldId id="1898" r:id="rId75"/>
    <p:sldId id="1900" r:id="rId76"/>
    <p:sldId id="1906" r:id="rId77"/>
    <p:sldId id="1909" r:id="rId78"/>
    <p:sldId id="1907" r:id="rId79"/>
    <p:sldId id="1911" r:id="rId80"/>
    <p:sldId id="1912" r:id="rId81"/>
    <p:sldId id="1901" r:id="rId82"/>
    <p:sldId id="1998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kground and motivation" id="{DDB81A3A-EA77-624B-B903-359B9501C8D5}">
          <p14:sldIdLst>
            <p14:sldId id="264"/>
            <p14:sldId id="736"/>
            <p14:sldId id="1923"/>
            <p14:sldId id="1927"/>
            <p14:sldId id="1928"/>
            <p14:sldId id="601"/>
            <p14:sldId id="1929"/>
            <p14:sldId id="1930"/>
            <p14:sldId id="1933"/>
            <p14:sldId id="1934"/>
            <p14:sldId id="1935"/>
            <p14:sldId id="1993"/>
            <p14:sldId id="1994"/>
            <p14:sldId id="1937"/>
          </p14:sldIdLst>
        </p14:section>
        <p14:section name="challenges" id="{245F2367-305B-7B47-8361-B97DB67D943E}">
          <p14:sldIdLst>
            <p14:sldId id="468"/>
            <p14:sldId id="532"/>
            <p14:sldId id="1855"/>
            <p14:sldId id="1856"/>
            <p14:sldId id="1857"/>
            <p14:sldId id="1864"/>
            <p14:sldId id="1834"/>
            <p14:sldId id="1835"/>
            <p14:sldId id="1836"/>
            <p14:sldId id="1837"/>
            <p14:sldId id="1838"/>
            <p14:sldId id="1839"/>
            <p14:sldId id="1865"/>
            <p14:sldId id="1866"/>
            <p14:sldId id="1867"/>
            <p14:sldId id="2008"/>
            <p14:sldId id="2009"/>
            <p14:sldId id="1868"/>
            <p14:sldId id="1913"/>
            <p14:sldId id="1997"/>
            <p14:sldId id="1870"/>
            <p14:sldId id="1692"/>
            <p14:sldId id="1843"/>
            <p14:sldId id="1694"/>
            <p14:sldId id="1883"/>
            <p14:sldId id="1884"/>
            <p14:sldId id="1848"/>
            <p14:sldId id="1869"/>
            <p14:sldId id="1871"/>
            <p14:sldId id="1872"/>
            <p14:sldId id="1873"/>
            <p14:sldId id="1874"/>
            <p14:sldId id="1876"/>
            <p14:sldId id="1877"/>
            <p14:sldId id="664"/>
            <p14:sldId id="656"/>
            <p14:sldId id="658"/>
            <p14:sldId id="659"/>
            <p14:sldId id="665"/>
            <p14:sldId id="1878"/>
            <p14:sldId id="1903"/>
            <p14:sldId id="1879"/>
            <p14:sldId id="1880"/>
            <p14:sldId id="1881"/>
            <p14:sldId id="1882"/>
            <p14:sldId id="1887"/>
            <p14:sldId id="1888"/>
            <p14:sldId id="1889"/>
            <p14:sldId id="1914"/>
            <p14:sldId id="1895"/>
            <p14:sldId id="1890"/>
            <p14:sldId id="1891"/>
            <p14:sldId id="1892"/>
            <p14:sldId id="1893"/>
            <p14:sldId id="1894"/>
            <p14:sldId id="1915"/>
            <p14:sldId id="1896"/>
            <p14:sldId id="1897"/>
            <p14:sldId id="1899"/>
            <p14:sldId id="1898"/>
            <p14:sldId id="1900"/>
            <p14:sldId id="1906"/>
            <p14:sldId id="1909"/>
            <p14:sldId id="1907"/>
            <p14:sldId id="1911"/>
            <p14:sldId id="1912"/>
            <p14:sldId id="1901"/>
            <p14:sldId id="1998"/>
          </p14:sldIdLst>
        </p14:section>
        <p14:section name="Backup" id="{2FBE2E71-0E12-7C45-80B8-8CE4C202793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5AEB"/>
    <a:srgbClr val="0095A4"/>
    <a:srgbClr val="4C72B0"/>
    <a:srgbClr val="C44D51"/>
    <a:srgbClr val="385723"/>
    <a:srgbClr val="FF771A"/>
    <a:srgbClr val="F06E19"/>
    <a:srgbClr val="E16718"/>
    <a:srgbClr val="71A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1"/>
    <p:restoredTop sz="84124"/>
  </p:normalViewPr>
  <p:slideViewPr>
    <p:cSldViewPr snapToGrid="0" snapToObjects="1">
      <p:cViewPr varScale="1">
        <p:scale>
          <a:sx n="70" d="100"/>
          <a:sy n="70" d="100"/>
        </p:scale>
        <p:origin x="216" y="520"/>
      </p:cViewPr>
      <p:guideLst>
        <p:guide orient="horz" pos="2184"/>
        <p:guide pos="3888"/>
      </p:guideLst>
    </p:cSldViewPr>
  </p:slideViewPr>
  <p:outlineViewPr>
    <p:cViewPr>
      <p:scale>
        <a:sx n="33" d="100"/>
        <a:sy n="33" d="100"/>
      </p:scale>
      <p:origin x="0" y="-384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010D5-81C9-C448-82E8-71177EBFEC32}" type="datetimeFigureOut">
              <a:rPr lang="en-US" smtClean="0"/>
              <a:t>9/11/18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6DF27-AD16-B741-919E-EA3A35DE9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51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8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73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82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49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33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37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58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09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1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09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21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54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03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41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30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26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</a:t>
            </a:r>
            <a:r>
              <a:rPr lang="en-US" baseline="0" dirty="0"/>
              <a:t> models, different frameworks have different strengths</a:t>
            </a:r>
          </a:p>
          <a:p>
            <a:endParaRPr lang="en-US" baseline="0" dirty="0"/>
          </a:p>
          <a:p>
            <a:r>
              <a:rPr lang="en-US" baseline="0" dirty="0"/>
              <a:t>Give example of why all are needed</a:t>
            </a:r>
          </a:p>
          <a:p>
            <a:endParaRPr lang="en-US" baseline="0" dirty="0"/>
          </a:p>
          <a:p>
            <a:r>
              <a:rPr lang="en-US" baseline="0" dirty="0"/>
              <a:t>Multiple applications with different needs within an org</a:t>
            </a:r>
          </a:p>
          <a:p>
            <a:endParaRPr lang="en-US" baseline="0" dirty="0"/>
          </a:p>
          <a:p>
            <a:r>
              <a:rPr lang="en-US" baseline="0" dirty="0"/>
              <a:t>Even a single application may need to support multiple frameworks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5856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Clipper interposes itself</a:t>
            </a:r>
            <a:r>
              <a:rPr lang="en-US" baseline="0" dirty="0"/>
              <a:t> in the middle , decouples applications and models with a narrow waist prediction serving API.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57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50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49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Clipper interposes itself</a:t>
            </a:r>
            <a:r>
              <a:rPr lang="en-US" baseline="0" dirty="0"/>
              <a:t> in the middle , decouples applications and models with a narrow waist prediction serving API.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34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2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174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Black-box</a:t>
            </a:r>
            <a:r>
              <a:rPr lang="en-US" baseline="0" dirty="0"/>
              <a:t> 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16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scientist doesn’t have</a:t>
            </a:r>
            <a:r>
              <a:rPr lang="en-US" baseline="0" dirty="0"/>
              <a:t> to learn any new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926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73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frontend dev</a:t>
            </a:r>
            <a:r>
              <a:rPr lang="en-US" baseline="0" dirty="0"/>
              <a:t> </a:t>
            </a:r>
            <a:r>
              <a:rPr lang="en-US" baseline="0"/>
              <a:t>perspective Clipper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8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64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8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85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59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32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379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9814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561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73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48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597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255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86DF27-AD16-B741-919E-EA3A35DE95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9978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84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 baseline="0" dirty="0"/>
              <a:t> clearer that batching navigates tradeoff between throughput and latency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527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743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811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baseline="0" dirty="0">
                <a:solidFill>
                  <a:srgbClr val="FF0000"/>
                </a:solidFill>
              </a:rPr>
              <a:t> plots, </a:t>
            </a:r>
            <a:r>
              <a:rPr lang="en-US" baseline="0" dirty="0" err="1">
                <a:solidFill>
                  <a:srgbClr val="FF0000"/>
                </a:solidFill>
              </a:rPr>
              <a:t>thorughput</a:t>
            </a:r>
            <a:r>
              <a:rPr lang="en-US" baseline="0" dirty="0">
                <a:solidFill>
                  <a:srgbClr val="FF0000"/>
                </a:solidFill>
              </a:rPr>
              <a:t> on top, latency on bottom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549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423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934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954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all you need to do</a:t>
            </a:r>
            <a:r>
              <a:rPr lang="en-US" baseline="0" dirty="0"/>
              <a:t> to launch a Clipper cluster is pip install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595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157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09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“Not a cat picture”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45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868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074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”Abstract away the model behind a uniform</a:t>
            </a:r>
            <a:r>
              <a:rPr lang="en-US" baseline="0" dirty="0"/>
              <a:t> API”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787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Conclusion slide has too many words: look out for the next release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3145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0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77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6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6DF27-AD16-B741-919E-EA3A35DE95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3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46ACB-100D-5B4C-BC64-E629848E73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66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C3FF-DF27-AF47-BFD6-0D47FC55F58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1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EBAA-DCBB-ED4F-9431-842CDF6594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42913">
              <a:buClr>
                <a:schemeClr val="tx1"/>
              </a:buClr>
              <a:buSzPct val="100000"/>
              <a:buFont typeface="Wingdings" charset="2"/>
              <a:buChar char="Ø"/>
              <a:tabLst/>
              <a:defRPr/>
            </a:lvl1pPr>
            <a:lvl2pPr marL="914400" indent="-457200">
              <a:tabLst/>
              <a:defRPr/>
            </a:lvl2pPr>
            <a:lvl3pPr marL="1373188" indent="-311150">
              <a:tabLst/>
              <a:defRPr/>
            </a:lvl3pPr>
            <a:lvl4pPr marL="1830388" indent="-236538">
              <a:tabLst/>
              <a:defRPr/>
            </a:lvl4pPr>
            <a:lvl5pPr marL="2287588" indent="-234950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DFFE-375B-B241-8D38-CD1521CDBD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E04F-07CB-E241-8286-C61CC92223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2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B3EC-E5AF-1C4F-9372-AFC3A7799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75288-EED4-D44B-8C41-DCECF881C9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07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EA81D-B98B-4040-8545-C95CA1E914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0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3B220-9870-E346-A0A5-083495DDAC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0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812E-51FC-3644-84E3-C85B21109D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19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8868-013C-7845-B6FA-CF1A73C272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A73D0DD8-8543-B046-9827-04F0B7BED4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377"/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6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Wingdings" charset="2"/>
        <a:buNone/>
        <a:defRPr sz="2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4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20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b="0" i="0" kern="120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lipper.a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github.com/ucbrise/clippe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tiff"/><Relationship Id="rId15" Type="http://schemas.openxmlformats.org/officeDocument/2006/relationships/image" Target="../media/image20.png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12" Type="http://schemas.openxmlformats.org/officeDocument/2006/relationships/image" Target="../media/image17.tiff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tiff"/><Relationship Id="rId15" Type="http://schemas.openxmlformats.org/officeDocument/2006/relationships/image" Target="../media/image20.png"/><Relationship Id="rId10" Type="http://schemas.openxmlformats.org/officeDocument/2006/relationships/image" Target="../media/image15.tiff"/><Relationship Id="rId4" Type="http://schemas.openxmlformats.org/officeDocument/2006/relationships/image" Target="../media/image9.tiff"/><Relationship Id="rId9" Type="http://schemas.openxmlformats.org/officeDocument/2006/relationships/image" Target="../media/image14.tiff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Relationship Id="rId9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11" Type="http://schemas.openxmlformats.org/officeDocument/2006/relationships/image" Target="../media/image26.emf"/><Relationship Id="rId5" Type="http://schemas.openxmlformats.org/officeDocument/2006/relationships/image" Target="../media/image4.emf"/><Relationship Id="rId10" Type="http://schemas.openxmlformats.org/officeDocument/2006/relationships/image" Target="../media/image25.tiff"/><Relationship Id="rId4" Type="http://schemas.openxmlformats.org/officeDocument/2006/relationships/image" Target="../media/image6.emf"/><Relationship Id="rId9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9.emf"/><Relationship Id="rId5" Type="http://schemas.openxmlformats.org/officeDocument/2006/relationships/image" Target="../media/image5.emf"/><Relationship Id="rId10" Type="http://schemas.openxmlformats.org/officeDocument/2006/relationships/image" Target="../media/image28.tiff"/><Relationship Id="rId4" Type="http://schemas.openxmlformats.org/officeDocument/2006/relationships/image" Target="../media/image6.emf"/><Relationship Id="rId9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0.emf"/><Relationship Id="rId5" Type="http://schemas.openxmlformats.org/officeDocument/2006/relationships/image" Target="../media/image5.emf"/><Relationship Id="rId10" Type="http://schemas.openxmlformats.org/officeDocument/2006/relationships/image" Target="../media/image28.tiff"/><Relationship Id="rId4" Type="http://schemas.openxmlformats.org/officeDocument/2006/relationships/image" Target="../media/image6.emf"/><Relationship Id="rId9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31.emf"/><Relationship Id="rId5" Type="http://schemas.openxmlformats.org/officeDocument/2006/relationships/image" Target="../media/image5.emf"/><Relationship Id="rId10" Type="http://schemas.openxmlformats.org/officeDocument/2006/relationships/image" Target="../media/image28.tiff"/><Relationship Id="rId4" Type="http://schemas.openxmlformats.org/officeDocument/2006/relationships/image" Target="../media/image6.emf"/><Relationship Id="rId9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32.tif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34.tiff"/><Relationship Id="rId5" Type="http://schemas.openxmlformats.org/officeDocument/2006/relationships/image" Target="../media/image6.emf"/><Relationship Id="rId10" Type="http://schemas.openxmlformats.org/officeDocument/2006/relationships/image" Target="../media/image33.png"/><Relationship Id="rId4" Type="http://schemas.openxmlformats.org/officeDocument/2006/relationships/image" Target="../media/image3.emf"/><Relationship Id="rId9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32.tif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11" Type="http://schemas.openxmlformats.org/officeDocument/2006/relationships/image" Target="../media/image34.tiff"/><Relationship Id="rId5" Type="http://schemas.openxmlformats.org/officeDocument/2006/relationships/image" Target="../media/image6.emf"/><Relationship Id="rId10" Type="http://schemas.openxmlformats.org/officeDocument/2006/relationships/image" Target="../media/image33.png"/><Relationship Id="rId4" Type="http://schemas.openxmlformats.org/officeDocument/2006/relationships/image" Target="../media/image3.emf"/><Relationship Id="rId9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emf"/><Relationship Id="rId4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7.tif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0.emf"/><Relationship Id="rId4" Type="http://schemas.openxmlformats.org/officeDocument/2006/relationships/image" Target="../media/image2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8.tiff"/><Relationship Id="rId7" Type="http://schemas.openxmlformats.org/officeDocument/2006/relationships/image" Target="../media/image35.tiff"/><Relationship Id="rId12" Type="http://schemas.openxmlformats.org/officeDocument/2006/relationships/image" Target="../media/image4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11" Type="http://schemas.openxmlformats.org/officeDocument/2006/relationships/image" Target="../media/image44.tiff"/><Relationship Id="rId5" Type="http://schemas.openxmlformats.org/officeDocument/2006/relationships/image" Target="../media/image14.tiff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44.tiff"/><Relationship Id="rId3" Type="http://schemas.openxmlformats.org/officeDocument/2006/relationships/image" Target="../media/image45.tiff"/><Relationship Id="rId7" Type="http://schemas.openxmlformats.org/officeDocument/2006/relationships/image" Target="../media/image14.tiff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image" Target="../media/image46.png"/><Relationship Id="rId9" Type="http://schemas.openxmlformats.org/officeDocument/2006/relationships/image" Target="../media/image35.tiff"/><Relationship Id="rId14" Type="http://schemas.openxmlformats.org/officeDocument/2006/relationships/image" Target="../media/image38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3.png"/><Relationship Id="rId3" Type="http://schemas.openxmlformats.org/officeDocument/2006/relationships/image" Target="../media/image49.tiff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tiff"/><Relationship Id="rId15" Type="http://schemas.openxmlformats.org/officeDocument/2006/relationships/image" Target="../media/image59.png"/><Relationship Id="rId10" Type="http://schemas.openxmlformats.org/officeDocument/2006/relationships/image" Target="../media/image55.jpeg"/><Relationship Id="rId4" Type="http://schemas.openxmlformats.org/officeDocument/2006/relationships/image" Target="../media/image14.tiff"/><Relationship Id="rId9" Type="http://schemas.openxmlformats.org/officeDocument/2006/relationships/image" Target="../media/image54.png"/><Relationship Id="rId14" Type="http://schemas.openxmlformats.org/officeDocument/2006/relationships/image" Target="../media/image5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34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9.tiff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6" Type="http://schemas.openxmlformats.org/officeDocument/2006/relationships/hyperlink" Target="http://clipper.ai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tiff"/><Relationship Id="rId15" Type="http://schemas.openxmlformats.org/officeDocument/2006/relationships/image" Target="../media/image58.tiff"/><Relationship Id="rId10" Type="http://schemas.openxmlformats.org/officeDocument/2006/relationships/image" Target="../media/image63.tiff"/><Relationship Id="rId4" Type="http://schemas.openxmlformats.org/officeDocument/2006/relationships/image" Target="../media/image14.tiff"/><Relationship Id="rId9" Type="http://schemas.openxmlformats.org/officeDocument/2006/relationships/image" Target="../media/image54.png"/><Relationship Id="rId1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2.png"/><Relationship Id="rId3" Type="http://schemas.openxmlformats.org/officeDocument/2006/relationships/image" Target="../media/image35.tiff"/><Relationship Id="rId7" Type="http://schemas.openxmlformats.org/officeDocument/2006/relationships/image" Target="../media/image6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40.tiff"/><Relationship Id="rId5" Type="http://schemas.openxmlformats.org/officeDocument/2006/relationships/image" Target="../media/image64.tiff"/><Relationship Id="rId15" Type="http://schemas.openxmlformats.org/officeDocument/2006/relationships/image" Target="../media/image34.tiff"/><Relationship Id="rId10" Type="http://schemas.openxmlformats.org/officeDocument/2006/relationships/image" Target="../media/image68.tiff"/><Relationship Id="rId4" Type="http://schemas.openxmlformats.org/officeDocument/2006/relationships/image" Target="../media/image14.tiff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8.tif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tif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tif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10" Type="http://schemas.openxmlformats.org/officeDocument/2006/relationships/image" Target="../media/image35.tiff"/><Relationship Id="rId4" Type="http://schemas.openxmlformats.org/officeDocument/2006/relationships/image" Target="../media/image68.tiff"/><Relationship Id="rId9" Type="http://schemas.openxmlformats.org/officeDocument/2006/relationships/image" Target="../media/image34.tif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42.png"/><Relationship Id="rId3" Type="http://schemas.openxmlformats.org/officeDocument/2006/relationships/image" Target="../media/image35.tiff"/><Relationship Id="rId7" Type="http://schemas.openxmlformats.org/officeDocument/2006/relationships/image" Target="../media/image6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40.tiff"/><Relationship Id="rId5" Type="http://schemas.openxmlformats.org/officeDocument/2006/relationships/image" Target="../media/image64.tiff"/><Relationship Id="rId15" Type="http://schemas.openxmlformats.org/officeDocument/2006/relationships/image" Target="../media/image34.tiff"/><Relationship Id="rId10" Type="http://schemas.openxmlformats.org/officeDocument/2006/relationships/image" Target="../media/image68.tiff"/><Relationship Id="rId4" Type="http://schemas.openxmlformats.org/officeDocument/2006/relationships/image" Target="../media/image14.tiff"/><Relationship Id="rId9" Type="http://schemas.openxmlformats.org/officeDocument/2006/relationships/image" Target="../media/image48.png"/><Relationship Id="rId1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71.tif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58.tiff"/><Relationship Id="rId4" Type="http://schemas.openxmlformats.org/officeDocument/2006/relationships/image" Target="../media/image72.png"/><Relationship Id="rId9" Type="http://schemas.openxmlformats.org/officeDocument/2006/relationships/image" Target="../media/image14.tif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71.tif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58.tiff"/><Relationship Id="rId4" Type="http://schemas.openxmlformats.org/officeDocument/2006/relationships/image" Target="../media/image72.png"/><Relationship Id="rId9" Type="http://schemas.openxmlformats.org/officeDocument/2006/relationships/image" Target="../media/image14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3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34.tif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71.tif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58.tiff"/><Relationship Id="rId4" Type="http://schemas.openxmlformats.org/officeDocument/2006/relationships/image" Target="../media/image72.png"/><Relationship Id="rId9" Type="http://schemas.openxmlformats.org/officeDocument/2006/relationships/image" Target="../media/image1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44.tiff"/><Relationship Id="rId3" Type="http://schemas.openxmlformats.org/officeDocument/2006/relationships/image" Target="../media/image45.tiff"/><Relationship Id="rId7" Type="http://schemas.openxmlformats.org/officeDocument/2006/relationships/image" Target="../media/image14.tiff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openxmlformats.org/officeDocument/2006/relationships/image" Target="../media/image46.png"/><Relationship Id="rId9" Type="http://schemas.openxmlformats.org/officeDocument/2006/relationships/image" Target="../media/image35.tiff"/><Relationship Id="rId14" Type="http://schemas.openxmlformats.org/officeDocument/2006/relationships/image" Target="../media/image38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86.tiff"/><Relationship Id="rId4" Type="http://schemas.openxmlformats.org/officeDocument/2006/relationships/image" Target="../media/image14.tif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strata.clipper.ai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tiff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4613" y="3900487"/>
            <a:ext cx="5630779" cy="2820989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Dan </a:t>
            </a:r>
            <a:r>
              <a:rPr lang="en-US" sz="3000" b="1" dirty="0" err="1"/>
              <a:t>Crankshaw</a:t>
            </a:r>
            <a:endParaRPr lang="en-US" sz="3000" b="1" dirty="0"/>
          </a:p>
          <a:p>
            <a:r>
              <a:rPr lang="en-US" dirty="0" err="1"/>
              <a:t>crankshaw@cs.berkeley.edu</a:t>
            </a:r>
            <a:endParaRPr lang="en-US" sz="2600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http://clipper.ai</a:t>
            </a:r>
            <a:endParaRPr lang="en-US" dirty="0"/>
          </a:p>
          <a:p>
            <a:r>
              <a:rPr lang="en-US" dirty="0">
                <a:hlinkClick r:id="rId4"/>
              </a:rPr>
              <a:t>https://github.com/ucbrise/clipper</a:t>
            </a:r>
            <a:endParaRPr lang="en-US" dirty="0"/>
          </a:p>
          <a:p>
            <a:endParaRPr lang="en-US" b="1" dirty="0"/>
          </a:p>
          <a:p>
            <a:r>
              <a:rPr lang="en-US" i="1" dirty="0"/>
              <a:t>September 11, 2018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4912" y="900178"/>
            <a:ext cx="11756573" cy="215822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Machine Learning Model Serving With Open-Source Technologies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641" y="0"/>
            <a:ext cx="3425952" cy="1002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2956533"/>
            <a:ext cx="4699905" cy="37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1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03EBB116-AF1D-C146-A6B9-B015D8041E08}"/>
              </a:ext>
            </a:extLst>
          </p:cNvPr>
          <p:cNvGrpSpPr/>
          <p:nvPr/>
        </p:nvGrpSpPr>
        <p:grpSpPr>
          <a:xfrm>
            <a:off x="-2011341" y="909310"/>
            <a:ext cx="6316483" cy="3062157"/>
            <a:chOff x="-1411705" y="1990694"/>
            <a:chExt cx="6780416" cy="328706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6C84D4E-22D2-B94F-A642-0E7BC0E58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57" r="32435"/>
            <a:stretch/>
          </p:blipFill>
          <p:spPr>
            <a:xfrm>
              <a:off x="-664613" y="1990694"/>
              <a:ext cx="6033324" cy="3287062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39F2308-A3FE-134C-8A55-3F06D75F4D26}"/>
                </a:ext>
              </a:extLst>
            </p:cNvPr>
            <p:cNvSpPr/>
            <p:nvPr/>
          </p:nvSpPr>
          <p:spPr>
            <a:xfrm>
              <a:off x="-1411705" y="4427615"/>
              <a:ext cx="5085346" cy="802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D9321FD-9C06-044E-9257-8277C78F35B6}"/>
                </a:ext>
              </a:extLst>
            </p:cNvPr>
            <p:cNvSpPr/>
            <p:nvPr/>
          </p:nvSpPr>
          <p:spPr>
            <a:xfrm>
              <a:off x="1296007" y="2186662"/>
              <a:ext cx="2573591" cy="205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7" r="32435"/>
          <a:stretch/>
        </p:blipFill>
        <p:spPr>
          <a:xfrm>
            <a:off x="11118568" y="5851602"/>
            <a:ext cx="6033325" cy="3287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7EC7FF-237F-A846-9A9D-98EC66FC23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65" t="20857"/>
          <a:stretch/>
        </p:blipFill>
        <p:spPr>
          <a:xfrm>
            <a:off x="4997638" y="1029296"/>
            <a:ext cx="3301563" cy="37937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BB3E38-C16C-CB4A-B928-54A5B31EABDB}"/>
              </a:ext>
            </a:extLst>
          </p:cNvPr>
          <p:cNvSpPr txBox="1"/>
          <p:nvPr/>
        </p:nvSpPr>
        <p:spPr>
          <a:xfrm>
            <a:off x="7248082" y="4005160"/>
            <a:ext cx="478205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Scalable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Affordable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Reliability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Maintainability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2621C8-A7E1-674F-8236-7C7513E0E26E}"/>
              </a:ext>
            </a:extLst>
          </p:cNvPr>
          <p:cNvGrpSpPr/>
          <p:nvPr/>
        </p:nvGrpSpPr>
        <p:grpSpPr>
          <a:xfrm>
            <a:off x="-3469012" y="6083552"/>
            <a:ext cx="2245497" cy="1150630"/>
            <a:chOff x="8272450" y="5250391"/>
            <a:chExt cx="2245497" cy="11506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3E0B75-9887-A448-B870-6970079E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4E2754-8368-4849-A2D0-8BD28FE07D75}"/>
                </a:ext>
              </a:extLst>
            </p:cNvPr>
            <p:cNvSpPr txBox="1"/>
            <p:nvPr/>
          </p:nvSpPr>
          <p:spPr>
            <a:xfrm>
              <a:off x="8272450" y="5475172"/>
              <a:ext cx="1457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Data Scientist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43C7E3EE-8136-8F41-8823-14C8B0A8D7C0}"/>
              </a:ext>
            </a:extLst>
          </p:cNvPr>
          <p:cNvSpPr txBox="1"/>
          <p:nvPr/>
        </p:nvSpPr>
        <p:spPr>
          <a:xfrm>
            <a:off x="343483" y="162885"/>
            <a:ext cx="76915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Century Gothic" panose="020B0502020202020204" pitchFamily="34" charset="0"/>
              </a:rPr>
              <a:t>DevOps Creates a Service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F0BDFD7-F22A-4448-A1CA-3593F680A2C9}"/>
              </a:ext>
            </a:extLst>
          </p:cNvPr>
          <p:cNvGrpSpPr/>
          <p:nvPr/>
        </p:nvGrpSpPr>
        <p:grpSpPr>
          <a:xfrm>
            <a:off x="141410" y="5390155"/>
            <a:ext cx="2505561" cy="1150630"/>
            <a:chOff x="8012386" y="5250391"/>
            <a:chExt cx="2505561" cy="115063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4AD98F7-BD4E-F946-AF3E-569178114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7295F02-C001-D64F-AFF4-9E2F7FECA1C5}"/>
                </a:ext>
              </a:extLst>
            </p:cNvPr>
            <p:cNvSpPr txBox="1"/>
            <p:nvPr/>
          </p:nvSpPr>
          <p:spPr>
            <a:xfrm>
              <a:off x="8012386" y="5475172"/>
              <a:ext cx="17177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DevOps</a:t>
              </a:r>
            </a:p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Engineer</a:t>
              </a: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D6AFAF7E-4A16-D745-BE5C-0F4EDAB8E1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18" r="32435"/>
          <a:stretch/>
        </p:blipFill>
        <p:spPr>
          <a:xfrm>
            <a:off x="-723602" y="3233288"/>
            <a:ext cx="4436977" cy="6134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18B81C7-D812-5844-BD12-AA060BCDA565}"/>
              </a:ext>
            </a:extLst>
          </p:cNvPr>
          <p:cNvGrpSpPr/>
          <p:nvPr/>
        </p:nvGrpSpPr>
        <p:grpSpPr>
          <a:xfrm>
            <a:off x="-2011341" y="1655735"/>
            <a:ext cx="6316483" cy="3062157"/>
            <a:chOff x="-1411705" y="1990694"/>
            <a:chExt cx="6780416" cy="328706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B62837-EBDE-DA41-9D9F-CF6E6ECD8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57" r="32435"/>
            <a:stretch/>
          </p:blipFill>
          <p:spPr>
            <a:xfrm>
              <a:off x="-664613" y="1990694"/>
              <a:ext cx="6033324" cy="3287062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6A2BE5-7231-EE44-8598-A388E41D7165}"/>
                </a:ext>
              </a:extLst>
            </p:cNvPr>
            <p:cNvSpPr/>
            <p:nvPr/>
          </p:nvSpPr>
          <p:spPr>
            <a:xfrm>
              <a:off x="-1411705" y="4427615"/>
              <a:ext cx="5085346" cy="802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698969-48C0-7A4A-9BCB-15585C52F898}"/>
                </a:ext>
              </a:extLst>
            </p:cNvPr>
            <p:cNvSpPr/>
            <p:nvPr/>
          </p:nvSpPr>
          <p:spPr>
            <a:xfrm>
              <a:off x="1296007" y="2186662"/>
              <a:ext cx="2573591" cy="205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8F38961-B3B4-0546-A4E5-E2E4FCF06C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18" r="32435"/>
          <a:stretch/>
        </p:blipFill>
        <p:spPr>
          <a:xfrm>
            <a:off x="-723602" y="3979713"/>
            <a:ext cx="4436977" cy="61340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E75DE18-4F68-E84B-A425-12CB10EA7411}"/>
              </a:ext>
            </a:extLst>
          </p:cNvPr>
          <p:cNvGrpSpPr/>
          <p:nvPr/>
        </p:nvGrpSpPr>
        <p:grpSpPr>
          <a:xfrm>
            <a:off x="-2013080" y="2403023"/>
            <a:ext cx="6316483" cy="3062157"/>
            <a:chOff x="-1411705" y="1990694"/>
            <a:chExt cx="6780416" cy="328706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10110B8-DCB3-DB4B-A19B-8C3274F11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57" r="32435"/>
            <a:stretch/>
          </p:blipFill>
          <p:spPr>
            <a:xfrm>
              <a:off x="-664613" y="1990694"/>
              <a:ext cx="6033324" cy="3287062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EA9C669-AF15-D347-896E-2CB65C4DC2FB}"/>
                </a:ext>
              </a:extLst>
            </p:cNvPr>
            <p:cNvSpPr/>
            <p:nvPr/>
          </p:nvSpPr>
          <p:spPr>
            <a:xfrm>
              <a:off x="-1411705" y="4427615"/>
              <a:ext cx="5085346" cy="802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60E782-377C-7B4C-8B84-9559CD1F4A11}"/>
                </a:ext>
              </a:extLst>
            </p:cNvPr>
            <p:cNvSpPr/>
            <p:nvPr/>
          </p:nvSpPr>
          <p:spPr>
            <a:xfrm>
              <a:off x="1296007" y="2186662"/>
              <a:ext cx="2573591" cy="205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699F05B-9714-2E40-A95F-E3DEC3927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18" r="32435"/>
          <a:stretch/>
        </p:blipFill>
        <p:spPr>
          <a:xfrm>
            <a:off x="-725341" y="4727001"/>
            <a:ext cx="4436977" cy="6134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55A85C-FF36-5845-826A-68DB6F3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3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9783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547" y="2749656"/>
            <a:ext cx="256682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98"/>
          <a:stretch/>
        </p:blipFill>
        <p:spPr>
          <a:xfrm>
            <a:off x="-1316946" y="1892966"/>
            <a:ext cx="8929681" cy="3335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101" y="2948815"/>
            <a:ext cx="220146" cy="20781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F4EBCA-7950-8C4E-8896-330061BFA4A1}"/>
              </a:ext>
            </a:extLst>
          </p:cNvPr>
          <p:cNvSpPr txBox="1"/>
          <p:nvPr/>
        </p:nvSpPr>
        <p:spPr>
          <a:xfrm>
            <a:off x="789809" y="130801"/>
            <a:ext cx="91855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</a:rPr>
              <a:t>Creating a</a:t>
            </a:r>
            <a:br>
              <a:rPr lang="en-US" sz="4800" dirty="0">
                <a:latin typeface="Century Gothic" panose="020B0502020202020204" pitchFamily="34" charset="0"/>
              </a:rPr>
            </a:br>
            <a:r>
              <a:rPr lang="en-US" sz="4800" b="1" i="1" dirty="0">
                <a:latin typeface="Century Gothic" panose="020B0502020202020204" pitchFamily="34" charset="0"/>
              </a:rPr>
              <a:t>Machine Learning Application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1823F8-6E9B-674E-830D-F47D0DF3D050}"/>
              </a:ext>
            </a:extLst>
          </p:cNvPr>
          <p:cNvGrpSpPr/>
          <p:nvPr/>
        </p:nvGrpSpPr>
        <p:grpSpPr>
          <a:xfrm>
            <a:off x="-19960" y="5485216"/>
            <a:ext cx="2245497" cy="1150630"/>
            <a:chOff x="8272450" y="5250391"/>
            <a:chExt cx="2245497" cy="11506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9C6ADC1-6ACF-0A49-8ED7-22F45D818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8339ED-8216-7248-959E-DCBA5B3ACCAE}"/>
                </a:ext>
              </a:extLst>
            </p:cNvPr>
            <p:cNvSpPr txBox="1"/>
            <p:nvPr/>
          </p:nvSpPr>
          <p:spPr>
            <a:xfrm>
              <a:off x="8272450" y="5475172"/>
              <a:ext cx="1457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Data Scientist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C7D426-C5C3-6F4E-8861-562654B65220}"/>
              </a:ext>
            </a:extLst>
          </p:cNvPr>
          <p:cNvGrpSpPr/>
          <p:nvPr/>
        </p:nvGrpSpPr>
        <p:grpSpPr>
          <a:xfrm>
            <a:off x="2173059" y="5485216"/>
            <a:ext cx="2505561" cy="1150630"/>
            <a:chOff x="8012386" y="5250391"/>
            <a:chExt cx="2505561" cy="11506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558121-E0AF-2A4C-A993-9D4AD2E82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E16838-DA86-D64A-A161-883E53F5777F}"/>
                </a:ext>
              </a:extLst>
            </p:cNvPr>
            <p:cNvSpPr txBox="1"/>
            <p:nvPr/>
          </p:nvSpPr>
          <p:spPr>
            <a:xfrm>
              <a:off x="8012386" y="5475172"/>
              <a:ext cx="17177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Frontend Developer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61FE8B-8B49-9245-B5DA-0574DBE2E5A4}"/>
              </a:ext>
            </a:extLst>
          </p:cNvPr>
          <p:cNvGrpSpPr/>
          <p:nvPr/>
        </p:nvGrpSpPr>
        <p:grpSpPr>
          <a:xfrm>
            <a:off x="4626142" y="5485216"/>
            <a:ext cx="2505561" cy="1150630"/>
            <a:chOff x="8012386" y="5250391"/>
            <a:chExt cx="2505561" cy="115063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DF0E61-7099-8047-B138-AC310F151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43381A-281C-704B-9382-50908420FB36}"/>
                </a:ext>
              </a:extLst>
            </p:cNvPr>
            <p:cNvSpPr txBox="1"/>
            <p:nvPr/>
          </p:nvSpPr>
          <p:spPr>
            <a:xfrm>
              <a:off x="8012386" y="5475172"/>
              <a:ext cx="17177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DevOps</a:t>
              </a:r>
            </a:p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Engineer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D3682-B495-DB49-952E-AB0ADB12D5DE}"/>
              </a:ext>
            </a:extLst>
          </p:cNvPr>
          <p:cNvSpPr txBox="1"/>
          <p:nvPr/>
        </p:nvSpPr>
        <p:spPr>
          <a:xfrm>
            <a:off x="7612735" y="2413951"/>
            <a:ext cx="449882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4800"/>
              </a:spcBef>
              <a:buFont typeface="Wingdings" pitchFamily="2" charset="2"/>
              <a:buChar char="Ø"/>
            </a:pP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Joint effort of 3 groups of developers</a:t>
            </a:r>
          </a:p>
          <a:p>
            <a:pPr marL="571500" indent="-571500">
              <a:spcBef>
                <a:spcPts val="4800"/>
              </a:spcBef>
              <a:buFont typeface="Wingdings" pitchFamily="2" charset="2"/>
              <a:buChar char="Ø"/>
            </a:pP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Complex performance tradeoff space between </a:t>
            </a:r>
            <a:r>
              <a:rPr lang="en-US" sz="26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accuracy</a:t>
            </a: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, </a:t>
            </a:r>
            <a:r>
              <a:rPr lang="en-US" sz="26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latency</a:t>
            </a: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, </a:t>
            </a:r>
            <a:r>
              <a:rPr lang="en-US" sz="26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throughput</a:t>
            </a: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, and </a:t>
            </a:r>
            <a:r>
              <a:rPr lang="en-US" sz="26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cost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228298-427F-6E42-A3F5-3920987AB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4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9783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547" y="2749656"/>
            <a:ext cx="2566823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101" y="2948815"/>
            <a:ext cx="220146" cy="20781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F4EBCA-7950-8C4E-8896-330061BFA4A1}"/>
              </a:ext>
            </a:extLst>
          </p:cNvPr>
          <p:cNvSpPr txBox="1"/>
          <p:nvPr/>
        </p:nvSpPr>
        <p:spPr>
          <a:xfrm>
            <a:off x="789809" y="130801"/>
            <a:ext cx="3486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latin typeface="Century Gothic" panose="020B0502020202020204" pitchFamily="34" charset="0"/>
              </a:rPr>
              <a:t>Challenge: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9D3682-B495-DB49-952E-AB0ADB12D5DE}"/>
              </a:ext>
            </a:extLst>
          </p:cNvPr>
          <p:cNvSpPr txBox="1"/>
          <p:nvPr/>
        </p:nvSpPr>
        <p:spPr>
          <a:xfrm>
            <a:off x="789809" y="1193797"/>
            <a:ext cx="1051865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Systems for training models have fundamentally different requirements than low-latency serving systems: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Simplify model development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Throughput-optimized for large-scale training</a:t>
            </a:r>
          </a:p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Deployment to serving means implementing an application that…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Can serve low-latency predictions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Scale to heavy workloads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Is cost-effective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Is maintainable over time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4B669-A3A4-464F-9F59-57E026A71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9783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547" y="2749656"/>
            <a:ext cx="2566823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101" y="2948815"/>
            <a:ext cx="220146" cy="20781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F4EBCA-7950-8C4E-8896-330061BFA4A1}"/>
              </a:ext>
            </a:extLst>
          </p:cNvPr>
          <p:cNvSpPr txBox="1"/>
          <p:nvPr/>
        </p:nvSpPr>
        <p:spPr>
          <a:xfrm>
            <a:off x="789809" y="130801"/>
            <a:ext cx="6514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latin typeface="Century Gothic" panose="020B0502020202020204" pitchFamily="34" charset="0"/>
              </a:rPr>
              <a:t>Previous Approaches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9D3682-B495-DB49-952E-AB0ADB12D5DE}"/>
              </a:ext>
            </a:extLst>
          </p:cNvPr>
          <p:cNvSpPr txBox="1"/>
          <p:nvPr/>
        </p:nvSpPr>
        <p:spPr>
          <a:xfrm>
            <a:off x="789808" y="1193797"/>
            <a:ext cx="1101636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Port models from training framework to serving system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Error-prone – can introduce bugs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Labor-intensive for all but simplest models</a:t>
            </a:r>
          </a:p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Integrate directly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Framework compatibility issues – e.g. managed vs native runtimes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Labor-intensive to implement serving logic</a:t>
            </a:r>
          </a:p>
          <a:p>
            <a:pPr marL="1028700" lvl="1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Tightly coupled application and model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A801C9-2ABB-F444-8A1A-828192CF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9783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547" y="2749656"/>
            <a:ext cx="256682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98"/>
          <a:stretch/>
        </p:blipFill>
        <p:spPr>
          <a:xfrm>
            <a:off x="-1282221" y="1700461"/>
            <a:ext cx="6747413" cy="2520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101" y="2948815"/>
            <a:ext cx="220146" cy="20781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F4EBCA-7950-8C4E-8896-330061BFA4A1}"/>
              </a:ext>
            </a:extLst>
          </p:cNvPr>
          <p:cNvSpPr txBox="1"/>
          <p:nvPr/>
        </p:nvSpPr>
        <p:spPr>
          <a:xfrm>
            <a:off x="789809" y="130801"/>
            <a:ext cx="82365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</a:rPr>
              <a:t>New Class of Infrastructure:</a:t>
            </a:r>
          </a:p>
          <a:p>
            <a:r>
              <a:rPr lang="en-US" sz="4800" b="1" i="1" dirty="0">
                <a:latin typeface="Century Gothic" panose="020B0502020202020204" pitchFamily="34" charset="0"/>
              </a:rPr>
              <a:t>Prediction-Serving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9D3682-B495-DB49-952E-AB0ADB12D5DE}"/>
              </a:ext>
            </a:extLst>
          </p:cNvPr>
          <p:cNvSpPr txBox="1"/>
          <p:nvPr/>
        </p:nvSpPr>
        <p:spPr>
          <a:xfrm>
            <a:off x="2326108" y="5235801"/>
            <a:ext cx="960922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New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abstractions</a:t>
            </a: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 for expressing ML applications</a:t>
            </a:r>
          </a:p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New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systems</a:t>
            </a: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 and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algorithms</a:t>
            </a: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 to automatically navigate complex performance tradeoff space</a:t>
            </a:r>
            <a:endParaRPr lang="en-US" sz="2400" b="1" dirty="0">
              <a:latin typeface="Century Gothic" panose="020B0502020202020204" pitchFamily="34" charset="0"/>
              <a:ea typeface="Helvetica Neue" charset="0"/>
              <a:cs typeface="Helvetica Neue" charset="0"/>
              <a:sym typeface="Wingding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1CF61A-FF89-8244-96BD-1703AEE4A734}"/>
              </a:ext>
            </a:extLst>
          </p:cNvPr>
          <p:cNvSpPr txBox="1"/>
          <p:nvPr/>
        </p:nvSpPr>
        <p:spPr>
          <a:xfrm>
            <a:off x="6134100" y="2306274"/>
            <a:ext cx="54887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Key Idea:</a:t>
            </a:r>
          </a:p>
          <a:p>
            <a:pPr algn="ctr">
              <a:spcBef>
                <a:spcPts val="600"/>
              </a:spcBef>
            </a:pP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Adopt a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disaggregated design </a:t>
            </a: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that layers systems on top of training frameworks to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achieve serving requirements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2FD4B-4AA9-3046-BAA5-617B994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9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643" y="1472573"/>
            <a:ext cx="11796714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Requirements for Prediction-Serving Systems</a:t>
            </a:r>
            <a:endParaRPr lang="en-US" sz="80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66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9618" y="3525980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20178" y="4829737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Requirements</a:t>
            </a:r>
            <a:endParaRPr lang="en-US" sz="53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8869680" cy="446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Manageable</a:t>
            </a:r>
          </a:p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Fast and Scalable</a:t>
            </a:r>
          </a:p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Affordable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E83A165-9903-644F-BB47-725E24F1B360}"/>
              </a:ext>
            </a:extLst>
          </p:cNvPr>
          <p:cNvGrpSpPr/>
          <p:nvPr/>
        </p:nvGrpSpPr>
        <p:grpSpPr>
          <a:xfrm>
            <a:off x="6649713" y="1433302"/>
            <a:ext cx="3750890" cy="2231003"/>
            <a:chOff x="597938" y="2491245"/>
            <a:chExt cx="11345409" cy="445836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7833D97-BE5F-384A-83C6-4EB2519D967A}"/>
                </a:ext>
              </a:extLst>
            </p:cNvPr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23AC454-CDDA-3A4F-A0CC-95E4AB5E6D38}"/>
                </a:ext>
              </a:extLst>
            </p:cNvPr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0920AD-3571-4C4B-8330-D9FA98996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6FE5494-B4B5-3A47-B9DF-907D1318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0610979-4EF1-C643-A2E0-4EB72EEA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8AD5D9E-E540-5748-9A16-8DF8DB91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719898B-C08E-984E-8F70-E2411675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AB999F1-97AE-2541-8742-3F9DA85D5BC9}"/>
                </a:ext>
              </a:extLst>
            </p:cNvPr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A2100D88-364E-654A-A20C-74F5A14ED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9B44D8F-9F97-2C43-A574-D86C1F9568C7}"/>
                  </a:ext>
                </a:extLst>
              </p:cNvPr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28B432-8244-AF43-8715-C1B676DD8DF6}"/>
                </a:ext>
              </a:extLst>
            </p:cNvPr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185F850C-EC08-3B49-B34F-833E44FED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4A99C0-743B-284E-A4DF-2CFCE382026E}"/>
                  </a:ext>
                </a:extLst>
              </p:cNvPr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00EA345-76A6-B244-9CC3-74D7C2B9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6BD210A-FFA8-3041-A11E-94CC9CF5CB1C}"/>
                </a:ext>
              </a:extLst>
            </p:cNvPr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7741861-75E8-0044-84E8-912CBC435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1D5E848-E44E-1942-966C-547DB4D0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C1170C3-24FC-EC45-9255-FA1EFFEE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61E4389-5795-7044-BD43-F0D94FEE63BC}"/>
                </a:ext>
              </a:extLst>
            </p:cNvPr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0FCA925-FB34-614B-B21C-F945E1FCD406}"/>
                </a:ext>
              </a:extLst>
            </p:cNvPr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BC86501-7B2E-8544-A73D-4FADA51ABC9C}"/>
                </a:ext>
              </a:extLst>
            </p:cNvPr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31FDC29-A0BE-2841-941D-049976E7DEB7}"/>
                </a:ext>
              </a:extLst>
            </p:cNvPr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75DC569-E6D9-1F49-87C9-0F77A2E2E27B}"/>
                </a:ext>
              </a:extLst>
            </p:cNvPr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02B7278-9E8D-A749-B773-C8F3DA083377}"/>
                </a:ext>
              </a:extLst>
            </p:cNvPr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4CA55E2-070F-AB42-8563-8543EF17AC3E}"/>
                </a:ext>
              </a:extLst>
            </p:cNvPr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1149027-CBA9-7C4E-A4E8-8013AB15AF54}"/>
                </a:ext>
              </a:extLst>
            </p:cNvPr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D23E8F1-A34E-2849-9B8B-2A14647D9E28}"/>
                </a:ext>
              </a:extLst>
            </p:cNvPr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D7ACD07-DAFD-0143-B087-1BD6B7C77A41}"/>
                </a:ext>
              </a:extLst>
            </p:cNvPr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0949D2C-E152-2F48-B4BD-9192A96ADB54}"/>
                </a:ext>
              </a:extLst>
            </p:cNvPr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4AB1B51-A1C5-F041-A8FE-70E990CDCF1F}"/>
                </a:ext>
              </a:extLst>
            </p:cNvPr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52CC525-25F8-B545-8B19-EB3FD37E000F}"/>
                </a:ext>
              </a:extLst>
            </p:cNvPr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651561A-973E-284B-B220-0B8E2AA5E887}"/>
                </a:ext>
              </a:extLst>
            </p:cNvPr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4B4F6A8-08E5-D54C-9F8F-B81B612E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86" name="Slide Number Placeholder 8">
              <a:extLst>
                <a:ext uri="{FF2B5EF4-FFF2-40B4-BE49-F238E27FC236}">
                  <a16:creationId xmlns:a16="http://schemas.microsoft.com/office/drawing/2014/main" id="{1E636A42-A033-864B-897B-C32CF41030B2}"/>
                </a:ext>
              </a:extLst>
            </p:cNvPr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16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3D76C37-A3B0-0A4C-9176-77109089F5A1}"/>
                </a:ext>
              </a:extLst>
            </p:cNvPr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AEA3F6B-0ED5-174F-93E7-F6EBACBB39EA}"/>
                </a:ext>
              </a:extLst>
            </p:cNvPr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DAA83E6-0C94-8E4F-A765-FE5FD8C1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50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802" y="7127451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76147" y="7975274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Manageable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157754" y="2189194"/>
            <a:ext cx="58768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Simple to deploy wide range of ML applications and frameworks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 err="1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Debuggable</a:t>
            </a:r>
            <a:endParaRPr lang="en-US" sz="3600" i="1" dirty="0">
              <a:solidFill>
                <a:srgbClr val="FF0000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 Medium" panose="02000503000000020004" pitchFamily="2" charset="0"/>
            </a:endParaRP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Easy to monitor system and model performance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E83A165-9903-644F-BB47-725E24F1B360}"/>
              </a:ext>
            </a:extLst>
          </p:cNvPr>
          <p:cNvGrpSpPr/>
          <p:nvPr/>
        </p:nvGrpSpPr>
        <p:grpSpPr>
          <a:xfrm>
            <a:off x="5910593" y="1761081"/>
            <a:ext cx="5975544" cy="3412038"/>
            <a:chOff x="597938" y="2491245"/>
            <a:chExt cx="11345409" cy="445836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7833D97-BE5F-384A-83C6-4EB2519D967A}"/>
                </a:ext>
              </a:extLst>
            </p:cNvPr>
            <p:cNvCxnSpPr/>
            <p:nvPr/>
          </p:nvCxnSpPr>
          <p:spPr>
            <a:xfrm flipH="1" flipV="1">
              <a:off x="1931632" y="3999575"/>
              <a:ext cx="70804" cy="20349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23AC454-CDDA-3A4F-A0CC-95E4AB5E6D38}"/>
                </a:ext>
              </a:extLst>
            </p:cNvPr>
            <p:cNvSpPr/>
            <p:nvPr/>
          </p:nvSpPr>
          <p:spPr>
            <a:xfrm>
              <a:off x="5140813" y="4084578"/>
              <a:ext cx="112723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???</a:t>
              </a: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0920AD-3571-4C4B-8330-D9FA98996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4806" y="2682823"/>
              <a:ext cx="2461613" cy="109728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6FE5494-B4B5-3A47-B9DF-907D1318D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69" y="2682823"/>
              <a:ext cx="2357373" cy="109728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0610979-4EF1-C643-A2E0-4EB72EEA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4188" y="2682823"/>
              <a:ext cx="1539850" cy="109728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8AD5D9E-E540-5748-9A16-8DF8DB91A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8528" y="2491245"/>
              <a:ext cx="1503574" cy="128885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719898B-C08E-984E-8F70-E2411675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50368" y="5227852"/>
              <a:ext cx="2032000" cy="736600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AB999F1-97AE-2541-8742-3F9DA85D5BC9}"/>
                </a:ext>
              </a:extLst>
            </p:cNvPr>
            <p:cNvGrpSpPr/>
            <p:nvPr/>
          </p:nvGrpSpPr>
          <p:grpSpPr>
            <a:xfrm>
              <a:off x="3033109" y="5087848"/>
              <a:ext cx="2326716" cy="1095106"/>
              <a:chOff x="5142568" y="1782082"/>
              <a:chExt cx="2913611" cy="1371336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A2100D88-364E-654A-A20C-74F5A14ED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42568" y="1782082"/>
                <a:ext cx="2913611" cy="1068324"/>
              </a:xfrm>
              <a:prstGeom prst="rect">
                <a:avLst/>
              </a:prstGeom>
            </p:spPr>
          </p:pic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9B44D8F-9F97-2C43-A574-D86C1F9568C7}"/>
                  </a:ext>
                </a:extLst>
              </p:cNvPr>
              <p:cNvSpPr txBox="1"/>
              <p:nvPr/>
            </p:nvSpPr>
            <p:spPr>
              <a:xfrm>
                <a:off x="6503490" y="2650350"/>
                <a:ext cx="1106050" cy="503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Gill Sans Light" charset="0"/>
                    <a:ea typeface="Gill Sans Light" charset="0"/>
                    <a:cs typeface="Gill Sans Light" charset="0"/>
                  </a:rPr>
                  <a:t>Create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28B432-8244-AF43-8715-C1B676DD8DF6}"/>
                </a:ext>
              </a:extLst>
            </p:cNvPr>
            <p:cNvGrpSpPr/>
            <p:nvPr/>
          </p:nvGrpSpPr>
          <p:grpSpPr>
            <a:xfrm>
              <a:off x="10121682" y="5211156"/>
              <a:ext cx="1711628" cy="1180396"/>
              <a:chOff x="8558827" y="2824768"/>
              <a:chExt cx="1711628" cy="1180396"/>
            </a:xfrm>
          </p:grpSpPr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185F850C-EC08-3B49-B34F-833E44FED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58827" y="2824768"/>
                <a:ext cx="1593117" cy="1004889"/>
              </a:xfrm>
              <a:prstGeom prst="rect">
                <a:avLst/>
              </a:prstGeom>
            </p:spPr>
          </p:pic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4A99C0-743B-284E-A4DF-2CFCE382026E}"/>
                  </a:ext>
                </a:extLst>
              </p:cNvPr>
              <p:cNvSpPr/>
              <p:nvPr/>
            </p:nvSpPr>
            <p:spPr>
              <a:xfrm>
                <a:off x="9197725" y="3235723"/>
                <a:ext cx="1072730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HelveticaNeue" charset="0"/>
                  </a:rPr>
                  <a:t>VW</a:t>
                </a:r>
                <a:endParaRPr lang="en-US" sz="4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00EA345-76A6-B244-9CC3-74D7C2B9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656" y="5392670"/>
              <a:ext cx="1636427" cy="1333688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6BD210A-FFA8-3041-A11E-94CC9CF5CB1C}"/>
                </a:ext>
              </a:extLst>
            </p:cNvPr>
            <p:cNvSpPr/>
            <p:nvPr/>
          </p:nvSpPr>
          <p:spPr>
            <a:xfrm>
              <a:off x="4119897" y="6193694"/>
              <a:ext cx="1940552" cy="755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22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7741861-75E8-0044-84E8-912CBC435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6284" y="6048866"/>
              <a:ext cx="1629157" cy="77607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1D5E848-E44E-1942-966C-547DB4D0E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4392" y="6420124"/>
              <a:ext cx="2047697" cy="49391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C1170C3-24FC-EC45-9255-FA1EFFEE0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938" y="5357224"/>
              <a:ext cx="2067648" cy="477856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61E4389-5795-7044-BD43-F0D94FEE63BC}"/>
                </a:ext>
              </a:extLst>
            </p:cNvPr>
            <p:cNvCxnSpPr/>
            <p:nvPr/>
          </p:nvCxnSpPr>
          <p:spPr>
            <a:xfrm flipV="1">
              <a:off x="1237488" y="3944112"/>
              <a:ext cx="560832" cy="14131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0FCA925-FB34-614B-B21C-F945E1FCD406}"/>
                </a:ext>
              </a:extLst>
            </p:cNvPr>
            <p:cNvCxnSpPr/>
            <p:nvPr/>
          </p:nvCxnSpPr>
          <p:spPr>
            <a:xfrm flipH="1" flipV="1">
              <a:off x="2665586" y="3978765"/>
              <a:ext cx="1259330" cy="13197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BC86501-7B2E-8544-A73D-4FADA51ABC9C}"/>
                </a:ext>
              </a:extLst>
            </p:cNvPr>
            <p:cNvCxnSpPr/>
            <p:nvPr/>
          </p:nvCxnSpPr>
          <p:spPr>
            <a:xfrm flipH="1" flipV="1">
              <a:off x="4570290" y="3999574"/>
              <a:ext cx="93940" cy="221647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531FDC29-A0BE-2841-941D-049976E7DEB7}"/>
                </a:ext>
              </a:extLst>
            </p:cNvPr>
            <p:cNvCxnSpPr/>
            <p:nvPr/>
          </p:nvCxnSpPr>
          <p:spPr>
            <a:xfrm flipH="1" flipV="1">
              <a:off x="2276749" y="3897823"/>
              <a:ext cx="3399671" cy="156698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75DC569-E6D9-1F49-87C9-0F77A2E2E27B}"/>
                </a:ext>
              </a:extLst>
            </p:cNvPr>
            <p:cNvCxnSpPr/>
            <p:nvPr/>
          </p:nvCxnSpPr>
          <p:spPr>
            <a:xfrm flipV="1">
              <a:off x="6094968" y="3950692"/>
              <a:ext cx="816840" cy="154464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02B7278-9E8D-A749-B773-C8F3DA083377}"/>
                </a:ext>
              </a:extLst>
            </p:cNvPr>
            <p:cNvCxnSpPr/>
            <p:nvPr/>
          </p:nvCxnSpPr>
          <p:spPr>
            <a:xfrm flipV="1">
              <a:off x="6489956" y="3905374"/>
              <a:ext cx="2100904" cy="1582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4CA55E2-070F-AB42-8563-8543EF17AC3E}"/>
                </a:ext>
              </a:extLst>
            </p:cNvPr>
            <p:cNvCxnSpPr/>
            <p:nvPr/>
          </p:nvCxnSpPr>
          <p:spPr>
            <a:xfrm flipV="1">
              <a:off x="6642356" y="3905374"/>
              <a:ext cx="3646253" cy="173449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1149027-CBA9-7C4E-A4E8-8013AB15AF54}"/>
                </a:ext>
              </a:extLst>
            </p:cNvPr>
            <p:cNvCxnSpPr/>
            <p:nvPr/>
          </p:nvCxnSpPr>
          <p:spPr>
            <a:xfrm flipH="1" flipV="1">
              <a:off x="5182320" y="3950692"/>
              <a:ext cx="5106289" cy="10443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D23E8F1-A34E-2849-9B8B-2A14647D9E28}"/>
                </a:ext>
              </a:extLst>
            </p:cNvPr>
            <p:cNvCxnSpPr/>
            <p:nvPr/>
          </p:nvCxnSpPr>
          <p:spPr>
            <a:xfrm flipH="1" flipV="1">
              <a:off x="7399009" y="3905374"/>
              <a:ext cx="2672571" cy="228832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D7ACD07-DAFD-0143-B087-1BD6B7C77A41}"/>
                </a:ext>
              </a:extLst>
            </p:cNvPr>
            <p:cNvCxnSpPr/>
            <p:nvPr/>
          </p:nvCxnSpPr>
          <p:spPr>
            <a:xfrm flipH="1" flipV="1">
              <a:off x="4859325" y="3978766"/>
              <a:ext cx="3401975" cy="115565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0949D2C-E152-2F48-B4BD-9192A96ADB54}"/>
                </a:ext>
              </a:extLst>
            </p:cNvPr>
            <p:cNvCxnSpPr/>
            <p:nvPr/>
          </p:nvCxnSpPr>
          <p:spPr>
            <a:xfrm flipV="1">
              <a:off x="5151431" y="3970900"/>
              <a:ext cx="1909902" cy="231622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4AB1B51-A1C5-F041-A8FE-70E990CDCF1F}"/>
                </a:ext>
              </a:extLst>
            </p:cNvPr>
            <p:cNvCxnSpPr/>
            <p:nvPr/>
          </p:nvCxnSpPr>
          <p:spPr>
            <a:xfrm flipV="1">
              <a:off x="2665586" y="3905374"/>
              <a:ext cx="1292827" cy="2128368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52CC525-25F8-B545-8B19-EB3FD37E000F}"/>
                </a:ext>
              </a:extLst>
            </p:cNvPr>
            <p:cNvCxnSpPr/>
            <p:nvPr/>
          </p:nvCxnSpPr>
          <p:spPr>
            <a:xfrm flipV="1">
              <a:off x="2817986" y="3920032"/>
              <a:ext cx="3480948" cy="226611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651561A-973E-284B-B220-0B8E2AA5E887}"/>
                </a:ext>
              </a:extLst>
            </p:cNvPr>
            <p:cNvCxnSpPr/>
            <p:nvPr/>
          </p:nvCxnSpPr>
          <p:spPr>
            <a:xfrm flipH="1" flipV="1">
              <a:off x="4750363" y="3872867"/>
              <a:ext cx="1353911" cy="1562833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4B4F6A8-08E5-D54C-9F8F-B81B612E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069" y="5966100"/>
              <a:ext cx="1707129" cy="908047"/>
            </a:xfrm>
            <a:prstGeom prst="rect">
              <a:avLst/>
            </a:prstGeom>
          </p:spPr>
        </p:pic>
        <p:sp>
          <p:nvSpPr>
            <p:cNvPr id="86" name="Slide Number Placeholder 8">
              <a:extLst>
                <a:ext uri="{FF2B5EF4-FFF2-40B4-BE49-F238E27FC236}">
                  <a16:creationId xmlns:a16="http://schemas.microsoft.com/office/drawing/2014/main" id="{1E636A42-A033-864B-897B-C32CF41030B2}"/>
                </a:ext>
              </a:extLst>
            </p:cNvPr>
            <p:cNvSpPr txBox="1">
              <a:spLocks/>
            </p:cNvSpPr>
            <p:nvPr/>
          </p:nvSpPr>
          <p:spPr>
            <a:xfrm>
              <a:off x="8763000" y="6508751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DC2A921A-EC74-6F4D-8465-D463C43FF014}" type="slidenum">
                <a:rPr lang="en-US" smtClean="0">
                  <a:solidFill>
                    <a:prstClr val="black">
                      <a:tint val="75000"/>
                    </a:prstClr>
                  </a:solidFill>
                </a:rPr>
                <a:pPr/>
                <a:t>17</a:t>
              </a:fld>
              <a:endParaRPr lang="en-US">
                <a:solidFill>
                  <a:prstClr val="black">
                    <a:tint val="75000"/>
                  </a:prstClr>
                </a:solidFill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B3D76C37-A3B0-0A4C-9176-77109089F5A1}"/>
                </a:ext>
              </a:extLst>
            </p:cNvPr>
            <p:cNvCxnSpPr/>
            <p:nvPr/>
          </p:nvCxnSpPr>
          <p:spPr>
            <a:xfrm flipH="1" flipV="1">
              <a:off x="9215441" y="3872867"/>
              <a:ext cx="1225569" cy="12746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FAEA3F6B-0ED5-174F-93E7-F6EBACBB39EA}"/>
                </a:ext>
              </a:extLst>
            </p:cNvPr>
            <p:cNvCxnSpPr/>
            <p:nvPr/>
          </p:nvCxnSpPr>
          <p:spPr>
            <a:xfrm flipV="1">
              <a:off x="8799457" y="3857928"/>
              <a:ext cx="41674" cy="235811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DAA83E6-0C94-8E4F-A765-FE5FD8C1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2665" y="2682823"/>
              <a:ext cx="2130682" cy="109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886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2262469-CC72-C448-9D25-68DB9059D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552" y="782888"/>
            <a:ext cx="9720504" cy="286127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802" y="7127451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76147" y="7975274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Fast and Scalable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290511" y="3592972"/>
            <a:ext cx="1092003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Low and predictable latencies for interactive applications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Scale to high throughputs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Serve on specialized hardware</a:t>
            </a:r>
          </a:p>
        </p:txBody>
      </p:sp>
    </p:spTree>
    <p:extLst>
      <p:ext uri="{BB962C8B-B14F-4D97-AF65-F5344CB8AC3E}">
        <p14:creationId xmlns:p14="http://schemas.microsoft.com/office/powerpoint/2010/main" val="422696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FC1FF73B-BE29-A441-BF86-E90E74646A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802" y="7127451"/>
            <a:ext cx="5010787" cy="147495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8DDDE6C-E70F-4D49-8462-8458AA67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476147" y="7975274"/>
            <a:ext cx="2618542" cy="197618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Affordable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473391" y="2487959"/>
            <a:ext cx="592594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Minimize storage cost</a:t>
            </a:r>
          </a:p>
          <a:p>
            <a:pPr marL="685800" indent="-685800">
              <a:spcBef>
                <a:spcPts val="2400"/>
              </a:spcBef>
              <a:buFont typeface="Wingdings" pitchFamily="2" charset="2"/>
              <a:buChar char="q"/>
            </a:pPr>
            <a:r>
              <a:rPr lang="en-US" sz="36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Minimize compute cost when using expensive compute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B5D7F-F715-6D47-9955-6F14F0A265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5032">
            <a:off x="6397626" y="1613141"/>
            <a:ext cx="5188305" cy="391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1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5CA2-5B2B-D449-9FDE-42AF319A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Clipper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76B87-EC24-4343-ABEC-78A43A404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736974"/>
          </a:xfrm>
        </p:spPr>
        <p:txBody>
          <a:bodyPr wrap="square" numCol="2" spcCol="914400"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Dan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Crankshaw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Simon Mo</a:t>
            </a:r>
          </a:p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Rehan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Durrani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Hari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Subbaraj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Corey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Zumar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Alexey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Tumanov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Eric Sheng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Joseph Gonzalez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Ion </a:t>
            </a:r>
            <a:r>
              <a:rPr lang="en-US" sz="3600" dirty="0" err="1">
                <a:solidFill>
                  <a:schemeClr val="accent1">
                    <a:lumMod val="50000"/>
                  </a:schemeClr>
                </a:solidFill>
              </a:rPr>
              <a:t>Stoica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Many other contributors</a:t>
            </a:r>
          </a:p>
        </p:txBody>
      </p:sp>
    </p:spTree>
    <p:extLst>
      <p:ext uri="{BB962C8B-B14F-4D97-AF65-F5344CB8AC3E}">
        <p14:creationId xmlns:p14="http://schemas.microsoft.com/office/powerpoint/2010/main" val="2007487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1" y="24606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Today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8869680" cy="4618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 b="1" i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Two Approaches:</a:t>
            </a:r>
          </a:p>
          <a:p>
            <a:pPr marL="1143000" lvl="1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Pre-materialize predictions</a:t>
            </a:r>
          </a:p>
          <a:p>
            <a:pPr marL="1143000" lvl="1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5000" i="1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Put model in a container</a:t>
            </a:r>
          </a:p>
        </p:txBody>
      </p:sp>
    </p:spTree>
    <p:extLst>
      <p:ext uri="{BB962C8B-B14F-4D97-AF65-F5344CB8AC3E}">
        <p14:creationId xmlns:p14="http://schemas.microsoft.com/office/powerpoint/2010/main" val="55308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4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8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314" y="56569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147" y="5684004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</p:spTree>
    <p:extLst>
      <p:ext uri="{BB962C8B-B14F-4D97-AF65-F5344CB8AC3E}">
        <p14:creationId xmlns:p14="http://schemas.microsoft.com/office/powerpoint/2010/main" val="360060996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76" y="1377609"/>
            <a:ext cx="5234078" cy="46614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62627"/>
            <a:ext cx="10801350" cy="1325563"/>
          </a:xfrm>
        </p:spPr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6640765" y="4937789"/>
            <a:ext cx="1991098" cy="1596361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6194492" y="2703194"/>
            <a:ext cx="2883645" cy="1503468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5515241" y="3170008"/>
            <a:ext cx="506802" cy="5698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7382914" y="4274234"/>
            <a:ext cx="506802" cy="595982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6694897" y="1791075"/>
            <a:ext cx="1946651" cy="878333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4781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4721" y="1377607"/>
            <a:ext cx="5234078" cy="46614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62627"/>
            <a:ext cx="10801350" cy="1325563"/>
          </a:xfrm>
        </p:spPr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4624761" y="4937789"/>
            <a:ext cx="1991098" cy="1596361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sz="2400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4178488" y="2703194"/>
            <a:ext cx="2883645" cy="1503468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3499237" y="3170008"/>
            <a:ext cx="506802" cy="5698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5366910" y="4274234"/>
            <a:ext cx="506802" cy="595982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4678893" y="1791075"/>
            <a:ext cx="1946651" cy="878333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8970645" y="2410280"/>
            <a:ext cx="2639347" cy="3036019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14ED8E-B1B2-B54A-AD2F-28E219037DDF}"/>
              </a:ext>
            </a:extLst>
          </p:cNvPr>
          <p:cNvSpPr/>
          <p:nvPr/>
        </p:nvSpPr>
        <p:spPr>
          <a:xfrm>
            <a:off x="8513765" y="609257"/>
            <a:ext cx="3553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3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7119052" y="3201527"/>
            <a:ext cx="1739579" cy="1016246"/>
            <a:chOff x="7119052" y="3201527"/>
            <a:chExt cx="1739579" cy="1016246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3"/>
              <a:ext cx="1739579" cy="52322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8963674" y="5526241"/>
            <a:ext cx="2488053" cy="1016000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2667" y="3361502"/>
            <a:ext cx="1904864" cy="173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7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0314"/>
            <a:ext cx="10801350" cy="1325563"/>
          </a:xfrm>
        </p:spPr>
        <p:txBody>
          <a:bodyPr/>
          <a:lstStyle/>
          <a:p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41" y="1152667"/>
            <a:ext cx="4250105" cy="3785122"/>
          </a:xfrm>
          <a:prstGeom prst="rect">
            <a:avLst/>
          </a:prstGeom>
        </p:spPr>
      </p:pic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5601124" y="4043558"/>
            <a:ext cx="1616785" cy="1296256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5238748" y="2229052"/>
            <a:ext cx="2341539" cy="1220826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4687191" y="2608108"/>
            <a:ext cx="411527" cy="462715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6203754" y="3504747"/>
            <a:ext cx="411527" cy="4839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5645080" y="1488405"/>
            <a:ext cx="1580693" cy="713212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9130010" y="1991204"/>
            <a:ext cx="2143167" cy="246526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14ED8E-B1B2-B54A-AD2F-28E219037DDF}"/>
              </a:ext>
            </a:extLst>
          </p:cNvPr>
          <p:cNvSpPr/>
          <p:nvPr/>
        </p:nvSpPr>
        <p:spPr>
          <a:xfrm>
            <a:off x="8107734" y="1034510"/>
            <a:ext cx="4187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7626505" y="2633702"/>
            <a:ext cx="1295547" cy="800449"/>
            <a:chOff x="7119052" y="3201527"/>
            <a:chExt cx="1595488" cy="985767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2"/>
              <a:ext cx="1595488" cy="49274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9124350" y="4521384"/>
            <a:ext cx="2020315" cy="824999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095" y="2763602"/>
            <a:ext cx="1546762" cy="14051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0B1BAD-587F-DA4A-AE47-5943962B5B3B}"/>
              </a:ext>
            </a:extLst>
          </p:cNvPr>
          <p:cNvSpPr txBox="1"/>
          <p:nvPr/>
        </p:nvSpPr>
        <p:spPr>
          <a:xfrm>
            <a:off x="1267429" y="5732280"/>
            <a:ext cx="9371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472C4">
                    <a:lumMod val="75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Standard Data Eng. Tools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5D8E388E-77E3-5744-A2B7-C742B24E37BB}"/>
              </a:ext>
            </a:extLst>
          </p:cNvPr>
          <p:cNvSpPr/>
          <p:nvPr/>
        </p:nvSpPr>
        <p:spPr>
          <a:xfrm rot="16200000">
            <a:off x="5840794" y="187981"/>
            <a:ext cx="725917" cy="10765109"/>
          </a:xfrm>
          <a:prstGeom prst="leftBrace">
            <a:avLst/>
          </a:prstGeom>
          <a:ln w="127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0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10314"/>
            <a:ext cx="10801350" cy="1325563"/>
          </a:xfrm>
        </p:spPr>
        <p:txBody>
          <a:bodyPr/>
          <a:lstStyle/>
          <a:p>
            <a:r>
              <a:rPr lang="en-US" dirty="0"/>
              <a:t>Serving </a:t>
            </a:r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49557" y="1320792"/>
            <a:ext cx="4250105" cy="3785122"/>
          </a:xfrm>
          <a:prstGeom prst="rect">
            <a:avLst/>
          </a:prstGeom>
        </p:spPr>
      </p:pic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914826" y="4211683"/>
            <a:ext cx="1616785" cy="1296256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552450" y="2397177"/>
            <a:ext cx="2341539" cy="1220826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893" y="2776233"/>
            <a:ext cx="411527" cy="462715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1517456" y="3672872"/>
            <a:ext cx="411527" cy="4839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958782" y="1656530"/>
            <a:ext cx="1580693" cy="713212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4443712" y="2159329"/>
            <a:ext cx="2143167" cy="246526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2940207" y="2801827"/>
            <a:ext cx="1295547" cy="800449"/>
            <a:chOff x="7119052" y="3201527"/>
            <a:chExt cx="1595488" cy="985767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2"/>
              <a:ext cx="1595488" cy="49274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4438052" y="4689509"/>
            <a:ext cx="2020315" cy="824999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97" y="2931727"/>
            <a:ext cx="1546762" cy="14051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0B1BAD-587F-DA4A-AE47-5943962B5B3B}"/>
              </a:ext>
            </a:extLst>
          </p:cNvPr>
          <p:cNvSpPr txBox="1"/>
          <p:nvPr/>
        </p:nvSpPr>
        <p:spPr>
          <a:xfrm>
            <a:off x="1183816" y="8388198"/>
            <a:ext cx="93713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solidFill>
                  <a:srgbClr val="4472C4">
                    <a:lumMod val="75000"/>
                  </a:srgbClr>
                </a:solidFill>
                <a:latin typeface="Helvetica Neue" charset="0"/>
                <a:ea typeface="Helvetica Neue" charset="0"/>
                <a:cs typeface="Helvetica Neue" charset="0"/>
              </a:rPr>
              <a:t>Standard Data Eng. Tools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5D8E388E-77E3-5744-A2B7-C742B24E37BB}"/>
              </a:ext>
            </a:extLst>
          </p:cNvPr>
          <p:cNvSpPr/>
          <p:nvPr/>
        </p:nvSpPr>
        <p:spPr>
          <a:xfrm rot="16200000">
            <a:off x="5757181" y="2843899"/>
            <a:ext cx="725917" cy="10765109"/>
          </a:xfrm>
          <a:prstGeom prst="leftBrace">
            <a:avLst/>
          </a:prstGeom>
          <a:ln w="1270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B668C4-E179-7C42-A05C-AD2FF0CC0F41}"/>
              </a:ext>
            </a:extLst>
          </p:cNvPr>
          <p:cNvGrpSpPr/>
          <p:nvPr/>
        </p:nvGrpSpPr>
        <p:grpSpPr>
          <a:xfrm>
            <a:off x="8910207" y="2314974"/>
            <a:ext cx="2584361" cy="3035836"/>
            <a:chOff x="6934007" y="1783903"/>
            <a:chExt cx="1938271" cy="227687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A9213A-EBB8-EA4C-8BB2-68D420697B40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1E01B3-D31C-EE44-B586-5E9A5B60000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4998616-D435-6B48-97EA-BB4D181E1E15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8BC9D-B8A5-6B42-9CCF-3EAB024B1CB9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0C40FB6-6087-394F-838F-A08BF8DD6564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E806B85-33F9-234C-881E-F7B9AC2FCEF4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C319238-D872-0847-92E3-355C34F3D553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B12863B-841D-8547-B344-807952D38363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1880509-64CD-C347-827E-FAABFE2741BD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D54FAC2-E5A7-9C47-BF95-6E64717ACA9E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4F5A189-077A-5841-8D03-3A63A54ADD51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FA9F31D-A371-B846-997B-AD5ED827A6A9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32C2DB-EAD8-E241-8845-7214132F49C1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6" name="Right Arrow 45">
            <a:extLst>
              <a:ext uri="{FF2B5EF4-FFF2-40B4-BE49-F238E27FC236}">
                <a16:creationId xmlns:a16="http://schemas.microsoft.com/office/drawing/2014/main" id="{4B4D2287-1B16-C744-8D97-263809653D64}"/>
              </a:ext>
            </a:extLst>
          </p:cNvPr>
          <p:cNvSpPr/>
          <p:nvPr/>
        </p:nvSpPr>
        <p:spPr>
          <a:xfrm>
            <a:off x="6967252" y="3441696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47" name="Left Arrow 46">
            <a:extLst>
              <a:ext uri="{FF2B5EF4-FFF2-40B4-BE49-F238E27FC236}">
                <a16:creationId xmlns:a16="http://schemas.microsoft.com/office/drawing/2014/main" id="{A0B0AB5A-FDAF-4245-B8A0-B30E9F9EC665}"/>
              </a:ext>
            </a:extLst>
          </p:cNvPr>
          <p:cNvSpPr/>
          <p:nvPr/>
        </p:nvSpPr>
        <p:spPr>
          <a:xfrm>
            <a:off x="6817320" y="2026285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3231D1-262B-8047-AC1D-B2D1AA7668FB}"/>
              </a:ext>
            </a:extLst>
          </p:cNvPr>
          <p:cNvGrpSpPr/>
          <p:nvPr/>
        </p:nvGrpSpPr>
        <p:grpSpPr>
          <a:xfrm>
            <a:off x="9582715" y="2910009"/>
            <a:ext cx="1320617" cy="736469"/>
            <a:chOff x="7584821" y="2225245"/>
            <a:chExt cx="990463" cy="55235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D49ED1D-0867-5943-A0DD-219D93233AB9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9A97FC-FC1E-2D49-AE98-1954B95B98C3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1A4B9EA6-6F6D-5D44-B7FE-F3E3ED5F0BF5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DCFFBF-CC48-CC4F-85B7-3F7E4F2DE949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75C96F-37C1-5647-9021-DD98F792420E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20FFC42-EC64-454E-85B5-E3ABF78B1987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C926FF6-C8D9-A343-98AB-232409818F76}"/>
              </a:ext>
            </a:extLst>
          </p:cNvPr>
          <p:cNvSpPr txBox="1"/>
          <p:nvPr/>
        </p:nvSpPr>
        <p:spPr>
          <a:xfrm>
            <a:off x="4879818" y="6043386"/>
            <a:ext cx="80619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16718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Low-Latency Serving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2CCF70F8-8702-194E-A7DE-AEFD977659AB}"/>
              </a:ext>
            </a:extLst>
          </p:cNvPr>
          <p:cNvSpPr/>
          <p:nvPr/>
        </p:nvSpPr>
        <p:spPr>
          <a:xfrm rot="16200000">
            <a:off x="7441457" y="1825357"/>
            <a:ext cx="851857" cy="7720320"/>
          </a:xfrm>
          <a:prstGeom prst="leftBrace">
            <a:avLst/>
          </a:prstGeom>
          <a:ln w="127000">
            <a:solidFill>
              <a:srgbClr val="E16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9563D71-6CBF-EA4F-AA40-9EA2F2D6C2BA}"/>
              </a:ext>
            </a:extLst>
          </p:cNvPr>
          <p:cNvSpPr/>
          <p:nvPr/>
        </p:nvSpPr>
        <p:spPr>
          <a:xfrm>
            <a:off x="3398379" y="1189104"/>
            <a:ext cx="4187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3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5" grpId="0"/>
      <p:bldP spid="5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231" y="975070"/>
            <a:ext cx="437827" cy="41330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19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3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264" y="7580200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817" y="7863199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49557" y="1320792"/>
            <a:ext cx="4250105" cy="3785122"/>
          </a:xfrm>
          <a:prstGeom prst="rect">
            <a:avLst/>
          </a:prstGeom>
        </p:spPr>
      </p:pic>
      <p:sp>
        <p:nvSpPr>
          <p:cNvPr id="11" name="Can 10">
            <a:extLst>
              <a:ext uri="{FF2B5EF4-FFF2-40B4-BE49-F238E27FC236}">
                <a16:creationId xmlns:a16="http://schemas.microsoft.com/office/drawing/2014/main" id="{9ED72A20-A13F-5845-A3C4-CDDAF1C4B897}"/>
              </a:ext>
            </a:extLst>
          </p:cNvPr>
          <p:cNvSpPr/>
          <p:nvPr/>
        </p:nvSpPr>
        <p:spPr>
          <a:xfrm>
            <a:off x="914826" y="4211683"/>
            <a:ext cx="1616785" cy="1296256"/>
          </a:xfrm>
          <a:prstGeom prst="can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All Possible</a:t>
            </a:r>
          </a:p>
          <a:p>
            <a:pPr algn="ctr" defTabSz="609570"/>
            <a:r>
              <a:rPr lang="en-US" dirty="0">
                <a:solidFill>
                  <a:prstClr val="white"/>
                </a:solidFill>
                <a:ea typeface="Helvetica Neue" charset="0"/>
                <a:cs typeface="Helvetica Neue" charset="0"/>
              </a:rPr>
              <a:t>Queries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D1D4575-89C2-A04A-BB24-03E4C58F47A2}"/>
              </a:ext>
            </a:extLst>
          </p:cNvPr>
          <p:cNvSpPr/>
          <p:nvPr/>
        </p:nvSpPr>
        <p:spPr>
          <a:xfrm>
            <a:off x="552450" y="2397177"/>
            <a:ext cx="2341539" cy="1220826"/>
          </a:xfrm>
          <a:prstGeom prst="roundRect">
            <a:avLst/>
          </a:prstGeom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Batch Training Framework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D3440B51-6FE1-E849-969D-E0BDCCEB2A53}"/>
              </a:ext>
            </a:extLst>
          </p:cNvPr>
          <p:cNvSpPr/>
          <p:nvPr/>
        </p:nvSpPr>
        <p:spPr>
          <a:xfrm rot="16200000">
            <a:off x="893" y="2776233"/>
            <a:ext cx="411527" cy="462715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5CAF6428-7011-7B4B-ACC6-BE6703C0FF32}"/>
              </a:ext>
            </a:extLst>
          </p:cNvPr>
          <p:cNvSpPr/>
          <p:nvPr/>
        </p:nvSpPr>
        <p:spPr>
          <a:xfrm rot="10800000">
            <a:off x="1517456" y="3672872"/>
            <a:ext cx="411527" cy="483941"/>
          </a:xfrm>
          <a:prstGeom prst="down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Century Gothic" panose="020F03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16BC76-8833-8F4A-82BB-E679BD8DEEF4}"/>
              </a:ext>
            </a:extLst>
          </p:cNvPr>
          <p:cNvGrpSpPr/>
          <p:nvPr/>
        </p:nvGrpSpPr>
        <p:grpSpPr>
          <a:xfrm>
            <a:off x="958782" y="1656530"/>
            <a:ext cx="1580693" cy="713212"/>
            <a:chOff x="6995846" y="1791075"/>
            <a:chExt cx="1946651" cy="8783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96B073-632E-F346-8980-179A1AA69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86" y="1791075"/>
              <a:ext cx="1649554" cy="878333"/>
            </a:xfrm>
            <a:prstGeom prst="rect">
              <a:avLst/>
            </a:prstGeom>
          </p:spPr>
        </p:pic>
        <p:sp>
          <p:nvSpPr>
            <p:cNvPr id="5" name="Double Bracket 4">
              <a:extLst>
                <a:ext uri="{FF2B5EF4-FFF2-40B4-BE49-F238E27FC236}">
                  <a16:creationId xmlns:a16="http://schemas.microsoft.com/office/drawing/2014/main" id="{C3F55E27-3A45-1545-8F22-AEA06C44E3F8}"/>
                </a:ext>
              </a:extLst>
            </p:cNvPr>
            <p:cNvSpPr/>
            <p:nvPr/>
          </p:nvSpPr>
          <p:spPr>
            <a:xfrm>
              <a:off x="6995846" y="1947214"/>
              <a:ext cx="1946651" cy="699044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9" name="Can 18">
            <a:extLst>
              <a:ext uri="{FF2B5EF4-FFF2-40B4-BE49-F238E27FC236}">
                <a16:creationId xmlns:a16="http://schemas.microsoft.com/office/drawing/2014/main" id="{25E44522-06E1-0E4B-BAED-7240378D8A3C}"/>
              </a:ext>
            </a:extLst>
          </p:cNvPr>
          <p:cNvSpPr/>
          <p:nvPr/>
        </p:nvSpPr>
        <p:spPr>
          <a:xfrm>
            <a:off x="4443712" y="2159329"/>
            <a:ext cx="2143167" cy="246526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6F30EE-1E98-C146-858F-F9CD6E421BE9}"/>
              </a:ext>
            </a:extLst>
          </p:cNvPr>
          <p:cNvGrpSpPr/>
          <p:nvPr/>
        </p:nvGrpSpPr>
        <p:grpSpPr>
          <a:xfrm>
            <a:off x="2940207" y="2801827"/>
            <a:ext cx="1295547" cy="800449"/>
            <a:chOff x="7119052" y="3201527"/>
            <a:chExt cx="1595488" cy="985767"/>
          </a:xfrm>
        </p:grpSpPr>
        <p:sp>
          <p:nvSpPr>
            <p:cNvPr id="18" name="Down Arrow 17">
              <a:extLst>
                <a:ext uri="{FF2B5EF4-FFF2-40B4-BE49-F238E27FC236}">
                  <a16:creationId xmlns:a16="http://schemas.microsoft.com/office/drawing/2014/main" id="{D46C48F3-FB46-8945-A4B8-AF25A18B283D}"/>
                </a:ext>
              </a:extLst>
            </p:cNvPr>
            <p:cNvSpPr/>
            <p:nvPr/>
          </p:nvSpPr>
          <p:spPr>
            <a:xfrm rot="16200000">
              <a:off x="7714618" y="2736144"/>
              <a:ext cx="506802" cy="1437568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9352BF-A133-FA4C-AB35-21DF44C3AC2B}"/>
                </a:ext>
              </a:extLst>
            </p:cNvPr>
            <p:cNvSpPr txBox="1"/>
            <p:nvPr/>
          </p:nvSpPr>
          <p:spPr>
            <a:xfrm>
              <a:off x="7119052" y="3694552"/>
              <a:ext cx="1595488" cy="49274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(Scoring)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20191-94E2-2E44-97DA-20836EBB9305}"/>
              </a:ext>
            </a:extLst>
          </p:cNvPr>
          <p:cNvGrpSpPr/>
          <p:nvPr/>
        </p:nvGrpSpPr>
        <p:grpSpPr>
          <a:xfrm>
            <a:off x="4438052" y="4689509"/>
            <a:ext cx="2020315" cy="824999"/>
            <a:chOff x="9104354" y="5596581"/>
            <a:chExt cx="2488053" cy="101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01DA107-ABB9-C544-8D6B-72618E8AA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3336" y="5596581"/>
              <a:ext cx="1981200" cy="1016000"/>
            </a:xfrm>
            <a:prstGeom prst="rect">
              <a:avLst/>
            </a:prstGeom>
          </p:spPr>
        </p:pic>
        <p:sp>
          <p:nvSpPr>
            <p:cNvPr id="27" name="Double Bracket 26">
              <a:extLst>
                <a:ext uri="{FF2B5EF4-FFF2-40B4-BE49-F238E27FC236}">
                  <a16:creationId xmlns:a16="http://schemas.microsoft.com/office/drawing/2014/main" id="{DF014382-E4CD-EE45-9616-A9CD69B1BEE8}"/>
                </a:ext>
              </a:extLst>
            </p:cNvPr>
            <p:cNvSpPr/>
            <p:nvPr/>
          </p:nvSpPr>
          <p:spPr>
            <a:xfrm>
              <a:off x="9104354" y="5838093"/>
              <a:ext cx="2488053" cy="774488"/>
            </a:xfrm>
            <a:prstGeom prst="bracketPair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EBD36-AFC7-664C-A4D7-0013097DA5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797" y="2931727"/>
            <a:ext cx="1546762" cy="140515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FB668C4-E179-7C42-A05C-AD2FF0CC0F41}"/>
              </a:ext>
            </a:extLst>
          </p:cNvPr>
          <p:cNvGrpSpPr/>
          <p:nvPr/>
        </p:nvGrpSpPr>
        <p:grpSpPr>
          <a:xfrm>
            <a:off x="8910207" y="2314974"/>
            <a:ext cx="2584361" cy="3035836"/>
            <a:chOff x="6934007" y="1783903"/>
            <a:chExt cx="1938271" cy="227687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1A9213A-EBB8-EA4C-8BB2-68D420697B40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F1E01B3-D31C-EE44-B586-5E9A5B60000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4998616-D435-6B48-97EA-BB4D181E1E15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68BC9D-B8A5-6B42-9CCF-3EAB024B1CB9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0C40FB6-6087-394F-838F-A08BF8DD6564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AE806B85-33F9-234C-881E-F7B9AC2FCEF4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DC319238-D872-0847-92E3-355C34F3D553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B12863B-841D-8547-B344-807952D38363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E1880509-64CD-C347-827E-FAABFE2741BD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D54FAC2-E5A7-9C47-BF95-6E64717ACA9E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4F5A189-077A-5841-8D03-3A63A54ADD51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FA9F31D-A371-B846-997B-AD5ED827A6A9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32C2DB-EAD8-E241-8845-7214132F49C1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46" name="Right Arrow 45">
            <a:extLst>
              <a:ext uri="{FF2B5EF4-FFF2-40B4-BE49-F238E27FC236}">
                <a16:creationId xmlns:a16="http://schemas.microsoft.com/office/drawing/2014/main" id="{4B4D2287-1B16-C744-8D97-263809653D64}"/>
              </a:ext>
            </a:extLst>
          </p:cNvPr>
          <p:cNvSpPr/>
          <p:nvPr/>
        </p:nvSpPr>
        <p:spPr>
          <a:xfrm>
            <a:off x="6967252" y="3441696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47" name="Left Arrow 46">
            <a:extLst>
              <a:ext uri="{FF2B5EF4-FFF2-40B4-BE49-F238E27FC236}">
                <a16:creationId xmlns:a16="http://schemas.microsoft.com/office/drawing/2014/main" id="{A0B0AB5A-FDAF-4245-B8A0-B30E9F9EC665}"/>
              </a:ext>
            </a:extLst>
          </p:cNvPr>
          <p:cNvSpPr/>
          <p:nvPr/>
        </p:nvSpPr>
        <p:spPr>
          <a:xfrm>
            <a:off x="6817320" y="2026285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3231D1-262B-8047-AC1D-B2D1AA7668FB}"/>
              </a:ext>
            </a:extLst>
          </p:cNvPr>
          <p:cNvGrpSpPr/>
          <p:nvPr/>
        </p:nvGrpSpPr>
        <p:grpSpPr>
          <a:xfrm>
            <a:off x="9582715" y="2910009"/>
            <a:ext cx="1320617" cy="736469"/>
            <a:chOff x="7584821" y="2225245"/>
            <a:chExt cx="990463" cy="55235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D49ED1D-0867-5943-A0DD-219D93233AB9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9A97FC-FC1E-2D49-AE98-1954B95B98C3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1A4B9EA6-6F6D-5D44-B7FE-F3E3ED5F0BF5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DCFFBF-CC48-CC4F-85B7-3F7E4F2DE949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75C96F-37C1-5647-9021-DD98F792420E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20FFC42-EC64-454E-85B5-E3ABF78B1987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C926FF6-C8D9-A343-98AB-232409818F76}"/>
              </a:ext>
            </a:extLst>
          </p:cNvPr>
          <p:cNvSpPr txBox="1"/>
          <p:nvPr/>
        </p:nvSpPr>
        <p:spPr>
          <a:xfrm>
            <a:off x="4879818" y="6043386"/>
            <a:ext cx="80619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16718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Low-Latency Serving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2CCF70F8-8702-194E-A7DE-AEFD977659AB}"/>
              </a:ext>
            </a:extLst>
          </p:cNvPr>
          <p:cNvSpPr/>
          <p:nvPr/>
        </p:nvSpPr>
        <p:spPr>
          <a:xfrm rot="16200000">
            <a:off x="7441457" y="1825357"/>
            <a:ext cx="851857" cy="7720320"/>
          </a:xfrm>
          <a:prstGeom prst="leftBrace">
            <a:avLst/>
          </a:prstGeom>
          <a:ln w="127000">
            <a:solidFill>
              <a:srgbClr val="E167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9563D71-6CBF-EA4F-AA40-9EA2F2D6C2BA}"/>
              </a:ext>
            </a:extLst>
          </p:cNvPr>
          <p:cNvSpPr/>
          <p:nvPr/>
        </p:nvSpPr>
        <p:spPr>
          <a:xfrm>
            <a:off x="3398379" y="1189104"/>
            <a:ext cx="41877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Data </a:t>
            </a:r>
            <a:b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</a:b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Management </a:t>
            </a:r>
            <a:r>
              <a:rPr lang="en-US" sz="28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System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D78D79B-5D87-8B4B-9C2F-53AA2715F29A}"/>
              </a:ext>
            </a:extLst>
          </p:cNvPr>
          <p:cNvSpPr/>
          <p:nvPr/>
        </p:nvSpPr>
        <p:spPr>
          <a:xfrm>
            <a:off x="-8408" y="1262256"/>
            <a:ext cx="12192000" cy="5531384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4DAD0E-C2D4-1C4E-AB1F-14507CF5E303}"/>
              </a:ext>
            </a:extLst>
          </p:cNvPr>
          <p:cNvSpPr txBox="1"/>
          <p:nvPr/>
        </p:nvSpPr>
        <p:spPr>
          <a:xfrm>
            <a:off x="776858" y="3053981"/>
            <a:ext cx="11065049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Problems: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Requires full set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queries ahead of time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Small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bounded input domain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Requires substantial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computation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and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space</a:t>
            </a:r>
          </a:p>
          <a:p>
            <a:pPr marL="914400" lvl="1" indent="-457200">
              <a:spcAft>
                <a:spcPts val="900"/>
              </a:spcAft>
              <a:buFont typeface="Wingdings" charset="2"/>
              <a:buChar char="Ø"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Example: </a:t>
            </a:r>
            <a:r>
              <a:rPr lang="en-US" sz="2800" i="1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scoring all content for all customers!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Costly update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 rescore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 everything!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5971"/>
            <a:ext cx="10801350" cy="1325563"/>
          </a:xfrm>
        </p:spPr>
        <p:txBody>
          <a:bodyPr/>
          <a:lstStyle/>
          <a:p>
            <a:r>
              <a:rPr lang="en-US" dirty="0"/>
              <a:t>Serving </a:t>
            </a:r>
            <a:r>
              <a:rPr lang="en-US" b="1" dirty="0"/>
              <a:t>Pre-materialized</a:t>
            </a:r>
            <a:r>
              <a:rPr lang="en-US" dirty="0"/>
              <a:t> Predictions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4719454-9BAE-E646-8298-B8BA48A07FD4}"/>
              </a:ext>
            </a:extLst>
          </p:cNvPr>
          <p:cNvSpPr txBox="1"/>
          <p:nvPr/>
        </p:nvSpPr>
        <p:spPr>
          <a:xfrm>
            <a:off x="884617" y="1227660"/>
            <a:ext cx="1106504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Advantages: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Simple to deploy with standard tools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Low-latency at serving time</a:t>
            </a:r>
          </a:p>
        </p:txBody>
      </p:sp>
    </p:spTree>
    <p:extLst>
      <p:ext uri="{BB962C8B-B14F-4D97-AF65-F5344CB8AC3E}">
        <p14:creationId xmlns:p14="http://schemas.microsoft.com/office/powerpoint/2010/main" val="8482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 bldLvl="2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45" y="1622770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8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314" y="56569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147" y="5684004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66822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FB72B-EB35-BC40-86AD-A7EA84B38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669" y="2648052"/>
            <a:ext cx="1525982" cy="854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2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893" y="1690688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489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47" y="5849360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6C04D8-7DF8-364D-B6CB-E292F85EBCBA}"/>
              </a:ext>
            </a:extLst>
          </p:cNvPr>
          <p:cNvSpPr/>
          <p:nvPr/>
        </p:nvSpPr>
        <p:spPr>
          <a:xfrm>
            <a:off x="5619252" y="2435966"/>
            <a:ext cx="3802692" cy="27988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13E40A-BE19-194D-8CF0-FDEABAFD7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276" y="2475234"/>
            <a:ext cx="1213360" cy="10825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00106-68A7-1642-B47D-1F13C4759284}"/>
              </a:ext>
            </a:extLst>
          </p:cNvPr>
          <p:cNvGrpSpPr/>
          <p:nvPr/>
        </p:nvGrpSpPr>
        <p:grpSpPr>
          <a:xfrm>
            <a:off x="5845049" y="3720884"/>
            <a:ext cx="2148425" cy="1242841"/>
            <a:chOff x="6236861" y="3694948"/>
            <a:chExt cx="2459922" cy="14230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60BB8D-D6A7-2C4A-ABDD-50E668AC421C}"/>
                </a:ext>
              </a:extLst>
            </p:cNvPr>
            <p:cNvGrpSpPr/>
            <p:nvPr/>
          </p:nvGrpSpPr>
          <p:grpSpPr>
            <a:xfrm>
              <a:off x="6236861" y="3694948"/>
              <a:ext cx="2459922" cy="1423039"/>
              <a:chOff x="4437802" y="2295143"/>
              <a:chExt cx="2565113" cy="148389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5D55BE6-C798-B943-B68A-FC32C383F5EF}"/>
                  </a:ext>
                </a:extLst>
              </p:cNvPr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4CF9D47-F732-1E4C-A1E4-5192A30E3421}"/>
                  </a:ext>
                </a:extLst>
              </p:cNvPr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E12D64E-BB51-4041-A262-C8B1B526D0C7}"/>
                  </a:ext>
                </a:extLst>
              </p:cNvPr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2C03D00-A382-FE41-94B3-76C9578B9C04}"/>
                  </a:ext>
                </a:extLst>
              </p:cNvPr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2FD56C1-6FF3-7F4E-B112-5F860D57896F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0ACC70E-4F31-0242-B30D-A6E162DB8ACB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E4F784-DC9A-2A49-A19B-C82A45A4F857}"/>
                  </a:ext>
                </a:extLst>
              </p:cNvPr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0AF1704-EEF2-0943-B9B5-5482DA05A1B3}"/>
                  </a:ext>
                </a:extLst>
              </p:cNvPr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B56288C-0702-874B-867F-83DCC0CCCE88}"/>
                    </a:ext>
                  </a:extLst>
                </p:cNvPr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C65B38C-1332-1E4B-800E-BA6F4CAAEB29}"/>
                    </a:ext>
                  </a:extLst>
                </p:cNvPr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3A58A3A-5970-624F-9611-E5A695E60380}"/>
                    </a:ext>
                  </a:extLst>
                </p:cNvPr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DAB4E8-A8F9-F048-92F5-E2779F84E5F5}"/>
                    </a:ext>
                  </a:extLst>
                </p:cNvPr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B6CADAC-62F6-DB43-B38F-6CBE26854BBC}"/>
                    </a:ext>
                  </a:extLst>
                </p:cNvPr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4B4C46-3443-2844-84C7-E08F6017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225" y="4101549"/>
              <a:ext cx="1023363" cy="5443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EC22-C606-614F-AA27-D78F0FC4BB23}"/>
              </a:ext>
            </a:extLst>
          </p:cNvPr>
          <p:cNvSpPr txBox="1"/>
          <p:nvPr/>
        </p:nvSpPr>
        <p:spPr>
          <a:xfrm rot="5400000">
            <a:off x="7496410" y="3672671"/>
            <a:ext cx="26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nconsolata Medium" panose="020B0609030003000000" pitchFamily="49" charset="0"/>
              </a:rPr>
              <a:t>{REST API}</a:t>
            </a:r>
          </a:p>
        </p:txBody>
      </p:sp>
    </p:spTree>
    <p:extLst>
      <p:ext uri="{BB962C8B-B14F-4D97-AF65-F5344CB8AC3E}">
        <p14:creationId xmlns:p14="http://schemas.microsoft.com/office/powerpoint/2010/main" val="2211627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FB72B-EB35-BC40-86AD-A7EA84B38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269" y="2648052"/>
            <a:ext cx="1525982" cy="854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C2DDF-CF0B-B444-ACB4-AAE7E7EA0E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1342" y="975070"/>
            <a:ext cx="437827" cy="41330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34128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893" y="1690688"/>
            <a:ext cx="8220588" cy="3823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F38C2C-C202-6742-B189-E03BE8AB39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6511" y="1970364"/>
            <a:ext cx="368213" cy="34759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47" y="5849360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6C04D8-7DF8-364D-B6CB-E292F85EBCBA}"/>
              </a:ext>
            </a:extLst>
          </p:cNvPr>
          <p:cNvSpPr/>
          <p:nvPr/>
        </p:nvSpPr>
        <p:spPr>
          <a:xfrm>
            <a:off x="1402852" y="2435966"/>
            <a:ext cx="3802692" cy="27988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13E40A-BE19-194D-8CF0-FDEABAFD7D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6" y="2475234"/>
            <a:ext cx="1213360" cy="10825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00106-68A7-1642-B47D-1F13C4759284}"/>
              </a:ext>
            </a:extLst>
          </p:cNvPr>
          <p:cNvGrpSpPr/>
          <p:nvPr/>
        </p:nvGrpSpPr>
        <p:grpSpPr>
          <a:xfrm>
            <a:off x="1628649" y="3720884"/>
            <a:ext cx="2148425" cy="1242841"/>
            <a:chOff x="6236861" y="3694948"/>
            <a:chExt cx="2459922" cy="14230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60BB8D-D6A7-2C4A-ABDD-50E668AC421C}"/>
                </a:ext>
              </a:extLst>
            </p:cNvPr>
            <p:cNvGrpSpPr/>
            <p:nvPr/>
          </p:nvGrpSpPr>
          <p:grpSpPr>
            <a:xfrm>
              <a:off x="6236861" y="3694948"/>
              <a:ext cx="2459922" cy="1423039"/>
              <a:chOff x="4437802" y="2295143"/>
              <a:chExt cx="2565113" cy="148389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5D55BE6-C798-B943-B68A-FC32C383F5EF}"/>
                  </a:ext>
                </a:extLst>
              </p:cNvPr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4CF9D47-F732-1E4C-A1E4-5192A30E3421}"/>
                  </a:ext>
                </a:extLst>
              </p:cNvPr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E12D64E-BB51-4041-A262-C8B1B526D0C7}"/>
                  </a:ext>
                </a:extLst>
              </p:cNvPr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2C03D00-A382-FE41-94B3-76C9578B9C04}"/>
                  </a:ext>
                </a:extLst>
              </p:cNvPr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2FD56C1-6FF3-7F4E-B112-5F860D57896F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0ACC70E-4F31-0242-B30D-A6E162DB8ACB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E4F784-DC9A-2A49-A19B-C82A45A4F857}"/>
                  </a:ext>
                </a:extLst>
              </p:cNvPr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0AF1704-EEF2-0943-B9B5-5482DA05A1B3}"/>
                  </a:ext>
                </a:extLst>
              </p:cNvPr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B56288C-0702-874B-867F-83DCC0CCCE88}"/>
                    </a:ext>
                  </a:extLst>
                </p:cNvPr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C65B38C-1332-1E4B-800E-BA6F4CAAEB29}"/>
                    </a:ext>
                  </a:extLst>
                </p:cNvPr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3A58A3A-5970-624F-9611-E5A695E60380}"/>
                    </a:ext>
                  </a:extLst>
                </p:cNvPr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DAB4E8-A8F9-F048-92F5-E2779F84E5F5}"/>
                    </a:ext>
                  </a:extLst>
                </p:cNvPr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B6CADAC-62F6-DB43-B38F-6CBE26854BBC}"/>
                    </a:ext>
                  </a:extLst>
                </p:cNvPr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4B4C46-3443-2844-84C7-E08F6017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225" y="4101549"/>
              <a:ext cx="1023363" cy="5443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EC22-C606-614F-AA27-D78F0FC4BB23}"/>
              </a:ext>
            </a:extLst>
          </p:cNvPr>
          <p:cNvSpPr txBox="1"/>
          <p:nvPr/>
        </p:nvSpPr>
        <p:spPr>
          <a:xfrm rot="5400000">
            <a:off x="3280010" y="3672671"/>
            <a:ext cx="26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nconsolata Medium" panose="020B0609030003000000" pitchFamily="49" charset="0"/>
              </a:rPr>
              <a:t>{REST API}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326E89-D55A-9C42-BF48-DA94E23D1A25}"/>
              </a:ext>
            </a:extLst>
          </p:cNvPr>
          <p:cNvGrpSpPr/>
          <p:nvPr/>
        </p:nvGrpSpPr>
        <p:grpSpPr>
          <a:xfrm>
            <a:off x="8572805" y="2674761"/>
            <a:ext cx="2584361" cy="3035836"/>
            <a:chOff x="6934007" y="1783903"/>
            <a:chExt cx="1938271" cy="227687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7089EE-1743-EE4E-920F-98400DA605AD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BEEB67-B9F8-714E-8262-BD8311C3359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D88C3E-CC95-AE42-B15A-402612898D4F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22B16F9-1649-8E4E-B60E-C73F58975C1B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FBBAD3F-9FA8-2440-9BFD-640E6C4EEDD9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24B910E-3E96-6144-B548-F7C8D555B295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5AD4B97-AF31-724C-8967-C394708AAF35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7FC6784-2B94-F245-A141-FDEFBD3C1391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5F20140D-25FC-6F4B-9B3E-93EC74BF49B4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BA8D54A-BDEA-F741-A698-9551D8B36E63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B539551-4D73-CB4B-A2CA-E0A64EFC6CBE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EAE7C58-3701-6243-9810-5A3B65842FC1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E4D77E-EA9D-8E41-A3FC-34D971B0708F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211D774-9D62-B144-A857-F6028AF74957}"/>
              </a:ext>
            </a:extLst>
          </p:cNvPr>
          <p:cNvSpPr/>
          <p:nvPr/>
        </p:nvSpPr>
        <p:spPr>
          <a:xfrm>
            <a:off x="6629850" y="3801483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67" name="Left Arrow 66">
            <a:extLst>
              <a:ext uri="{FF2B5EF4-FFF2-40B4-BE49-F238E27FC236}">
                <a16:creationId xmlns:a16="http://schemas.microsoft.com/office/drawing/2014/main" id="{F33CF4F0-17C1-EF4E-8F7B-44CE9C63ECC0}"/>
              </a:ext>
            </a:extLst>
          </p:cNvPr>
          <p:cNvSpPr/>
          <p:nvPr/>
        </p:nvSpPr>
        <p:spPr>
          <a:xfrm>
            <a:off x="6479918" y="2386072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8EAB09-0F87-3A4A-BAFB-71601F3AB158}"/>
              </a:ext>
            </a:extLst>
          </p:cNvPr>
          <p:cNvGrpSpPr/>
          <p:nvPr/>
        </p:nvGrpSpPr>
        <p:grpSpPr>
          <a:xfrm>
            <a:off x="9245313" y="3269796"/>
            <a:ext cx="1320617" cy="736469"/>
            <a:chOff x="7584821" y="2225245"/>
            <a:chExt cx="990463" cy="55235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67BFDC2-3CA5-EF4D-8159-C107A9C4DFD0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9F0CB87-6275-DC4E-8083-0E90BF69E669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5F43A63E-EA52-8044-B006-85F72E476973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8B4148-E51D-3048-AD2A-BC89CF4A10F6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7C6818C-833C-A944-A2F6-B8B7889C040F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A45E252-CCD4-324B-B319-8DA20151B23E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5398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12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348" y="2749656"/>
            <a:ext cx="256682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057" y="2749656"/>
            <a:ext cx="49149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794" y="2948815"/>
            <a:ext cx="220146" cy="2078182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6D7EBBFE-5C09-4B43-948B-21287B153A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7978" y="2948815"/>
            <a:ext cx="220146" cy="2078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6456AD-763E-0F4D-80E7-8D49C9A135CA}"/>
              </a:ext>
            </a:extLst>
          </p:cNvPr>
          <p:cNvSpPr txBox="1"/>
          <p:nvPr/>
        </p:nvSpPr>
        <p:spPr>
          <a:xfrm>
            <a:off x="352112" y="494746"/>
            <a:ext cx="98379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What is the </a:t>
            </a:r>
            <a:br>
              <a:rPr lang="en-US" sz="5400" dirty="0">
                <a:latin typeface="Century Gothic" panose="020B0502020202020204" pitchFamily="34" charset="0"/>
              </a:rPr>
            </a:br>
            <a:r>
              <a:rPr lang="en-US" sz="5400" b="1" i="1" dirty="0">
                <a:latin typeface="Century Gothic" panose="020B0502020202020204" pitchFamily="34" charset="0"/>
              </a:rPr>
              <a:t>Machine Learning Lifecycle</a:t>
            </a:r>
            <a:r>
              <a:rPr lang="en-US" sz="5400" dirty="0"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3D941D-6FC1-614D-BB5A-3376D8C3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34128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893" y="1690688"/>
            <a:ext cx="8220588" cy="3823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47" y="5849360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TensorFlow Serving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326E89-D55A-9C42-BF48-DA94E23D1A25}"/>
              </a:ext>
            </a:extLst>
          </p:cNvPr>
          <p:cNvGrpSpPr/>
          <p:nvPr/>
        </p:nvGrpSpPr>
        <p:grpSpPr>
          <a:xfrm>
            <a:off x="8572805" y="2674761"/>
            <a:ext cx="2584361" cy="3035836"/>
            <a:chOff x="6934007" y="1783903"/>
            <a:chExt cx="1938271" cy="227687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7089EE-1743-EE4E-920F-98400DA605AD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BEEB67-B9F8-714E-8262-BD8311C3359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D88C3E-CC95-AE42-B15A-402612898D4F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22B16F9-1649-8E4E-B60E-C73F58975C1B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FBBAD3F-9FA8-2440-9BFD-640E6C4EEDD9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24B910E-3E96-6144-B548-F7C8D555B295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5AD4B97-AF31-724C-8967-C394708AAF35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7FC6784-2B94-F245-A141-FDEFBD3C1391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5F20140D-25FC-6F4B-9B3E-93EC74BF49B4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BA8D54A-BDEA-F741-A698-9551D8B36E63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B539551-4D73-CB4B-A2CA-E0A64EFC6CBE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EAE7C58-3701-6243-9810-5A3B65842FC1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E4D77E-EA9D-8E41-A3FC-34D971B0708F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211D774-9D62-B144-A857-F6028AF74957}"/>
              </a:ext>
            </a:extLst>
          </p:cNvPr>
          <p:cNvSpPr/>
          <p:nvPr/>
        </p:nvSpPr>
        <p:spPr>
          <a:xfrm>
            <a:off x="6629850" y="3801483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67" name="Left Arrow 66">
            <a:extLst>
              <a:ext uri="{FF2B5EF4-FFF2-40B4-BE49-F238E27FC236}">
                <a16:creationId xmlns:a16="http://schemas.microsoft.com/office/drawing/2014/main" id="{F33CF4F0-17C1-EF4E-8F7B-44CE9C63ECC0}"/>
              </a:ext>
            </a:extLst>
          </p:cNvPr>
          <p:cNvSpPr/>
          <p:nvPr/>
        </p:nvSpPr>
        <p:spPr>
          <a:xfrm>
            <a:off x="6479918" y="2386072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8EAB09-0F87-3A4A-BAFB-71601F3AB158}"/>
              </a:ext>
            </a:extLst>
          </p:cNvPr>
          <p:cNvGrpSpPr/>
          <p:nvPr/>
        </p:nvGrpSpPr>
        <p:grpSpPr>
          <a:xfrm>
            <a:off x="9245313" y="3269796"/>
            <a:ext cx="1320617" cy="736469"/>
            <a:chOff x="7584821" y="2225245"/>
            <a:chExt cx="990463" cy="55235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67BFDC2-3CA5-EF4D-8159-C107A9C4DFD0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9F0CB87-6275-DC4E-8083-0E90BF69E669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5F43A63E-EA52-8044-B006-85F72E476973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8B4148-E51D-3048-AD2A-BC89CF4A10F6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7C6818C-833C-A944-A2F6-B8B7889C040F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A45E252-CCD4-324B-B319-8DA20151B23E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58631324-7AC6-6E47-B0D3-A55B18147325}"/>
              </a:ext>
            </a:extLst>
          </p:cNvPr>
          <p:cNvSpPr/>
          <p:nvPr/>
        </p:nvSpPr>
        <p:spPr>
          <a:xfrm>
            <a:off x="1063449" y="2440721"/>
            <a:ext cx="3542216" cy="2974817"/>
          </a:xfrm>
          <a:prstGeom prst="rect">
            <a:avLst/>
          </a:prstGeom>
          <a:solidFill>
            <a:srgbClr val="4C72B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7881216-1556-3540-BA4A-0F63481FCD3B}"/>
              </a:ext>
            </a:extLst>
          </p:cNvPr>
          <p:cNvSpPr/>
          <p:nvPr/>
        </p:nvSpPr>
        <p:spPr>
          <a:xfrm>
            <a:off x="1226007" y="2560595"/>
            <a:ext cx="32305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TensorFlow</a:t>
            </a:r>
            <a:r>
              <a:rPr lang="en-US" sz="3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-Serving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78765730-F82A-BD4F-921F-DC4D644038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329" y="3862029"/>
            <a:ext cx="2021290" cy="14291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1AB80-40B5-2744-8FA6-2469876D7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307931" y="3326392"/>
            <a:ext cx="2109069" cy="107127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A60A22B-7CE8-754B-A314-BAC04A6A4B51}"/>
              </a:ext>
            </a:extLst>
          </p:cNvPr>
          <p:cNvSpPr/>
          <p:nvPr/>
        </p:nvSpPr>
        <p:spPr>
          <a:xfrm>
            <a:off x="406400" y="1930400"/>
            <a:ext cx="11125200" cy="438860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BD57CD6-1155-A349-B078-20BF95E344DB}"/>
              </a:ext>
            </a:extLst>
          </p:cNvPr>
          <p:cNvSpPr txBox="1"/>
          <p:nvPr/>
        </p:nvSpPr>
        <p:spPr>
          <a:xfrm>
            <a:off x="947393" y="2310526"/>
            <a:ext cx="11065049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Industrial-strength model serving system developed by Google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Natively loads and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serves TensorFlow models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baseline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High-performance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system with query batching and model versioning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Used by Google’s Cloud ML Service and AWS </a:t>
            </a:r>
            <a:r>
              <a:rPr lang="en-US" sz="2800" dirty="0" err="1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SageMaker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03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4" grpI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FBD58A-D55E-8143-8FD6-9652E1A147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1158" y="2220972"/>
            <a:ext cx="4483698" cy="2716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E0AB7-E726-3C44-B0C4-B3E0539E8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34128" y="1622770"/>
            <a:ext cx="4293230" cy="38235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93194B-5062-2840-B041-C641FAF6D5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4893" y="1690688"/>
            <a:ext cx="8220588" cy="3823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B408E0F-896D-F94A-8826-A439C3EFE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9347" y="5849360"/>
            <a:ext cx="1766983" cy="93928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MXNet</a:t>
            </a:r>
            <a:r>
              <a:rPr lang="en-US" b="1" dirty="0"/>
              <a:t> Model Server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1E3E72-607C-B04B-AC66-A55D9D3E82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329" y="1622770"/>
            <a:ext cx="10123341" cy="4353036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F9D77AB-F8A8-0646-9150-F996DB9B7D17}"/>
              </a:ext>
            </a:extLst>
          </p:cNvPr>
          <p:cNvSpPr/>
          <p:nvPr/>
        </p:nvSpPr>
        <p:spPr>
          <a:xfrm>
            <a:off x="406400" y="1930400"/>
            <a:ext cx="11125200" cy="4388604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C95D7-4A5B-4E44-824D-19371DA09E44}"/>
              </a:ext>
            </a:extLst>
          </p:cNvPr>
          <p:cNvSpPr txBox="1"/>
          <p:nvPr/>
        </p:nvSpPr>
        <p:spPr>
          <a:xfrm>
            <a:off x="947393" y="2310526"/>
            <a:ext cx="1106504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Developed by AWS as part of the effort to support </a:t>
            </a:r>
            <a:r>
              <a:rPr lang="en-US" sz="2800" dirty="0" err="1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MXNet</a:t>
            </a:r>
            <a:endParaRPr lang="en-US" sz="2800" dirty="0">
              <a:solidFill>
                <a:srgbClr val="000000"/>
              </a:solidFill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Natively loads and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serves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MXNet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models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baseline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HTTP REST interface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Supports model versioning but not batching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Used in AWS </a:t>
            </a:r>
            <a:r>
              <a:rPr lang="en-US" sz="2800" dirty="0" err="1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SageMaker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to deploy </a:t>
            </a:r>
            <a:r>
              <a:rPr lang="en-US" sz="2800" dirty="0" err="1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MXNet</a:t>
            </a: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models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46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FB72B-EB35-BC40-86AD-A7EA84B38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269" y="2648052"/>
            <a:ext cx="1525982" cy="854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341FEE-3690-8041-988D-54EC5BCAEC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114" y="8654113"/>
            <a:ext cx="1817945" cy="96637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3098044-6C6E-6C43-ADE7-CB5AA600A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39309" y="7196304"/>
            <a:ext cx="2057139" cy="113653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09C0642-40E9-104E-832D-C0208B15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in a Container</a:t>
            </a:r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A6C04D8-7DF8-364D-B6CB-E292F85EBCBA}"/>
              </a:ext>
            </a:extLst>
          </p:cNvPr>
          <p:cNvSpPr/>
          <p:nvPr/>
        </p:nvSpPr>
        <p:spPr>
          <a:xfrm>
            <a:off x="1402852" y="2435966"/>
            <a:ext cx="3802692" cy="2798852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13E40A-BE19-194D-8CF0-FDEABAFD7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76" y="2475234"/>
            <a:ext cx="1213360" cy="10825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00106-68A7-1642-B47D-1F13C4759284}"/>
              </a:ext>
            </a:extLst>
          </p:cNvPr>
          <p:cNvGrpSpPr/>
          <p:nvPr/>
        </p:nvGrpSpPr>
        <p:grpSpPr>
          <a:xfrm>
            <a:off x="1628649" y="3720884"/>
            <a:ext cx="2148425" cy="1242841"/>
            <a:chOff x="6236861" y="3694948"/>
            <a:chExt cx="2459922" cy="142303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60BB8D-D6A7-2C4A-ABDD-50E668AC421C}"/>
                </a:ext>
              </a:extLst>
            </p:cNvPr>
            <p:cNvGrpSpPr/>
            <p:nvPr/>
          </p:nvGrpSpPr>
          <p:grpSpPr>
            <a:xfrm>
              <a:off x="6236861" y="3694948"/>
              <a:ext cx="2459922" cy="1423039"/>
              <a:chOff x="4437802" y="2295143"/>
              <a:chExt cx="2565113" cy="1483893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5D55BE6-C798-B943-B68A-FC32C383F5EF}"/>
                  </a:ext>
                </a:extLst>
              </p:cNvPr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4CF9D47-F732-1E4C-A1E4-5192A30E3421}"/>
                  </a:ext>
                </a:extLst>
              </p:cNvPr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E12D64E-BB51-4041-A262-C8B1B526D0C7}"/>
                  </a:ext>
                </a:extLst>
              </p:cNvPr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2C03D00-A382-FE41-94B3-76C9578B9C04}"/>
                  </a:ext>
                </a:extLst>
              </p:cNvPr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2FD56C1-6FF3-7F4E-B112-5F860D57896F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0ACC70E-4F31-0242-B30D-A6E162DB8ACB}"/>
                  </a:ext>
                </a:extLst>
              </p:cNvPr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E4F784-DC9A-2A49-A19B-C82A45A4F857}"/>
                  </a:ext>
                </a:extLst>
              </p:cNvPr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0AF1704-EEF2-0943-B9B5-5482DA05A1B3}"/>
                  </a:ext>
                </a:extLst>
              </p:cNvPr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B56288C-0702-874B-867F-83DCC0CCCE88}"/>
                    </a:ext>
                  </a:extLst>
                </p:cNvPr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FC65B38C-1332-1E4B-800E-BA6F4CAAEB29}"/>
                    </a:ext>
                  </a:extLst>
                </p:cNvPr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3A58A3A-5970-624F-9611-E5A695E60380}"/>
                    </a:ext>
                  </a:extLst>
                </p:cNvPr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88DAB4E8-A8F9-F048-92F5-E2779F84E5F5}"/>
                    </a:ext>
                  </a:extLst>
                </p:cNvPr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9B6CADAC-62F6-DB43-B38F-6CBE26854BBC}"/>
                    </a:ext>
                  </a:extLst>
                </p:cNvPr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C4B4C46-3443-2844-84C7-E08F6017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225" y="4101549"/>
              <a:ext cx="1023363" cy="5443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EC22-C606-614F-AA27-D78F0FC4BB23}"/>
              </a:ext>
            </a:extLst>
          </p:cNvPr>
          <p:cNvSpPr txBox="1"/>
          <p:nvPr/>
        </p:nvSpPr>
        <p:spPr>
          <a:xfrm rot="5400000">
            <a:off x="3280010" y="3672671"/>
            <a:ext cx="26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nconsolata Medium" panose="020B0609030003000000" pitchFamily="49" charset="0"/>
              </a:rPr>
              <a:t>{REST API}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326E89-D55A-9C42-BF48-DA94E23D1A25}"/>
              </a:ext>
            </a:extLst>
          </p:cNvPr>
          <p:cNvGrpSpPr/>
          <p:nvPr/>
        </p:nvGrpSpPr>
        <p:grpSpPr>
          <a:xfrm>
            <a:off x="8572805" y="2674761"/>
            <a:ext cx="2584361" cy="3035836"/>
            <a:chOff x="6934007" y="1783903"/>
            <a:chExt cx="1938271" cy="227687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A7089EE-1743-EE4E-920F-98400DA605AD}"/>
                </a:ext>
              </a:extLst>
            </p:cNvPr>
            <p:cNvGrpSpPr/>
            <p:nvPr/>
          </p:nvGrpSpPr>
          <p:grpSpPr>
            <a:xfrm>
              <a:off x="7248513" y="1783903"/>
              <a:ext cx="1377229" cy="1732148"/>
              <a:chOff x="9125207" y="2174230"/>
              <a:chExt cx="1380488" cy="173624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EBEEB67-B9F8-714E-8262-BD8311C3359A}"/>
                  </a:ext>
                </a:extLst>
              </p:cNvPr>
              <p:cNvSpPr/>
              <p:nvPr/>
            </p:nvSpPr>
            <p:spPr>
              <a:xfrm>
                <a:off x="9125207" y="2174230"/>
                <a:ext cx="1380488" cy="173624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D88C3E-CC95-AE42-B15A-402612898D4F}"/>
                  </a:ext>
                </a:extLst>
              </p:cNvPr>
              <p:cNvSpPr/>
              <p:nvPr/>
            </p:nvSpPr>
            <p:spPr>
              <a:xfrm>
                <a:off x="9214582" y="2275991"/>
                <a:ext cx="1200434" cy="141115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22B16F9-1649-8E4E-B60E-C73F58975C1B}"/>
                  </a:ext>
                </a:extLst>
              </p:cNvPr>
              <p:cNvSpPr/>
              <p:nvPr/>
            </p:nvSpPr>
            <p:spPr>
              <a:xfrm>
                <a:off x="9214582" y="2503488"/>
                <a:ext cx="1200434" cy="1300416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609585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FBBAD3F-9FA8-2440-9BFD-640E6C4EEDD9}"/>
                  </a:ext>
                </a:extLst>
              </p:cNvPr>
              <p:cNvGrpSpPr/>
              <p:nvPr/>
            </p:nvGrpSpPr>
            <p:grpSpPr>
              <a:xfrm>
                <a:off x="9330413" y="3302478"/>
                <a:ext cx="977923" cy="353568"/>
                <a:chOff x="9339557" y="3293334"/>
                <a:chExt cx="977923" cy="353568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024B910E-3E96-6144-B548-F7C8D555B295}"/>
                    </a:ext>
                  </a:extLst>
                </p:cNvPr>
                <p:cNvCxnSpPr/>
                <p:nvPr/>
              </p:nvCxnSpPr>
              <p:spPr>
                <a:xfrm>
                  <a:off x="9339557" y="329333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5AD4B97-AF31-724C-8967-C394708AAF35}"/>
                    </a:ext>
                  </a:extLst>
                </p:cNvPr>
                <p:cNvCxnSpPr/>
                <p:nvPr/>
              </p:nvCxnSpPr>
              <p:spPr>
                <a:xfrm>
                  <a:off x="9339557" y="335226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7FC6784-2B94-F245-A141-FDEFBD3C1391}"/>
                    </a:ext>
                  </a:extLst>
                </p:cNvPr>
                <p:cNvCxnSpPr/>
                <p:nvPr/>
              </p:nvCxnSpPr>
              <p:spPr>
                <a:xfrm>
                  <a:off x="9339557" y="3529046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5F20140D-25FC-6F4B-9B3E-93EC74BF49B4}"/>
                    </a:ext>
                  </a:extLst>
                </p:cNvPr>
                <p:cNvCxnSpPr/>
                <p:nvPr/>
              </p:nvCxnSpPr>
              <p:spPr>
                <a:xfrm>
                  <a:off x="9339557" y="3587974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BA8D54A-BDEA-F741-A698-9551D8B36E63}"/>
                    </a:ext>
                  </a:extLst>
                </p:cNvPr>
                <p:cNvCxnSpPr/>
                <p:nvPr/>
              </p:nvCxnSpPr>
              <p:spPr>
                <a:xfrm>
                  <a:off x="9339557" y="3646902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CB539551-4D73-CB4B-A2CA-E0A64EFC6CBE}"/>
                    </a:ext>
                  </a:extLst>
                </p:cNvPr>
                <p:cNvCxnSpPr/>
                <p:nvPr/>
              </p:nvCxnSpPr>
              <p:spPr>
                <a:xfrm>
                  <a:off x="9339557" y="3470118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EAE7C58-3701-6243-9810-5A3B65842FC1}"/>
                    </a:ext>
                  </a:extLst>
                </p:cNvPr>
                <p:cNvCxnSpPr/>
                <p:nvPr/>
              </p:nvCxnSpPr>
              <p:spPr>
                <a:xfrm>
                  <a:off x="9339557" y="3411190"/>
                  <a:ext cx="97792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AE4D77E-EA9D-8E41-A3FC-34D971B0708F}"/>
                </a:ext>
              </a:extLst>
            </p:cNvPr>
            <p:cNvSpPr txBox="1"/>
            <p:nvPr/>
          </p:nvSpPr>
          <p:spPr>
            <a:xfrm>
              <a:off x="6934007" y="3560691"/>
              <a:ext cx="1938271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charset="0"/>
                  <a:ea typeface="Helvetica Neue" charset="0"/>
                  <a:cs typeface="Helvetica Neue" charset="0"/>
                </a:rPr>
                <a:t>Application</a:t>
              </a:r>
            </a:p>
          </p:txBody>
        </p:sp>
      </p:grpSp>
      <p:sp>
        <p:nvSpPr>
          <p:cNvPr id="65" name="Right Arrow 64">
            <a:extLst>
              <a:ext uri="{FF2B5EF4-FFF2-40B4-BE49-F238E27FC236}">
                <a16:creationId xmlns:a16="http://schemas.microsoft.com/office/drawing/2014/main" id="{7211D774-9D62-B144-A857-F6028AF74957}"/>
              </a:ext>
            </a:extLst>
          </p:cNvPr>
          <p:cNvSpPr/>
          <p:nvPr/>
        </p:nvSpPr>
        <p:spPr>
          <a:xfrm>
            <a:off x="6629850" y="3801483"/>
            <a:ext cx="1933739" cy="1198800"/>
          </a:xfrm>
          <a:prstGeom prst="rightArrow">
            <a:avLst/>
          </a:prstGeom>
          <a:solidFill>
            <a:srgbClr val="E16718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Decision</a:t>
            </a:r>
          </a:p>
        </p:txBody>
      </p:sp>
      <p:sp>
        <p:nvSpPr>
          <p:cNvPr id="67" name="Left Arrow 66">
            <a:extLst>
              <a:ext uri="{FF2B5EF4-FFF2-40B4-BE49-F238E27FC236}">
                <a16:creationId xmlns:a16="http://schemas.microsoft.com/office/drawing/2014/main" id="{F33CF4F0-17C1-EF4E-8F7B-44CE9C63ECC0}"/>
              </a:ext>
            </a:extLst>
          </p:cNvPr>
          <p:cNvSpPr/>
          <p:nvPr/>
        </p:nvSpPr>
        <p:spPr>
          <a:xfrm>
            <a:off x="6479918" y="2386072"/>
            <a:ext cx="1842948" cy="1243892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Query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8EAB09-0F87-3A4A-BAFB-71601F3AB158}"/>
              </a:ext>
            </a:extLst>
          </p:cNvPr>
          <p:cNvGrpSpPr/>
          <p:nvPr/>
        </p:nvGrpSpPr>
        <p:grpSpPr>
          <a:xfrm>
            <a:off x="9245313" y="3269796"/>
            <a:ext cx="1320617" cy="736469"/>
            <a:chOff x="7584821" y="2225245"/>
            <a:chExt cx="990463" cy="55235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67BFDC2-3CA5-EF4D-8159-C107A9C4DFD0}"/>
                </a:ext>
              </a:extLst>
            </p:cNvPr>
            <p:cNvSpPr/>
            <p:nvPr/>
          </p:nvSpPr>
          <p:spPr>
            <a:xfrm>
              <a:off x="7584821" y="2225245"/>
              <a:ext cx="481364" cy="462472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9F0CB87-6275-DC4E-8083-0E90BF69E669}"/>
                </a:ext>
              </a:extLst>
            </p:cNvPr>
            <p:cNvSpPr/>
            <p:nvPr/>
          </p:nvSpPr>
          <p:spPr>
            <a:xfrm>
              <a:off x="7664774" y="2299845"/>
              <a:ext cx="303656" cy="3036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1" name="Triangle 70">
              <a:extLst>
                <a:ext uri="{FF2B5EF4-FFF2-40B4-BE49-F238E27FC236}">
                  <a16:creationId xmlns:a16="http://schemas.microsoft.com/office/drawing/2014/main" id="{5F43A63E-EA52-8044-B006-85F72E476973}"/>
                </a:ext>
              </a:extLst>
            </p:cNvPr>
            <p:cNvSpPr/>
            <p:nvPr/>
          </p:nvSpPr>
          <p:spPr>
            <a:xfrm rot="5400000">
              <a:off x="7754787" y="2373936"/>
              <a:ext cx="180351" cy="15547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8B4148-E51D-3048-AD2A-BC89CF4A10F6}"/>
                </a:ext>
              </a:extLst>
            </p:cNvPr>
            <p:cNvSpPr/>
            <p:nvPr/>
          </p:nvSpPr>
          <p:spPr>
            <a:xfrm>
              <a:off x="8174267" y="2225245"/>
              <a:ext cx="401017" cy="236256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7C6818C-833C-A944-A2F6-B8B7889C040F}"/>
                </a:ext>
              </a:extLst>
            </p:cNvPr>
            <p:cNvSpPr/>
            <p:nvPr/>
          </p:nvSpPr>
          <p:spPr>
            <a:xfrm>
              <a:off x="8174267" y="2529126"/>
              <a:ext cx="401017" cy="236256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A45E252-CCD4-324B-B319-8DA20151B23E}"/>
                </a:ext>
              </a:extLst>
            </p:cNvPr>
            <p:cNvCxnSpPr/>
            <p:nvPr/>
          </p:nvCxnSpPr>
          <p:spPr>
            <a:xfrm>
              <a:off x="7651675" y="2777597"/>
              <a:ext cx="38548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9B3A5B0-13C7-A241-9BF1-661B2BC41336}"/>
              </a:ext>
            </a:extLst>
          </p:cNvPr>
          <p:cNvSpPr/>
          <p:nvPr/>
        </p:nvSpPr>
        <p:spPr>
          <a:xfrm>
            <a:off x="-8408" y="1366904"/>
            <a:ext cx="12192000" cy="5531384"/>
          </a:xfrm>
          <a:prstGeom prst="rect">
            <a:avLst/>
          </a:prstGeom>
          <a:solidFill>
            <a:srgbClr val="FFFFFF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D73A2C-38E8-F741-943C-640358135512}"/>
              </a:ext>
            </a:extLst>
          </p:cNvPr>
          <p:cNvSpPr txBox="1"/>
          <p:nvPr/>
        </p:nvSpPr>
        <p:spPr>
          <a:xfrm>
            <a:off x="776858" y="3634117"/>
            <a:ext cx="11065049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Problems: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Requires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data scientist to write performance-sensitive serving code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Inefficient use of compute resources </a:t>
            </a:r>
            <a:r>
              <a:rPr lang="en-US" sz="2800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 use </a:t>
            </a:r>
            <a:r>
              <a:rPr lang="en-US" sz="2800" i="1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throughput-optimized</a:t>
            </a:r>
            <a:r>
              <a:rPr lang="en-US" sz="2800" noProof="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 frameworks to render single prediction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  <a:sym typeface="Wingdings" pitchFamily="2" charset="2"/>
              </a:rPr>
              <a:t>Minimal support for monitoring or debugging models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E2CD03-33D4-A54C-878C-B74EC761C277}"/>
              </a:ext>
            </a:extLst>
          </p:cNvPr>
          <p:cNvSpPr txBox="1"/>
          <p:nvPr/>
        </p:nvSpPr>
        <p:spPr>
          <a:xfrm>
            <a:off x="868641" y="1482590"/>
            <a:ext cx="1106504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Advantages: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General-purpose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Renders predictions at serving time</a:t>
            </a:r>
          </a:p>
        </p:txBody>
      </p:sp>
    </p:spTree>
    <p:extLst>
      <p:ext uri="{BB962C8B-B14F-4D97-AF65-F5344CB8AC3E}">
        <p14:creationId xmlns:p14="http://schemas.microsoft.com/office/powerpoint/2010/main" val="2406541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build="p" bldLvl="2"/>
      <p:bldP spid="7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1" y="81471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300" b="1" dirty="0">
                <a:solidFill>
                  <a:srgbClr val="FF0000"/>
                </a:solidFill>
                <a:latin typeface="Futura-BoldOblique" charset="0"/>
                <a:ea typeface="Futura-BoldOblique" charset="0"/>
                <a:cs typeface="Futura-BoldOblique" charset="0"/>
              </a:rPr>
              <a:t>Prediction-Serving Today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E98BE-B5A9-974A-8C9A-5729E6456846}"/>
              </a:ext>
            </a:extLst>
          </p:cNvPr>
          <p:cNvSpPr txBox="1"/>
          <p:nvPr/>
        </p:nvSpPr>
        <p:spPr>
          <a:xfrm>
            <a:off x="0" y="5379147"/>
            <a:ext cx="11596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200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Current approaches do not meet the requirements for prediction-serving systems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C92AEB-F72A-3B4D-B423-C6FE672BE3CF}"/>
              </a:ext>
            </a:extLst>
          </p:cNvPr>
          <p:cNvGrpSpPr/>
          <p:nvPr/>
        </p:nvGrpSpPr>
        <p:grpSpPr>
          <a:xfrm>
            <a:off x="566928" y="2187222"/>
            <a:ext cx="3966623" cy="2781748"/>
            <a:chOff x="552450" y="1656530"/>
            <a:chExt cx="6034429" cy="3857978"/>
          </a:xfrm>
        </p:grpSpPr>
        <p:sp>
          <p:nvSpPr>
            <p:cNvPr id="5" name="Can 4">
              <a:extLst>
                <a:ext uri="{FF2B5EF4-FFF2-40B4-BE49-F238E27FC236}">
                  <a16:creationId xmlns:a16="http://schemas.microsoft.com/office/drawing/2014/main" id="{F212ACE9-2715-B547-943B-9559F7212CAD}"/>
                </a:ext>
              </a:extLst>
            </p:cNvPr>
            <p:cNvSpPr/>
            <p:nvPr/>
          </p:nvSpPr>
          <p:spPr>
            <a:xfrm>
              <a:off x="914826" y="4211683"/>
              <a:ext cx="1616785" cy="1296256"/>
            </a:xfrm>
            <a:prstGeom prst="can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r>
                <a:rPr lang="en-US" sz="1400" dirty="0">
                  <a:solidFill>
                    <a:prstClr val="white"/>
                  </a:solidFill>
                  <a:ea typeface="Helvetica Neue" charset="0"/>
                  <a:cs typeface="Helvetica Neue" charset="0"/>
                </a:rPr>
                <a:t>All Possible</a:t>
              </a:r>
            </a:p>
            <a:p>
              <a:pPr algn="ctr" defTabSz="609570"/>
              <a:r>
                <a:rPr lang="en-US" sz="1400" dirty="0">
                  <a:solidFill>
                    <a:prstClr val="white"/>
                  </a:solidFill>
                  <a:ea typeface="Helvetica Neue" charset="0"/>
                  <a:cs typeface="Helvetica Neue" charset="0"/>
                </a:rPr>
                <a:t>Queries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9B7A54F-EFD0-D149-87F8-A4A0DB8DC8BE}"/>
                </a:ext>
              </a:extLst>
            </p:cNvPr>
            <p:cNvSpPr/>
            <p:nvPr/>
          </p:nvSpPr>
          <p:spPr>
            <a:xfrm>
              <a:off x="552450" y="2397177"/>
              <a:ext cx="2341539" cy="122082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Batch Training Framework</a:t>
              </a:r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86E71082-EBB1-084E-9B13-87D9047FE4CC}"/>
                </a:ext>
              </a:extLst>
            </p:cNvPr>
            <p:cNvSpPr/>
            <p:nvPr/>
          </p:nvSpPr>
          <p:spPr>
            <a:xfrm rot="10800000">
              <a:off x="1517456" y="3672872"/>
              <a:ext cx="411527" cy="483941"/>
            </a:xfrm>
            <a:prstGeom prst="downArrow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srgbClr val="FFFFFF"/>
                </a:solidFill>
                <a:latin typeface="Century Gothic" panose="020F0302020204030204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5D8A7C-5074-5B42-A9DC-657154012517}"/>
                </a:ext>
              </a:extLst>
            </p:cNvPr>
            <p:cNvGrpSpPr/>
            <p:nvPr/>
          </p:nvGrpSpPr>
          <p:grpSpPr>
            <a:xfrm>
              <a:off x="958782" y="1656530"/>
              <a:ext cx="1580693" cy="713212"/>
              <a:chOff x="6995846" y="1791075"/>
              <a:chExt cx="1946651" cy="87833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B33EE6C-29DE-B740-A3CB-78E08A9A4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12486" y="1791075"/>
                <a:ext cx="1649554" cy="878333"/>
              </a:xfrm>
              <a:prstGeom prst="rect">
                <a:avLst/>
              </a:prstGeom>
            </p:spPr>
          </p:pic>
          <p:sp>
            <p:nvSpPr>
              <p:cNvPr id="11" name="Double Bracket 10">
                <a:extLst>
                  <a:ext uri="{FF2B5EF4-FFF2-40B4-BE49-F238E27FC236}">
                    <a16:creationId xmlns:a16="http://schemas.microsoft.com/office/drawing/2014/main" id="{1DD96D9B-948A-0D48-813B-1306E374621A}"/>
                  </a:ext>
                </a:extLst>
              </p:cNvPr>
              <p:cNvSpPr/>
              <p:nvPr/>
            </p:nvSpPr>
            <p:spPr>
              <a:xfrm>
                <a:off x="6995846" y="1947214"/>
                <a:ext cx="1946651" cy="699044"/>
              </a:xfrm>
              <a:prstGeom prst="bracketPair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2" name="Can 11">
              <a:extLst>
                <a:ext uri="{FF2B5EF4-FFF2-40B4-BE49-F238E27FC236}">
                  <a16:creationId xmlns:a16="http://schemas.microsoft.com/office/drawing/2014/main" id="{F3377934-363B-9B49-8D70-2A2E56791AB6}"/>
                </a:ext>
              </a:extLst>
            </p:cNvPr>
            <p:cNvSpPr/>
            <p:nvPr/>
          </p:nvSpPr>
          <p:spPr>
            <a:xfrm>
              <a:off x="4443712" y="2438119"/>
              <a:ext cx="2143167" cy="2186477"/>
            </a:xfrm>
            <a:prstGeom prst="can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84D7DC-E2D2-C144-8577-B7DCDDD555DA}"/>
                </a:ext>
              </a:extLst>
            </p:cNvPr>
            <p:cNvGrpSpPr/>
            <p:nvPr/>
          </p:nvGrpSpPr>
          <p:grpSpPr>
            <a:xfrm>
              <a:off x="2940205" y="2801826"/>
              <a:ext cx="1546593" cy="869876"/>
              <a:chOff x="7119052" y="3201527"/>
              <a:chExt cx="1904656" cy="1071268"/>
            </a:xfrm>
          </p:grpSpPr>
          <p:sp>
            <p:nvSpPr>
              <p:cNvPr id="14" name="Down Arrow 13">
                <a:extLst>
                  <a:ext uri="{FF2B5EF4-FFF2-40B4-BE49-F238E27FC236}">
                    <a16:creationId xmlns:a16="http://schemas.microsoft.com/office/drawing/2014/main" id="{95E322FC-7BC2-DD4C-A88A-DA7E2F652BDC}"/>
                  </a:ext>
                </a:extLst>
              </p:cNvPr>
              <p:cNvSpPr/>
              <p:nvPr/>
            </p:nvSpPr>
            <p:spPr>
              <a:xfrm rot="16200000">
                <a:off x="7714618" y="2736144"/>
                <a:ext cx="506802" cy="1437568"/>
              </a:xfrm>
              <a:prstGeom prst="downArrow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srgbClr val="FFFFFF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C2FD58-807D-F740-B376-D0959C8E48F2}"/>
                  </a:ext>
                </a:extLst>
              </p:cNvPr>
              <p:cNvSpPr txBox="1"/>
              <p:nvPr/>
            </p:nvSpPr>
            <p:spPr>
              <a:xfrm>
                <a:off x="7119052" y="3694552"/>
                <a:ext cx="1904656" cy="578243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(Scoring)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4B5A80-6C1F-2F43-ADD8-12B2C6E5D7F2}"/>
                </a:ext>
              </a:extLst>
            </p:cNvPr>
            <p:cNvGrpSpPr/>
            <p:nvPr/>
          </p:nvGrpSpPr>
          <p:grpSpPr>
            <a:xfrm>
              <a:off x="4438052" y="4689509"/>
              <a:ext cx="2020315" cy="824999"/>
              <a:chOff x="9104354" y="5596581"/>
              <a:chExt cx="2488053" cy="101600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A286FB2-B367-154A-8FCB-1C06AE2AA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53336" y="5596581"/>
                <a:ext cx="1981200" cy="1016000"/>
              </a:xfrm>
              <a:prstGeom prst="rect">
                <a:avLst/>
              </a:prstGeom>
            </p:spPr>
          </p:pic>
          <p:sp>
            <p:nvSpPr>
              <p:cNvPr id="18" name="Double Bracket 17">
                <a:extLst>
                  <a:ext uri="{FF2B5EF4-FFF2-40B4-BE49-F238E27FC236}">
                    <a16:creationId xmlns:a16="http://schemas.microsoft.com/office/drawing/2014/main" id="{CA2BEAEE-5281-0945-BF32-133888268722}"/>
                  </a:ext>
                </a:extLst>
              </p:cNvPr>
              <p:cNvSpPr/>
              <p:nvPr/>
            </p:nvSpPr>
            <p:spPr>
              <a:xfrm>
                <a:off x="9104354" y="5838093"/>
                <a:ext cx="2488053" cy="774488"/>
              </a:xfrm>
              <a:prstGeom prst="bracketPair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77F966-7F4B-BE44-9F03-A58FA4C87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45797" y="3007817"/>
              <a:ext cx="1546762" cy="1405156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240F85B-033A-7747-866C-4A58930987A6}"/>
              </a:ext>
            </a:extLst>
          </p:cNvPr>
          <p:cNvSpPr/>
          <p:nvPr/>
        </p:nvSpPr>
        <p:spPr>
          <a:xfrm>
            <a:off x="0" y="146676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200" i="1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Pre-materialize predictions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B482A37-6754-6342-A13D-55323644EAD0}"/>
              </a:ext>
            </a:extLst>
          </p:cNvPr>
          <p:cNvGrpSpPr/>
          <p:nvPr/>
        </p:nvGrpSpPr>
        <p:grpSpPr>
          <a:xfrm>
            <a:off x="6808355" y="2404397"/>
            <a:ext cx="3831668" cy="2875949"/>
            <a:chOff x="6186563" y="2404397"/>
            <a:chExt cx="3831668" cy="287594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4B0A8D-B78A-ED40-B016-2BB0060B2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9956" y="2616483"/>
              <a:ext cx="1525982" cy="854550"/>
            </a:xfrm>
            <a:prstGeom prst="rect">
              <a:avLst/>
            </a:prstGeom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E392A6E-7909-0542-8DBD-8A89D22DD719}"/>
                </a:ext>
              </a:extLst>
            </p:cNvPr>
            <p:cNvSpPr/>
            <p:nvPr/>
          </p:nvSpPr>
          <p:spPr>
            <a:xfrm>
              <a:off x="6215539" y="2404397"/>
              <a:ext cx="3802692" cy="2798852"/>
            </a:xfrm>
            <a:prstGeom prst="round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E11B141-7869-FE47-B9F6-F94F2DBF1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63" y="2443665"/>
              <a:ext cx="1213360" cy="1082525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974AC92-6586-9A44-B462-D5C4189578A3}"/>
                </a:ext>
              </a:extLst>
            </p:cNvPr>
            <p:cNvGrpSpPr/>
            <p:nvPr/>
          </p:nvGrpSpPr>
          <p:grpSpPr>
            <a:xfrm>
              <a:off x="6441336" y="3689315"/>
              <a:ext cx="2148425" cy="1242841"/>
              <a:chOff x="6236861" y="3694948"/>
              <a:chExt cx="2459922" cy="142303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15AC96C-04E6-374A-947A-1D41C49921D8}"/>
                  </a:ext>
                </a:extLst>
              </p:cNvPr>
              <p:cNvGrpSpPr/>
              <p:nvPr/>
            </p:nvGrpSpPr>
            <p:grpSpPr>
              <a:xfrm>
                <a:off x="6236861" y="3694948"/>
                <a:ext cx="2459922" cy="1423039"/>
                <a:chOff x="4437802" y="2295143"/>
                <a:chExt cx="2565113" cy="1483893"/>
              </a:xfrm>
            </p:grpSpPr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6AAF642B-8FDA-0A4E-8A49-F2938FCE2804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7591C86D-061B-6144-9EA5-3DA967D241EB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63AF713-F7E6-4148-A2F7-74BD6723C61E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D4F7D9C1-9645-754A-8019-8136F7E73457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11493757-8D60-1A4F-8C41-2700D712D2F1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E117D489-0F95-E04D-BFDC-58CC476CC773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885D610-5737-9145-86DF-01BD2B099E4A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7005AA38-DA48-894E-8B4D-42864721C02D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4537A338-F840-7A4E-A84D-E65A3BAAA75F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9C7B16C2-4E53-104D-8410-C010AC05A273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857D880-955F-3140-8552-A7C63A6EA4F1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74A104A6-C22B-AE4E-BEBF-799EA53BBDF0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42FEBD92-BBCD-7D42-A21E-7F4B7EFDCD5B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 dirty="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0074BEF-E8F4-554F-9BF9-63AE2FC62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0225" y="4101549"/>
                <a:ext cx="1023363" cy="544342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16075F-CE17-474D-BA6D-F36601067919}"/>
                </a:ext>
              </a:extLst>
            </p:cNvPr>
            <p:cNvSpPr txBox="1"/>
            <p:nvPr/>
          </p:nvSpPr>
          <p:spPr>
            <a:xfrm rot="5400000">
              <a:off x="8092697" y="3641102"/>
              <a:ext cx="2632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Inconsolata Medium" panose="020B0609030003000000" pitchFamily="49" charset="0"/>
                </a:rPr>
                <a:t>{REST API}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553651E-9944-1046-98AD-F4B8F02EA686}"/>
              </a:ext>
            </a:extLst>
          </p:cNvPr>
          <p:cNvSpPr/>
          <p:nvPr/>
        </p:nvSpPr>
        <p:spPr>
          <a:xfrm>
            <a:off x="5991225" y="142081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200" i="1" dirty="0">
                <a:solidFill>
                  <a:srgbClr val="FF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Model in a Container</a:t>
            </a:r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9147B0D5-EBD2-014E-BD42-60C9ED59BB54}"/>
              </a:ext>
            </a:extLst>
          </p:cNvPr>
          <p:cNvSpPr/>
          <p:nvPr/>
        </p:nvSpPr>
        <p:spPr>
          <a:xfrm>
            <a:off x="566928" y="1582932"/>
            <a:ext cx="3994959" cy="362031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&quot;No&quot; Symbol 45">
            <a:extLst>
              <a:ext uri="{FF2B5EF4-FFF2-40B4-BE49-F238E27FC236}">
                <a16:creationId xmlns:a16="http://schemas.microsoft.com/office/drawing/2014/main" id="{C0E6D08F-CA6F-B346-B587-15D137C93239}"/>
              </a:ext>
            </a:extLst>
          </p:cNvPr>
          <p:cNvSpPr/>
          <p:nvPr/>
        </p:nvSpPr>
        <p:spPr>
          <a:xfrm>
            <a:off x="6559573" y="1582932"/>
            <a:ext cx="3994959" cy="362031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043D6F-D318-0143-B0A7-B216BBFED846}"/>
              </a:ext>
            </a:extLst>
          </p:cNvPr>
          <p:cNvSpPr/>
          <p:nvPr/>
        </p:nvSpPr>
        <p:spPr>
          <a:xfrm>
            <a:off x="0" y="1407034"/>
            <a:ext cx="12192000" cy="535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8AE052-8886-B445-9ED8-69585CDB2FC3}"/>
              </a:ext>
            </a:extLst>
          </p:cNvPr>
          <p:cNvSpPr txBox="1"/>
          <p:nvPr/>
        </p:nvSpPr>
        <p:spPr>
          <a:xfrm>
            <a:off x="329184" y="2623056"/>
            <a:ext cx="115966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i="1" dirty="0">
                <a:solidFill>
                  <a:schemeClr val="accent5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we design a system that does meet those requirements?</a:t>
            </a:r>
          </a:p>
        </p:txBody>
      </p:sp>
    </p:spTree>
    <p:extLst>
      <p:ext uri="{BB962C8B-B14F-4D97-AF65-F5344CB8AC3E}">
        <p14:creationId xmlns:p14="http://schemas.microsoft.com/office/powerpoint/2010/main" val="34468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 animBg="1"/>
      <p:bldP spid="46" grpId="0" animBg="1"/>
      <p:bldP spid="47" grpId="0" animBg="1"/>
      <p:bldP spid="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9783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547" y="2749656"/>
            <a:ext cx="256682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98"/>
          <a:stretch/>
        </p:blipFill>
        <p:spPr>
          <a:xfrm>
            <a:off x="-1282221" y="1700461"/>
            <a:ext cx="6747413" cy="2520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101" y="2948815"/>
            <a:ext cx="220146" cy="20781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1F4EBCA-7950-8C4E-8896-330061BFA4A1}"/>
              </a:ext>
            </a:extLst>
          </p:cNvPr>
          <p:cNvSpPr txBox="1"/>
          <p:nvPr/>
        </p:nvSpPr>
        <p:spPr>
          <a:xfrm>
            <a:off x="764409" y="262145"/>
            <a:ext cx="358944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0" b="1" i="1" dirty="0">
                <a:latin typeface="Century Gothic" panose="020B0502020202020204" pitchFamily="34" charset="0"/>
              </a:rPr>
              <a:t>Clipper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9D3682-B495-DB49-952E-AB0ADB12D5DE}"/>
              </a:ext>
            </a:extLst>
          </p:cNvPr>
          <p:cNvSpPr txBox="1"/>
          <p:nvPr/>
        </p:nvSpPr>
        <p:spPr>
          <a:xfrm>
            <a:off x="2326108" y="5235801"/>
            <a:ext cx="960922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New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abstractions</a:t>
            </a: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 for expressing ML applications</a:t>
            </a:r>
          </a:p>
          <a:p>
            <a:pPr marL="571500" indent="-57150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New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systems</a:t>
            </a: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 and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algorithms</a:t>
            </a:r>
            <a:r>
              <a:rPr lang="en-US" sz="24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 to automatically navigate complex performance tradeoff space</a:t>
            </a:r>
            <a:endParaRPr lang="en-US" sz="2400" b="1" dirty="0">
              <a:latin typeface="Century Gothic" panose="020B0502020202020204" pitchFamily="34" charset="0"/>
              <a:ea typeface="Helvetica Neue" charset="0"/>
              <a:cs typeface="Helvetica Neue" charset="0"/>
              <a:sym typeface="Wingding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1CF61A-FF89-8244-96BD-1703AEE4A734}"/>
              </a:ext>
            </a:extLst>
          </p:cNvPr>
          <p:cNvSpPr txBox="1"/>
          <p:nvPr/>
        </p:nvSpPr>
        <p:spPr>
          <a:xfrm>
            <a:off x="6134100" y="2306274"/>
            <a:ext cx="54887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Key Idea:</a:t>
            </a:r>
          </a:p>
          <a:p>
            <a:pPr algn="ctr">
              <a:spcBef>
                <a:spcPts val="600"/>
              </a:spcBef>
            </a:pP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Adopt a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disaggregated design </a:t>
            </a:r>
            <a:r>
              <a:rPr lang="en-US" sz="2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that layers systems on top of training frameworks to </a:t>
            </a:r>
            <a:r>
              <a:rPr lang="en-US" sz="26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achieve serving requirements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2FD4B-4AA9-3046-BAA5-617B9941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97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643" y="1472573"/>
            <a:ext cx="11796714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Clipper Overview and Architecture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1976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874C2FD1-853D-CE4C-8714-0C696321C8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145" y="5187147"/>
            <a:ext cx="2120852" cy="424171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 flipH="1" flipV="1">
            <a:off x="1809002" y="3542374"/>
            <a:ext cx="70804" cy="20349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018183" y="3627376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???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9" y="2225620"/>
            <a:ext cx="2357373" cy="10972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876" y="4847491"/>
            <a:ext cx="2032000" cy="736600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9999051" y="4753954"/>
            <a:ext cx="1690790" cy="1180396"/>
            <a:chOff x="8558827" y="2824768"/>
            <a:chExt cx="1690790" cy="1180397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9197726" y="3235723"/>
              <a:ext cx="1051891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sz="4400" b="1" dirty="0">
                  <a:solidFill>
                    <a:srgbClr val="FFFFFF"/>
                  </a:solidFill>
                  <a:latin typeface="HelveticaNeue" charset="0"/>
                  <a:ea typeface=""/>
                </a:rPr>
                <a:t>VW</a:t>
              </a:r>
              <a:endParaRPr lang="en-US" sz="4400" dirty="0">
                <a:solidFill>
                  <a:srgbClr val="FFFFFF"/>
                </a:solidFill>
                <a:latin typeface="Arial" panose="020B0604020202020204"/>
                <a:ea typeface="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025" y="4935467"/>
            <a:ext cx="1636427" cy="1333688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3371696" y="5751149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674" y="5804159"/>
            <a:ext cx="1629157" cy="77607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62" y="5962922"/>
            <a:ext cx="2047697" cy="493916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307" y="4900021"/>
            <a:ext cx="2067648" cy="477856"/>
          </a:xfrm>
          <a:prstGeom prst="rect">
            <a:avLst/>
          </a:prstGeom>
        </p:spPr>
      </p:pic>
      <p:cxnSp>
        <p:nvCxnSpPr>
          <p:cNvPr id="77" name="Straight Arrow Connector 76"/>
          <p:cNvCxnSpPr/>
          <p:nvPr/>
        </p:nvCxnSpPr>
        <p:spPr>
          <a:xfrm flipV="1">
            <a:off x="1114857" y="3486909"/>
            <a:ext cx="560832" cy="141311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2390555" y="3513698"/>
            <a:ext cx="1066195" cy="128534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4322984" y="3322901"/>
            <a:ext cx="218617" cy="243594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888459" y="3485893"/>
            <a:ext cx="177660" cy="120439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4509673" y="3462829"/>
            <a:ext cx="1462665" cy="157530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6367325" y="3448173"/>
            <a:ext cx="2100904" cy="158209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6519726" y="3486909"/>
            <a:ext cx="3646253" cy="17344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5059690" y="3493489"/>
            <a:ext cx="5106289" cy="104439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9092812" y="3415665"/>
            <a:ext cx="1225569" cy="127461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7276379" y="3448171"/>
            <a:ext cx="2672571" cy="22883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cxnSpLocks/>
          </p:cNvCxnSpPr>
          <p:nvPr/>
        </p:nvCxnSpPr>
        <p:spPr>
          <a:xfrm flipH="1" flipV="1">
            <a:off x="8718500" y="3400727"/>
            <a:ext cx="235016" cy="23581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cxnSpLocks/>
          </p:cNvCxnSpPr>
          <p:nvPr/>
        </p:nvCxnSpPr>
        <p:spPr>
          <a:xfrm flipH="1" flipV="1">
            <a:off x="4736696" y="3521564"/>
            <a:ext cx="3249460" cy="15979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4822772" y="3513698"/>
            <a:ext cx="2115931" cy="228648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V="1">
            <a:off x="2542956" y="3448171"/>
            <a:ext cx="1292827" cy="21283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V="1">
            <a:off x="2695355" y="3462830"/>
            <a:ext cx="3480948" cy="226611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V="1">
            <a:off x="4739197" y="3353561"/>
            <a:ext cx="1563499" cy="14003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40" y="5508898"/>
            <a:ext cx="1707129" cy="908047"/>
          </a:xfrm>
          <a:prstGeom prst="rect">
            <a:avLst/>
          </a:prstGeom>
        </p:spPr>
      </p:pic>
      <p:sp>
        <p:nvSpPr>
          <p:cNvPr id="94" name="Slide Number Placeholder 8"/>
          <p:cNvSpPr txBox="1">
            <a:spLocks/>
          </p:cNvSpPr>
          <p:nvPr/>
        </p:nvSpPr>
        <p:spPr>
          <a:xfrm>
            <a:off x="8640369" y="60515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fld id="{DC2A921A-EC74-6F4D-8465-D463C43FF014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70"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176" y="2225620"/>
            <a:ext cx="2461613" cy="10972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57" y="2225620"/>
            <a:ext cx="1539851" cy="10972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5898" y="2034041"/>
            <a:ext cx="1503575" cy="12888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0033" y="2225620"/>
            <a:ext cx="2130683" cy="109728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1" y="339112"/>
            <a:ext cx="12222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Wide range of </a:t>
            </a:r>
            <a:b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48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application</a:t>
            </a:r>
            <a:r>
              <a:rPr lang="en-US" sz="48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 and </a:t>
            </a:r>
            <a:r>
              <a:rPr lang="en-US" sz="48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frameworks</a:t>
            </a:r>
          </a:p>
        </p:txBody>
      </p:sp>
    </p:spTree>
    <p:extLst>
      <p:ext uri="{BB962C8B-B14F-4D97-AF65-F5344CB8AC3E}">
        <p14:creationId xmlns:p14="http://schemas.microsoft.com/office/powerpoint/2010/main" val="30546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019872"/>
            <a:ext cx="12192000" cy="1205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1219139"/>
            <a:r>
              <a:rPr lang="en-US" sz="5400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Middle layer for prediction serving.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2" y="653989"/>
            <a:ext cx="2357373" cy="109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070" y="653989"/>
            <a:ext cx="2461613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451" y="653989"/>
            <a:ext cx="1539851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791" y="462411"/>
            <a:ext cx="1503575" cy="1288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928" y="653989"/>
            <a:ext cx="2130683" cy="1097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7344" y="3083629"/>
            <a:ext cx="27398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Common </a:t>
            </a:r>
            <a:b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Abstraction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60627" y="3085055"/>
            <a:ext cx="3211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System</a:t>
            </a:r>
          </a:p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Optimizations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131839" y="2019871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31839" y="4629720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876" y="4933521"/>
            <a:ext cx="2032000" cy="7366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999051" y="4839986"/>
            <a:ext cx="1690790" cy="1180396"/>
            <a:chOff x="8558827" y="2824768"/>
            <a:chExt cx="1690790" cy="118039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197726" y="3235723"/>
              <a:ext cx="1051891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sz="4400" b="1" dirty="0">
                  <a:solidFill>
                    <a:srgbClr val="FFFFFF"/>
                  </a:solidFill>
                  <a:latin typeface="HelveticaNeue" charset="0"/>
                  <a:ea typeface=""/>
                </a:rPr>
                <a:t>VW</a:t>
              </a:r>
              <a:endParaRPr lang="en-US" sz="4400" dirty="0">
                <a:solidFill>
                  <a:srgbClr val="FFFFFF"/>
                </a:solidFill>
                <a:latin typeface="Arial" panose="020B0604020202020204"/>
                <a:ea typeface="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025" y="5021499"/>
            <a:ext cx="1636427" cy="1333688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3371696" y="5837180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704" y="5907875"/>
            <a:ext cx="1629157" cy="77607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62" y="6048953"/>
            <a:ext cx="2047697" cy="49391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307" y="4986052"/>
            <a:ext cx="2067648" cy="4778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40" y="5594930"/>
            <a:ext cx="1707129" cy="9080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FD0A69-A3AE-8F4B-9F2F-AD13EB1F941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469" y="5127251"/>
            <a:ext cx="2120852" cy="4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5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8" y="3088508"/>
            <a:ext cx="11344123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6" y="3455924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8" y="6689669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1694" y="5304394"/>
            <a:ext cx="1810911" cy="1374519"/>
            <a:chOff x="4031693" y="5304392"/>
            <a:chExt cx="1810910" cy="1374519"/>
          </a:xfrm>
        </p:grpSpPr>
        <p:sp>
          <p:nvSpPr>
            <p:cNvPr id="56" name="Rectangle 55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5666230"/>
            <a:ext cx="1764600" cy="131548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079348" y="5687746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79348" y="5304391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110365" y="5687743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060" y="5845978"/>
            <a:ext cx="2032001" cy="736601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8110365" y="5304389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96856" y="4632206"/>
            <a:ext cx="1197411" cy="635052"/>
            <a:chOff x="1055582" y="4658605"/>
            <a:chExt cx="1197409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6" y="4632206"/>
            <a:ext cx="1197411" cy="635052"/>
            <a:chOff x="1055582" y="4658605"/>
            <a:chExt cx="1197409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52" y="4632206"/>
            <a:ext cx="1197411" cy="635052"/>
            <a:chOff x="1055582" y="4658605"/>
            <a:chExt cx="1197409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6" y="4632206"/>
            <a:ext cx="1197411" cy="635052"/>
            <a:chOff x="1055582" y="4658605"/>
            <a:chExt cx="1197409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9" y="1118354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9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3" y="1209031"/>
            <a:ext cx="1909439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7" y="1209031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1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2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1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356556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3" y="6066011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403" y="5443754"/>
            <a:ext cx="1690790" cy="1180395"/>
            <a:chOff x="8558827" y="2824768"/>
            <a:chExt cx="1690788" cy="118039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6" y="3235723"/>
              <a:ext cx="1051889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>
                  <a:solidFill>
                    <a:srgbClr val="FFFFFF"/>
                  </a:solidFill>
                  <a:latin typeface="HelveticaNeue" charset="0"/>
                  <a:ea typeface="MS PGothic" pitchFamily="34" charset="-128"/>
                </a:rPr>
                <a:t>VW</a:t>
              </a:r>
              <a:endParaRPr lang="en-US" sz="4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3517375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388728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00395" y="3362785"/>
            <a:ext cx="2067648" cy="477856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45537" y="5315150"/>
            <a:ext cx="3361843" cy="1374519"/>
            <a:chOff x="445537" y="5304390"/>
            <a:chExt cx="3361842" cy="1374518"/>
          </a:xfrm>
        </p:grpSpPr>
        <p:sp>
          <p:nvSpPr>
            <p:cNvPr id="82" name="Rectangle 81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5740060"/>
            <a:ext cx="1707131" cy="908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13745" y="6689668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5695" y="5878312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809008" y="2264092"/>
            <a:ext cx="1736806" cy="698557"/>
            <a:chOff x="3857392" y="2298303"/>
            <a:chExt cx="1736805" cy="635052"/>
          </a:xfrm>
        </p:grpSpPr>
        <p:sp>
          <p:nvSpPr>
            <p:cNvPr id="84" name="TextBox 83"/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85" name="Up-Down Arrow 84"/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6243209" y="2320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38EB429C-C2E4-FC45-B0FA-2B157FFFE7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069" y="3165249"/>
            <a:ext cx="1493904" cy="11967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B329BB1-0A6B-4D4B-AD32-27D74CEAD67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2316" y="4717677"/>
            <a:ext cx="2120852" cy="4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53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Arrow Connector 69"/>
          <p:cNvCxnSpPr/>
          <p:nvPr/>
        </p:nvCxnSpPr>
        <p:spPr>
          <a:xfrm>
            <a:off x="3305327" y="6130713"/>
            <a:ext cx="2607161" cy="38843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933579" y="2905244"/>
            <a:ext cx="4999652" cy="1350778"/>
            <a:chOff x="2229823" y="1726138"/>
            <a:chExt cx="4999652" cy="1350778"/>
          </a:xfrm>
        </p:grpSpPr>
        <p:sp>
          <p:nvSpPr>
            <p:cNvPr id="5" name="Rounded Rectangle 4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8377" y="1726138"/>
              <a:ext cx="380532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  <a:p>
              <a:pPr algn="ctr"/>
              <a:r>
                <a:rPr lang="en-US" sz="3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Query Processor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42942" y="5096320"/>
            <a:ext cx="1348647" cy="1379431"/>
            <a:chOff x="10525305" y="3580956"/>
            <a:chExt cx="1056875" cy="1123065"/>
          </a:xfrm>
        </p:grpSpPr>
        <p:sp>
          <p:nvSpPr>
            <p:cNvPr id="14" name="Can 13"/>
            <p:cNvSpPr/>
            <p:nvPr/>
          </p:nvSpPr>
          <p:spPr>
            <a:xfrm>
              <a:off x="10582055" y="3580956"/>
              <a:ext cx="1000125" cy="1123065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525305" y="3918529"/>
              <a:ext cx="1056875" cy="626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Redis</a:t>
              </a:r>
              <a:endParaRPr lang="en-US" sz="22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  <a:p>
              <a:pPr algn="ctr"/>
              <a:r>
                <a:rPr lang="en-US" sz="2200" dirty="0" err="1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ConfigDB</a:t>
              </a:r>
              <a:endParaRPr lang="en-US" sz="22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>
            <a:off x="2288482" y="4287840"/>
            <a:ext cx="16408" cy="77823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485525" y="4253484"/>
            <a:ext cx="16408" cy="77823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12488" y="4253484"/>
            <a:ext cx="3473318" cy="948335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017265" y="4407943"/>
            <a:ext cx="0" cy="617305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185862" y="1500194"/>
            <a:ext cx="4537877" cy="760872"/>
            <a:chOff x="400673" y="112413"/>
            <a:chExt cx="3032732" cy="1045703"/>
          </a:xfrm>
        </p:grpSpPr>
        <p:sp>
          <p:nvSpPr>
            <p:cNvPr id="36" name="Rectangle 35"/>
            <p:cNvSpPr/>
            <p:nvPr/>
          </p:nvSpPr>
          <p:spPr>
            <a:xfrm>
              <a:off x="400673" y="112413"/>
              <a:ext cx="3032732" cy="1045703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1258" y="302705"/>
              <a:ext cx="3022147" cy="71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Helvetica Neue Light" charset="0"/>
                  <a:ea typeface="Helvetica Neue Light" charset="0"/>
                  <a:cs typeface="Helvetica Neue Light" charset="0"/>
                </a:rPr>
                <a:t>Applications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4" y="2839915"/>
            <a:ext cx="1060441" cy="94609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523636" y="4982924"/>
            <a:ext cx="1771229" cy="1846490"/>
            <a:chOff x="1523636" y="3997077"/>
            <a:chExt cx="1771229" cy="1846490"/>
          </a:xfrm>
        </p:grpSpPr>
        <p:grpSp>
          <p:nvGrpSpPr>
            <p:cNvPr id="10" name="Group 9"/>
            <p:cNvGrpSpPr/>
            <p:nvPr/>
          </p:nvGrpSpPr>
          <p:grpSpPr>
            <a:xfrm>
              <a:off x="1523636" y="4044169"/>
              <a:ext cx="1771229" cy="1799398"/>
              <a:chOff x="7063920" y="4612178"/>
              <a:chExt cx="1746936" cy="1165229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63920" y="5007966"/>
                <a:ext cx="17187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Model Container</a:t>
                </a: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874352" cy="7800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587058" y="4978156"/>
            <a:ext cx="1771229" cy="1846490"/>
            <a:chOff x="1523636" y="3997077"/>
            <a:chExt cx="1771229" cy="1846490"/>
          </a:xfrm>
        </p:grpSpPr>
        <p:grpSp>
          <p:nvGrpSpPr>
            <p:cNvPr id="50" name="Group 49"/>
            <p:cNvGrpSpPr/>
            <p:nvPr/>
          </p:nvGrpSpPr>
          <p:grpSpPr>
            <a:xfrm>
              <a:off x="1523636" y="4044169"/>
              <a:ext cx="1771229" cy="1799398"/>
              <a:chOff x="7063920" y="4612178"/>
              <a:chExt cx="1746936" cy="1165229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063920" y="5007966"/>
                <a:ext cx="171875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Model Container</a:t>
                </a:r>
              </a:p>
            </p:txBody>
          </p:sp>
        </p:grp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874352" cy="78007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7339275" y="2931619"/>
            <a:ext cx="3546659" cy="1413368"/>
            <a:chOff x="6867781" y="2874469"/>
            <a:chExt cx="3546659" cy="1413368"/>
          </a:xfrm>
        </p:grpSpPr>
        <p:grpSp>
          <p:nvGrpSpPr>
            <p:cNvPr id="22" name="Group 21"/>
            <p:cNvGrpSpPr/>
            <p:nvPr/>
          </p:nvGrpSpPr>
          <p:grpSpPr>
            <a:xfrm>
              <a:off x="6938375" y="2937059"/>
              <a:ext cx="3476065" cy="1350778"/>
              <a:chOff x="2229823" y="1726138"/>
              <a:chExt cx="4999652" cy="135077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229823" y="1726138"/>
                <a:ext cx="4999652" cy="135077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226076" y="1768999"/>
                <a:ext cx="380532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Clipper</a:t>
                </a:r>
              </a:p>
              <a:p>
                <a:pPr algn="ctr"/>
                <a:r>
                  <a:rPr lang="en-US" sz="34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Management</a:t>
                </a:r>
              </a:p>
            </p:txBody>
          </p:sp>
        </p:grp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781" y="2874469"/>
              <a:ext cx="1060441" cy="946095"/>
            </a:xfrm>
            <a:prstGeom prst="rect">
              <a:avLst/>
            </a:prstGeom>
          </p:spPr>
        </p:pic>
      </p:grpSp>
      <p:cxnSp>
        <p:nvCxnSpPr>
          <p:cNvPr id="55" name="Straight Arrow Connector 54"/>
          <p:cNvCxnSpPr/>
          <p:nvPr/>
        </p:nvCxnSpPr>
        <p:spPr>
          <a:xfrm>
            <a:off x="2677589" y="2290927"/>
            <a:ext cx="0" cy="644941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778973" y="2307382"/>
            <a:ext cx="13516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600" dirty="0">
                <a:latin typeface="Inconsolata Medium" charset="0"/>
                <a:ea typeface="Inconsolata Medium" charset="0"/>
                <a:cs typeface="Inconsolata Medium" charset="0"/>
              </a:rPr>
              <a:t>Predict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9421732" y="1967456"/>
            <a:ext cx="868162" cy="88665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Implementation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8102525" y="191929"/>
            <a:ext cx="3453098" cy="1861258"/>
            <a:chOff x="8208275" y="5091980"/>
            <a:chExt cx="3453098" cy="1861258"/>
          </a:xfrm>
        </p:grpSpPr>
        <p:grpSp>
          <p:nvGrpSpPr>
            <p:cNvPr id="45" name="Group 44"/>
            <p:cNvGrpSpPr/>
            <p:nvPr/>
          </p:nvGrpSpPr>
          <p:grpSpPr>
            <a:xfrm>
              <a:off x="9700319" y="5091980"/>
              <a:ext cx="1961054" cy="1861258"/>
              <a:chOff x="9006193" y="4152177"/>
              <a:chExt cx="2878595" cy="2878595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6193" y="4152177"/>
                <a:ext cx="2878595" cy="2878595"/>
              </a:xfrm>
              <a:prstGeom prst="rect">
                <a:avLst/>
              </a:prstGeom>
            </p:spPr>
          </p:pic>
          <p:grpSp>
            <p:nvGrpSpPr>
              <p:cNvPr id="42" name="Group 41"/>
              <p:cNvGrpSpPr/>
              <p:nvPr/>
            </p:nvGrpSpPr>
            <p:grpSpPr>
              <a:xfrm>
                <a:off x="9415688" y="4593974"/>
                <a:ext cx="2042887" cy="1121023"/>
                <a:chOff x="2290860" y="5188205"/>
                <a:chExt cx="4999652" cy="1669884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43" name="Rounded Rectangle 42"/>
                <p:cNvSpPr/>
                <p:nvPr/>
              </p:nvSpPr>
              <p:spPr>
                <a:xfrm>
                  <a:off x="2290860" y="5188205"/>
                  <a:ext cx="4999652" cy="1669884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05959" y="5280553"/>
                  <a:ext cx="3805322" cy="14890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Inconsolata Medium" charset="0"/>
                      <a:ea typeface="Inconsolata Medium" charset="0"/>
                      <a:cs typeface="Inconsolata Medium" charset="0"/>
                    </a:rPr>
                    <a:t>clipper</a:t>
                  </a:r>
                </a:p>
                <a:p>
                  <a:pPr algn="ctr"/>
                  <a:r>
                    <a:rPr lang="en-US" dirty="0">
                      <a:latin typeface="Inconsolata Medium" charset="0"/>
                      <a:ea typeface="Inconsolata Medium" charset="0"/>
                      <a:cs typeface="Inconsolata Medium" charset="0"/>
                    </a:rPr>
                    <a:t>admin</a:t>
                  </a:r>
                </a:p>
              </p:txBody>
            </p:sp>
          </p:grp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8275" y="5995852"/>
              <a:ext cx="1559076" cy="82879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933231" y="5279460"/>
            <a:ext cx="3054678" cy="1101801"/>
            <a:chOff x="6879559" y="968526"/>
            <a:chExt cx="3054678" cy="1101801"/>
          </a:xfrm>
        </p:grpSpPr>
        <p:grpSp>
          <p:nvGrpSpPr>
            <p:cNvPr id="41" name="Group 40"/>
            <p:cNvGrpSpPr/>
            <p:nvPr/>
          </p:nvGrpSpPr>
          <p:grpSpPr>
            <a:xfrm>
              <a:off x="6924087" y="1031116"/>
              <a:ext cx="3010150" cy="1039211"/>
              <a:chOff x="2229823" y="1726138"/>
              <a:chExt cx="4423633" cy="1164438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2229823" y="1726138"/>
                <a:ext cx="4079874" cy="116443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848132" y="1768999"/>
                <a:ext cx="3805324" cy="1000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Prometheus</a:t>
                </a:r>
              </a:p>
              <a:p>
                <a:pPr algn="ctr"/>
                <a:r>
                  <a:rPr lang="en-US" sz="26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Monitoring</a:t>
                </a:r>
              </a:p>
            </p:txBody>
          </p:sp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559" y="968526"/>
              <a:ext cx="878546" cy="783814"/>
            </a:xfrm>
            <a:prstGeom prst="rect">
              <a:avLst/>
            </a:prstGeom>
          </p:spPr>
        </p:pic>
      </p:grpSp>
      <p:cxnSp>
        <p:nvCxnSpPr>
          <p:cNvPr id="63" name="Straight Arrow Connector 62"/>
          <p:cNvCxnSpPr/>
          <p:nvPr/>
        </p:nvCxnSpPr>
        <p:spPr>
          <a:xfrm>
            <a:off x="5723739" y="4344987"/>
            <a:ext cx="1302094" cy="919422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60" idx="1"/>
          </p:cNvCxnSpPr>
          <p:nvPr/>
        </p:nvCxnSpPr>
        <p:spPr>
          <a:xfrm>
            <a:off x="5386010" y="5671367"/>
            <a:ext cx="547221" cy="0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7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9783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547" y="2749656"/>
            <a:ext cx="256682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6946" y="882316"/>
            <a:ext cx="8929681" cy="4153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101" y="2948815"/>
            <a:ext cx="220146" cy="2078182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6D7EBBFE-5C09-4B43-948B-21287B153A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80" y="1303217"/>
            <a:ext cx="458449" cy="4327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0FF8B9-3CDF-1044-85E7-C907C1E20B82}"/>
              </a:ext>
            </a:extLst>
          </p:cNvPr>
          <p:cNvSpPr txBox="1"/>
          <p:nvPr/>
        </p:nvSpPr>
        <p:spPr>
          <a:xfrm>
            <a:off x="2948106" y="4609753"/>
            <a:ext cx="7246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Goal: </a:t>
            </a: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serve predictions for large-scale, interactive applications</a:t>
            </a:r>
            <a:endParaRPr lang="en-US" sz="3200" dirty="0">
              <a:latin typeface="Century Gothic" panose="020B0502020202020204" pitchFamily="34" charset="0"/>
              <a:ea typeface="Helvetica Neue" charset="0"/>
              <a:cs typeface="Helvetica Neue" charset="0"/>
              <a:sym typeface="Wingding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0D1CB7-F0B7-DC45-9D9E-4EEE7126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87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/>
          <p:cNvSpPr/>
          <p:nvPr/>
        </p:nvSpPr>
        <p:spPr>
          <a:xfrm>
            <a:off x="93563" y="1499089"/>
            <a:ext cx="11893650" cy="5020732"/>
          </a:xfrm>
          <a:prstGeom prst="roundRect">
            <a:avLst/>
          </a:prstGeom>
          <a:noFill/>
          <a:ln w="63500">
            <a:solidFill>
              <a:srgbClr val="215AE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1413793" y="4856525"/>
            <a:ext cx="1542404" cy="1379468"/>
            <a:chOff x="1528538" y="3997077"/>
            <a:chExt cx="1766328" cy="1543280"/>
          </a:xfrm>
        </p:grpSpPr>
        <p:grpSp>
          <p:nvGrpSpPr>
            <p:cNvPr id="83" name="Group 82"/>
            <p:cNvGrpSpPr/>
            <p:nvPr/>
          </p:nvGrpSpPr>
          <p:grpSpPr>
            <a:xfrm>
              <a:off x="1528538" y="4044171"/>
              <a:ext cx="1766328" cy="1496186"/>
              <a:chOff x="7068754" y="4612178"/>
              <a:chExt cx="1742102" cy="968879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669336" y="4628266"/>
                <a:ext cx="958742" cy="27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MC</a:t>
                </a:r>
                <a:endParaRPr lang="en-US" sz="2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644230" cy="57476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1025935" y="1898548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334301" y="4622098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62004" y="3770649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4731393" y="2953850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4979037" y="4248459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2405789" y="2971087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7" y="-30147"/>
            <a:ext cx="11266351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Run on Kubernetes alongside other applications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739497" y="3620628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>
            <a:off x="2265096" y="4450175"/>
            <a:ext cx="17427" cy="52536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" y="3585939"/>
            <a:ext cx="691183" cy="616654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1591119" y="5483226"/>
            <a:ext cx="1056160" cy="610977"/>
            <a:chOff x="7989565" y="2206064"/>
            <a:chExt cx="2649647" cy="1532793"/>
          </a:xfrm>
        </p:grpSpPr>
        <p:grpSp>
          <p:nvGrpSpPr>
            <p:cNvPr id="139" name="Group 138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48" name="Group 147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030" y="1409216"/>
            <a:ext cx="1822183" cy="156187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05044" y="2499882"/>
            <a:ext cx="2267456" cy="1325267"/>
            <a:chOff x="8048788" y="3894270"/>
            <a:chExt cx="2730979" cy="1325267"/>
          </a:xfrm>
        </p:grpSpPr>
        <p:grpSp>
          <p:nvGrpSpPr>
            <p:cNvPr id="90" name="Group 89"/>
            <p:cNvGrpSpPr/>
            <p:nvPr/>
          </p:nvGrpSpPr>
          <p:grpSpPr>
            <a:xfrm>
              <a:off x="8048788" y="3894270"/>
              <a:ext cx="2730979" cy="1325267"/>
              <a:chOff x="338666" y="3385184"/>
              <a:chExt cx="3888281" cy="1033359"/>
            </a:xfrm>
          </p:grpSpPr>
          <p:sp>
            <p:nvSpPr>
              <p:cNvPr id="91" name="Rounded Rectangle 90"/>
              <p:cNvSpPr/>
              <p:nvPr/>
            </p:nvSpPr>
            <p:spPr>
              <a:xfrm>
                <a:off x="338666" y="3385184"/>
                <a:ext cx="3888281" cy="1033359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285898" y="3399870"/>
                <a:ext cx="2941049" cy="551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138235" y="5229398"/>
            <a:ext cx="4177465" cy="1006595"/>
            <a:chOff x="8048788" y="3894269"/>
            <a:chExt cx="4177465" cy="1006595"/>
          </a:xfrm>
        </p:grpSpPr>
        <p:grpSp>
          <p:nvGrpSpPr>
            <p:cNvPr id="100" name="Group 99"/>
            <p:cNvGrpSpPr/>
            <p:nvPr/>
          </p:nvGrpSpPr>
          <p:grpSpPr>
            <a:xfrm>
              <a:off x="8048788" y="3894269"/>
              <a:ext cx="4177465" cy="1006595"/>
              <a:chOff x="338666" y="3385184"/>
              <a:chExt cx="5947742" cy="784879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338666" y="3385184"/>
                <a:ext cx="5947742" cy="784879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104" name="Group 103"/>
          <p:cNvGrpSpPr/>
          <p:nvPr/>
        </p:nvGrpSpPr>
        <p:grpSpPr>
          <a:xfrm>
            <a:off x="8799540" y="3084887"/>
            <a:ext cx="2730979" cy="727833"/>
            <a:chOff x="8048788" y="3894269"/>
            <a:chExt cx="2730979" cy="727833"/>
          </a:xfrm>
        </p:grpSpPr>
        <p:grpSp>
          <p:nvGrpSpPr>
            <p:cNvPr id="105" name="Group 104"/>
            <p:cNvGrpSpPr/>
            <p:nvPr/>
          </p:nvGrpSpPr>
          <p:grpSpPr>
            <a:xfrm>
              <a:off x="8048788" y="3894269"/>
              <a:ext cx="2730979" cy="727833"/>
              <a:chOff x="338666" y="3385184"/>
              <a:chExt cx="3888281" cy="567518"/>
            </a:xfrm>
          </p:grpSpPr>
          <p:sp>
            <p:nvSpPr>
              <p:cNvPr id="107" name="Rounded Rectangle 106"/>
              <p:cNvSpPr/>
              <p:nvPr/>
            </p:nvSpPr>
            <p:spPr>
              <a:xfrm>
                <a:off x="338666" y="3385184"/>
                <a:ext cx="3888281" cy="56751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TextBox 107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grpSp>
        <p:nvGrpSpPr>
          <p:cNvPr id="109" name="Group 108"/>
          <p:cNvGrpSpPr/>
          <p:nvPr/>
        </p:nvGrpSpPr>
        <p:grpSpPr>
          <a:xfrm>
            <a:off x="6528308" y="4212428"/>
            <a:ext cx="2730979" cy="727833"/>
            <a:chOff x="8048788" y="3894269"/>
            <a:chExt cx="2730979" cy="727833"/>
          </a:xfrm>
        </p:grpSpPr>
        <p:grpSp>
          <p:nvGrpSpPr>
            <p:cNvPr id="110" name="Group 109"/>
            <p:cNvGrpSpPr/>
            <p:nvPr/>
          </p:nvGrpSpPr>
          <p:grpSpPr>
            <a:xfrm>
              <a:off x="8048788" y="3894269"/>
              <a:ext cx="2730979" cy="727833"/>
              <a:chOff x="338666" y="3385184"/>
              <a:chExt cx="3888281" cy="567518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338666" y="3385184"/>
                <a:ext cx="3888281" cy="56751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  <a:alpha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1544348" y="3399870"/>
                <a:ext cx="2682599" cy="4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Inconsolata Medium" charset="0"/>
                    <a:ea typeface="Inconsolata Medium" charset="0"/>
                    <a:cs typeface="Inconsolata Medium" charset="0"/>
                  </a:rPr>
                  <a:t>Other applications</a:t>
                </a:r>
              </a:p>
            </p:txBody>
          </p:sp>
        </p:grp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598" y="3913100"/>
              <a:ext cx="691183" cy="61665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7" y="2139287"/>
            <a:ext cx="691183" cy="6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10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B56B0B3-BDF2-AA4D-82B8-BF8C8A5DA9BB}"/>
              </a:ext>
            </a:extLst>
          </p:cNvPr>
          <p:cNvGrpSpPr/>
          <p:nvPr/>
        </p:nvGrpSpPr>
        <p:grpSpPr>
          <a:xfrm>
            <a:off x="1277707" y="7384304"/>
            <a:ext cx="1771229" cy="1799398"/>
            <a:chOff x="7063920" y="4612178"/>
            <a:chExt cx="1746936" cy="1165229"/>
          </a:xfrm>
        </p:grpSpPr>
        <p:sp>
          <p:nvSpPr>
            <p:cNvPr id="104" name="Rounded Rectangle 103">
              <a:extLst>
                <a:ext uri="{FF2B5EF4-FFF2-40B4-BE49-F238E27FC236}">
                  <a16:creationId xmlns:a16="http://schemas.microsoft.com/office/drawing/2014/main" id="{913FA3C8-4A93-1F49-A236-BFAC6E370062}"/>
                </a:ext>
              </a:extLst>
            </p:cNvPr>
            <p:cNvSpPr/>
            <p:nvPr/>
          </p:nvSpPr>
          <p:spPr>
            <a:xfrm>
              <a:off x="7068754" y="4612178"/>
              <a:ext cx="1742102" cy="968879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6A12961-21B2-9D4C-A7EA-C4FF4A4FE940}"/>
                </a:ext>
              </a:extLst>
            </p:cNvPr>
            <p:cNvSpPr txBox="1"/>
            <p:nvPr/>
          </p:nvSpPr>
          <p:spPr>
            <a:xfrm>
              <a:off x="7063920" y="5007966"/>
              <a:ext cx="17187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consolata Medium" charset="0"/>
                  <a:ea typeface="Inconsolata Medium" charset="0"/>
                  <a:cs typeface="Inconsolata Medium" charset="0"/>
                </a:rPr>
                <a:t>Model Container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6A49F5B-048E-E340-94D9-6D5A9D49DC57}"/>
              </a:ext>
            </a:extLst>
          </p:cNvPr>
          <p:cNvGrpSpPr/>
          <p:nvPr/>
        </p:nvGrpSpPr>
        <p:grpSpPr>
          <a:xfrm>
            <a:off x="8529151" y="7317820"/>
            <a:ext cx="1771229" cy="1799398"/>
            <a:chOff x="7063920" y="4612178"/>
            <a:chExt cx="1746936" cy="1165229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53B9A467-92C4-A347-96ED-0942DAA3B02C}"/>
                </a:ext>
              </a:extLst>
            </p:cNvPr>
            <p:cNvSpPr/>
            <p:nvPr/>
          </p:nvSpPr>
          <p:spPr>
            <a:xfrm>
              <a:off x="7068754" y="4612178"/>
              <a:ext cx="1742102" cy="968879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1B938C0-DA16-3C47-B0B9-6C3B9B48A096}"/>
                </a:ext>
              </a:extLst>
            </p:cNvPr>
            <p:cNvSpPr txBox="1"/>
            <p:nvPr/>
          </p:nvSpPr>
          <p:spPr>
            <a:xfrm>
              <a:off x="7063920" y="5007966"/>
              <a:ext cx="171875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consolata Medium" charset="0"/>
                  <a:ea typeface="Inconsolata Medium" charset="0"/>
                  <a:cs typeface="Inconsolata Medium" charset="0"/>
                </a:rPr>
                <a:t>Model Container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45537" y="1262530"/>
            <a:ext cx="11344123" cy="47162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743596" y="1590271"/>
            <a:ext cx="2303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37939" y="8199531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90285" y="6814256"/>
            <a:ext cx="1810911" cy="1374519"/>
            <a:chOff x="4031693" y="5304392"/>
            <a:chExt cx="1810910" cy="1374519"/>
          </a:xfrm>
        </p:grpSpPr>
        <p:sp>
          <p:nvSpPr>
            <p:cNvPr id="56" name="Rectangle 55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303" y="7176092"/>
            <a:ext cx="1764600" cy="131548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6037939" y="7197608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37939" y="6814253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068956" y="7197605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651" y="7355840"/>
            <a:ext cx="2032001" cy="736601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8068956" y="6814251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155447" y="6142068"/>
            <a:ext cx="1197411" cy="635052"/>
            <a:chOff x="1055582" y="4658605"/>
            <a:chExt cx="1197409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15507" y="6142068"/>
            <a:ext cx="1197411" cy="635052"/>
            <a:chOff x="1055582" y="4658605"/>
            <a:chExt cx="1197409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259143" y="6142068"/>
            <a:ext cx="1197411" cy="635052"/>
            <a:chOff x="1055582" y="4658605"/>
            <a:chExt cx="1197409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583147" y="6142068"/>
            <a:ext cx="1197411" cy="635052"/>
            <a:chOff x="1055582" y="4658605"/>
            <a:chExt cx="1197409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9" y="-637031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9" y="-1768529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3" y="-546354"/>
            <a:ext cx="1909439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7" y="-546354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-546354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-622673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-546354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398829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788964" y="757587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5805567"/>
            <a:ext cx="2326716" cy="1155036"/>
            <a:chOff x="5142568" y="1782082"/>
            <a:chExt cx="2913611" cy="144638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1" y="2650349"/>
              <a:ext cx="1271052" cy="578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403" y="5443754"/>
            <a:ext cx="1690790" cy="1180395"/>
            <a:chOff x="8558827" y="2824768"/>
            <a:chExt cx="1690788" cy="1180397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6" y="3235723"/>
              <a:ext cx="1051889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400" b="1">
                  <a:solidFill>
                    <a:srgbClr val="FFFFFF"/>
                  </a:solidFill>
                  <a:latin typeface="HelveticaNeue" charset="0"/>
                  <a:ea typeface="MS PGothic" pitchFamily="34" charset="-128"/>
                </a:rPr>
                <a:t>VW</a:t>
              </a:r>
              <a:endParaRPr lang="en-US" sz="4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3517375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388728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3362785"/>
            <a:ext cx="2067648" cy="477856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04128" y="6825012"/>
            <a:ext cx="3361843" cy="1374519"/>
            <a:chOff x="445537" y="5304390"/>
            <a:chExt cx="3361842" cy="1374518"/>
          </a:xfrm>
        </p:grpSpPr>
        <p:sp>
          <p:nvSpPr>
            <p:cNvPr id="82" name="Rectangle 81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622" y="7249922"/>
            <a:ext cx="1707131" cy="908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72336" y="8199530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44286" y="7388174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BF0EA58-0268-8947-B1F3-E674AA2D7DA1}"/>
              </a:ext>
            </a:extLst>
          </p:cNvPr>
          <p:cNvSpPr txBox="1"/>
          <p:nvPr/>
        </p:nvSpPr>
        <p:spPr>
          <a:xfrm>
            <a:off x="729823" y="2709562"/>
            <a:ext cx="1099508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Core system: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10K lines of C++ and 8K lines of Python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Open </a:t>
            </a:r>
            <a:r>
              <a:rPr lang="en-US" sz="3200" dirty="0"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S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ource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(Apache License)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  <a:hlinkClick r:id="rId16"/>
              </a:rPr>
              <a:t>http://clipper.ai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Designed to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support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production level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 query traffic</a:t>
            </a:r>
          </a:p>
          <a:p>
            <a:pPr marL="914400" lvl="1" indent="-457200">
              <a:spcBef>
                <a:spcPts val="1200"/>
              </a:spcBef>
              <a:buFont typeface="Wingdings" pitchFamily="2" charset="2"/>
              <a:buChar char="Ø"/>
              <a:defRPr/>
            </a:pPr>
            <a:r>
              <a:rPr lang="en-US" sz="3200" dirty="0">
                <a:latin typeface="Century Gothic" panose="020B0502020202020204" pitchFamily="34" charset="0"/>
                <a:ea typeface="Helvetica Neue Light" charset="0"/>
                <a:cs typeface="Helvetica Neue Light" charset="0"/>
              </a:rPr>
              <a:t>Deliver low + predictable latency</a:t>
            </a:r>
            <a:endParaRPr lang="en-US" sz="3200" baseline="0" dirty="0">
              <a:latin typeface="Century Gothic" panose="020B0502020202020204" pitchFamily="34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F78F7CE-C165-0347-908B-30B53C72ACA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15" y="1387389"/>
            <a:ext cx="1493904" cy="1196719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4BA1ACB-BBA7-B342-944B-AF30CC553E5D}"/>
              </a:ext>
            </a:extLst>
          </p:cNvPr>
          <p:cNvGrpSpPr/>
          <p:nvPr/>
        </p:nvGrpSpPr>
        <p:grpSpPr>
          <a:xfrm>
            <a:off x="3809008" y="486092"/>
            <a:ext cx="1736806" cy="698557"/>
            <a:chOff x="3857392" y="2298303"/>
            <a:chExt cx="1736805" cy="635052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D550CA6-788C-8443-97A5-D1452321276B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92" name="Up-Down Arrow 91">
              <a:extLst>
                <a:ext uri="{FF2B5EF4-FFF2-40B4-BE49-F238E27FC236}">
                  <a16:creationId xmlns:a16="http://schemas.microsoft.com/office/drawing/2014/main" id="{2ECA850D-A727-AA40-945C-603BC9B3B9AB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E94D40CE-E553-4B4A-B7AA-F69661F55CD2}"/>
              </a:ext>
            </a:extLst>
          </p:cNvPr>
          <p:cNvSpPr txBox="1"/>
          <p:nvPr/>
        </p:nvSpPr>
        <p:spPr>
          <a:xfrm>
            <a:off x="6243209" y="54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</p:spTree>
    <p:extLst>
      <p:ext uri="{BB962C8B-B14F-4D97-AF65-F5344CB8AC3E}">
        <p14:creationId xmlns:p14="http://schemas.microsoft.com/office/powerpoint/2010/main" val="2942509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does Clipper satisfy the prediction-serving requirements?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8869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Manageable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Simple model deployment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Custom model metrics</a:t>
            </a:r>
          </a:p>
        </p:txBody>
      </p:sp>
    </p:spTree>
    <p:extLst>
      <p:ext uri="{BB962C8B-B14F-4D97-AF65-F5344CB8AC3E}">
        <p14:creationId xmlns:p14="http://schemas.microsoft.com/office/powerpoint/2010/main" val="5690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677323"/>
            <a:chOff x="6079346" y="5304390"/>
            <a:chExt cx="1810909" cy="167732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6711" y="5666228"/>
              <a:ext cx="1764600" cy="1315485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013745" y="3403518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ontent Placeholder 3">
            <a:extLst>
              <a:ext uri="{FF2B5EF4-FFF2-40B4-BE49-F238E27FC236}">
                <a16:creationId xmlns:a16="http://schemas.microsoft.com/office/drawing/2014/main" id="{3434D012-90E3-154D-8D4B-B4E71871546B}"/>
              </a:ext>
            </a:extLst>
          </p:cNvPr>
          <p:cNvSpPr txBox="1">
            <a:spLocks/>
          </p:cNvSpPr>
          <p:nvPr/>
        </p:nvSpPr>
        <p:spPr>
          <a:xfrm>
            <a:off x="361368" y="3733459"/>
            <a:ext cx="11718088" cy="292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  <a:p>
            <a:r>
              <a:rPr lang="en-US" dirty="0"/>
              <a:t>Abstract away performance sensitive serving code from data scientists</a:t>
            </a:r>
          </a:p>
          <a:p>
            <a:r>
              <a:rPr lang="en-US" dirty="0"/>
              <a:t>Models run in separate processes as Docker containers</a:t>
            </a:r>
          </a:p>
          <a:p>
            <a:pPr lvl="1"/>
            <a:r>
              <a:rPr lang="en-US" dirty="0"/>
              <a:t>Resource isolation: Cutting edge ML frameworks can be buggy</a:t>
            </a:r>
          </a:p>
        </p:txBody>
      </p:sp>
    </p:spTree>
    <p:extLst>
      <p:ext uri="{BB962C8B-B14F-4D97-AF65-F5344CB8AC3E}">
        <p14:creationId xmlns:p14="http://schemas.microsoft.com/office/powerpoint/2010/main" val="1763735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1738" y="2331720"/>
            <a:ext cx="11487382" cy="4053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354098" y="-106204"/>
            <a:ext cx="11487382" cy="1325563"/>
          </a:xfrm>
        </p:spPr>
        <p:txBody>
          <a:bodyPr>
            <a:noAutofit/>
          </a:bodyPr>
          <a:lstStyle/>
          <a:p>
            <a:r>
              <a:rPr lang="en-US" sz="5500" dirty="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2895600"/>
            <a:ext cx="106680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50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50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8037" y="1312418"/>
            <a:ext cx="102385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i="1" dirty="0">
                <a:latin typeface="Helvetica Neue" charset="0"/>
                <a:ea typeface="Helvetica Neue" charset="0"/>
                <a:cs typeface="Helvetica Neue" charset="0"/>
              </a:rPr>
              <a:t>Implement Model API:</a:t>
            </a:r>
          </a:p>
        </p:txBody>
      </p:sp>
    </p:spTree>
    <p:extLst>
      <p:ext uri="{BB962C8B-B14F-4D97-AF65-F5344CB8AC3E}">
        <p14:creationId xmlns:p14="http://schemas.microsoft.com/office/powerpoint/2010/main" val="27624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build="p"/>
      <p:bldP spid="6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7978" y="1996440"/>
            <a:ext cx="6610582" cy="19659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64920" y="2225040"/>
            <a:ext cx="626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8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8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8037" y="1312418"/>
            <a:ext cx="10238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Helvetica Neue" charset="0"/>
                <a:ea typeface="Helvetica Neue" charset="0"/>
                <a:cs typeface="Helvetica Neue" charset="0"/>
              </a:rPr>
              <a:t>Implement Model API: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538" y="4127264"/>
            <a:ext cx="10238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n-US" sz="3600" dirty="0">
                <a:latin typeface="Helvetica Neue" charset="0"/>
                <a:ea typeface="Helvetica Neue" charset="0"/>
                <a:cs typeface="Helvetica Neue" charset="0"/>
              </a:rPr>
              <a:t>API support for many programming languages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Python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Java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C/C++</a:t>
            </a:r>
          </a:p>
          <a:p>
            <a:pPr marL="1028700" lvl="1" indent="-571500">
              <a:buFont typeface="Wingdings" charset="2"/>
              <a:buChar char="Ø"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098" y="-106204"/>
            <a:ext cx="11487382" cy="1325563"/>
          </a:xfrm>
        </p:spPr>
        <p:txBody>
          <a:bodyPr>
            <a:noAutofit/>
          </a:bodyPr>
          <a:lstStyle/>
          <a:p>
            <a:r>
              <a:rPr lang="en-US" sz="5500" dirty="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</a:p>
        </p:txBody>
      </p:sp>
    </p:spTree>
    <p:extLst>
      <p:ext uri="{BB962C8B-B14F-4D97-AF65-F5344CB8AC3E}">
        <p14:creationId xmlns:p14="http://schemas.microsoft.com/office/powerpoint/2010/main" val="524134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2645237" y="5805565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5443752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983" y="5649942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806" y="6066011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4771" y="5230783"/>
            <a:ext cx="2067648" cy="47785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89001" y="953865"/>
            <a:ext cx="1118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latin typeface="Helvetica Neue" charset="0"/>
                <a:ea typeface="Helvetica Neue" charset="0"/>
                <a:cs typeface="Helvetica Neue" charset="0"/>
              </a:rPr>
              <a:t>Package model implementation </a:t>
            </a:r>
            <a:r>
              <a:rPr lang="en-US" sz="3600" i="1">
                <a:latin typeface="Helvetica Neue" charset="0"/>
                <a:ea typeface="Helvetica Neue" charset="0"/>
                <a:cs typeface="Helvetica Neue" charset="0"/>
              </a:rPr>
              <a:t>and dependencies</a:t>
            </a:r>
            <a:endParaRPr lang="en-US" sz="36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14405" y="1600196"/>
            <a:ext cx="10482824" cy="4848445"/>
            <a:chOff x="445537" y="5304390"/>
            <a:chExt cx="3361842" cy="1374518"/>
          </a:xfrm>
        </p:grpSpPr>
        <p:sp>
          <p:nvSpPr>
            <p:cNvPr id="25" name="Rectangle 24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653" y="4731674"/>
            <a:ext cx="2918693" cy="155249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4873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50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  <a:endParaRPr lang="en-US" sz="55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32175" y="3109278"/>
            <a:ext cx="5727649" cy="15828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522661" y="3319965"/>
            <a:ext cx="62636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class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ModelContainer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__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init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__(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model_data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def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predict_batch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(inputs)</a:t>
            </a:r>
          </a:p>
        </p:txBody>
      </p:sp>
    </p:spTree>
    <p:extLst>
      <p:ext uri="{BB962C8B-B14F-4D97-AF65-F5344CB8AC3E}">
        <p14:creationId xmlns:p14="http://schemas.microsoft.com/office/powerpoint/2010/main" val="368093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1662532"/>
            <a:ext cx="11344122" cy="178030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17388" y="2147182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5539725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4154449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4154449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3482262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3482262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3482262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3482262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830370" y="4916070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4655624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4293811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983" y="4500001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9806" y="4916070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4771" y="4080842"/>
            <a:ext cx="2067648" cy="4778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5537" y="4154449"/>
            <a:ext cx="3361842" cy="1374518"/>
            <a:chOff x="445537" y="4154449"/>
            <a:chExt cx="3361842" cy="1374518"/>
          </a:xfrm>
        </p:grpSpPr>
        <p:grpSp>
          <p:nvGrpSpPr>
            <p:cNvPr id="6" name="Group 5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50" name="Title 1"/>
          <p:cNvSpPr txBox="1">
            <a:spLocks/>
          </p:cNvSpPr>
          <p:nvPr/>
        </p:nvSpPr>
        <p:spPr>
          <a:xfrm>
            <a:off x="354098" y="-106204"/>
            <a:ext cx="114873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5500">
                <a:latin typeface="Helvetica Neue Light" charset="0"/>
                <a:ea typeface="Helvetica Neue Light" charset="0"/>
                <a:cs typeface="Helvetica Neue Light" charset="0"/>
              </a:rPr>
              <a:t>Container-based Model Deployment</a:t>
            </a:r>
            <a:endParaRPr lang="en-US" sz="55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079346" y="4130078"/>
            <a:ext cx="1810909" cy="1374518"/>
            <a:chOff x="6079346" y="5304390"/>
            <a:chExt cx="1810909" cy="137451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020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45567" y="-197643"/>
            <a:ext cx="11344122" cy="1504273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949993" y="169773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83991" y="-987845"/>
            <a:ext cx="1736806" cy="635052"/>
            <a:chOff x="783991" y="2298303"/>
            <a:chExt cx="1736806" cy="635052"/>
          </a:xfrm>
        </p:grpSpPr>
        <p:sp>
          <p:nvSpPr>
            <p:cNvPr id="22" name="TextBox 21"/>
            <p:cNvSpPr txBox="1"/>
            <p:nvPr/>
          </p:nvSpPr>
          <p:spPr>
            <a:xfrm>
              <a:off x="783991" y="2323442"/>
              <a:ext cx="14837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23" name="Up-Down Arrow 22"/>
            <p:cNvSpPr/>
            <p:nvPr/>
          </p:nvSpPr>
          <p:spPr>
            <a:xfrm>
              <a:off x="22677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352297" y="-987845"/>
            <a:ext cx="2242656" cy="635052"/>
            <a:chOff x="9498601" y="2298303"/>
            <a:chExt cx="2242656" cy="635052"/>
          </a:xfrm>
        </p:grpSpPr>
        <p:sp>
          <p:nvSpPr>
            <p:cNvPr id="50" name="TextBox 49"/>
            <p:cNvSpPr txBox="1"/>
            <p:nvPr/>
          </p:nvSpPr>
          <p:spPr>
            <a:xfrm>
              <a:off x="9741992" y="2323442"/>
              <a:ext cx="19992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Feedback</a:t>
              </a:r>
            </a:p>
          </p:txBody>
        </p:sp>
        <p:sp>
          <p:nvSpPr>
            <p:cNvPr id="51" name="Up-Down Arrow 50"/>
            <p:cNvSpPr/>
            <p:nvPr/>
          </p:nvSpPr>
          <p:spPr>
            <a:xfrm>
              <a:off x="949860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54677" y="-962706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079346" y="3403518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031690" y="2018242"/>
            <a:ext cx="1810909" cy="1374518"/>
            <a:chOff x="4031690" y="5304390"/>
            <a:chExt cx="1810909" cy="1374518"/>
          </a:xfrm>
        </p:grpSpPr>
        <p:sp>
          <p:nvSpPr>
            <p:cNvPr id="56" name="Rectangle 55"/>
            <p:cNvSpPr/>
            <p:nvPr/>
          </p:nvSpPr>
          <p:spPr>
            <a:xfrm>
              <a:off x="4031690" y="5687743"/>
              <a:ext cx="1810909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285691" y="587830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err="1">
                  <a:latin typeface="Helvetica" charset="0"/>
                  <a:ea typeface="Helvetica" charset="0"/>
                  <a:cs typeface="Helvetica" charset="0"/>
                </a:rPr>
                <a:t>Caffe</a:t>
              </a:r>
              <a:endParaRPr lang="en-US" sz="44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31690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79346" y="2018242"/>
            <a:ext cx="1810909" cy="1374518"/>
            <a:chOff x="6079346" y="5304390"/>
            <a:chExt cx="1810909" cy="137451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23538"/>
            <a:stretch/>
          </p:blipFill>
          <p:spPr>
            <a:xfrm>
              <a:off x="6106711" y="5666228"/>
              <a:ext cx="1764600" cy="100584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6079346" y="5687744"/>
              <a:ext cx="1810909" cy="99116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079346" y="5304390"/>
              <a:ext cx="1810909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10363" y="2018242"/>
            <a:ext cx="2418934" cy="1374518"/>
            <a:chOff x="8110363" y="5304390"/>
            <a:chExt cx="2418934" cy="1374518"/>
          </a:xfrm>
        </p:grpSpPr>
        <p:sp>
          <p:nvSpPr>
            <p:cNvPr id="60" name="Rectangle 59"/>
            <p:cNvSpPr/>
            <p:nvPr/>
          </p:nvSpPr>
          <p:spPr>
            <a:xfrm>
              <a:off x="8110363" y="5687743"/>
              <a:ext cx="2418934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058" y="5845977"/>
              <a:ext cx="2032000" cy="7366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8110363" y="5304390"/>
              <a:ext cx="2418934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196853" y="1346055"/>
            <a:ext cx="1197411" cy="635052"/>
            <a:chOff x="1055580" y="4658605"/>
            <a:chExt cx="1197411" cy="635052"/>
          </a:xfrm>
        </p:grpSpPr>
        <p:sp>
          <p:nvSpPr>
            <p:cNvPr id="66" name="Up-Down Arrow 6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56913" y="1346055"/>
            <a:ext cx="1197411" cy="635052"/>
            <a:chOff x="1055580" y="4658605"/>
            <a:chExt cx="1197411" cy="635052"/>
          </a:xfrm>
        </p:grpSpPr>
        <p:sp>
          <p:nvSpPr>
            <p:cNvPr id="74" name="Up-Down Arrow 73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0548" y="1346055"/>
            <a:ext cx="1197411" cy="635052"/>
            <a:chOff x="1055580" y="4658605"/>
            <a:chExt cx="1197411" cy="635052"/>
          </a:xfrm>
        </p:grpSpPr>
        <p:sp>
          <p:nvSpPr>
            <p:cNvPr id="77" name="Up-Down Arrow 76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624554" y="1346055"/>
            <a:ext cx="1197411" cy="635052"/>
            <a:chOff x="1055580" y="4658605"/>
            <a:chExt cx="1197411" cy="635052"/>
          </a:xfrm>
        </p:grpSpPr>
        <p:sp>
          <p:nvSpPr>
            <p:cNvPr id="80" name="Up-Down Arrow 79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55580" y="4675478"/>
              <a:ext cx="10278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45538" y="-2167797"/>
            <a:ext cx="11344152" cy="104570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3299293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Clipper Decouples Applications and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-2077119"/>
            <a:ext cx="1909438" cy="8676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5" y="-2077119"/>
            <a:ext cx="1828581" cy="86766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4" y="-2077119"/>
            <a:ext cx="1194440" cy="86766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59" y="-2153437"/>
            <a:ext cx="1166301" cy="10191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5263" y="-2077119"/>
            <a:ext cx="1652740" cy="8676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-1929593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0830370" y="2779863"/>
            <a:ext cx="542513" cy="147044"/>
            <a:chOff x="10658591" y="6109729"/>
            <a:chExt cx="874878" cy="237129"/>
          </a:xfrm>
        </p:grpSpPr>
        <p:sp>
          <p:nvSpPr>
            <p:cNvPr id="28" name="Oval 27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2645237" y="2519417"/>
            <a:ext cx="2326716" cy="1095106"/>
            <a:chOff x="5142568" y="1782082"/>
            <a:chExt cx="2913611" cy="137133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2568" y="1782082"/>
              <a:ext cx="2913611" cy="106832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503490" y="2650350"/>
              <a:ext cx="1106050" cy="503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latin typeface="Gill Sans Light" charset="0"/>
                  <a:ea typeface="Gill Sans Light" charset="0"/>
                  <a:cs typeface="Gill Sans Light" charset="0"/>
                </a:rPr>
                <a:t>Create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971397" y="2157604"/>
            <a:ext cx="1711628" cy="1180396"/>
            <a:chOff x="8558827" y="2824768"/>
            <a:chExt cx="1711628" cy="118039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9197725" y="3235723"/>
              <a:ext cx="10727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HelveticaNeue" charset="0"/>
                </a:rPr>
                <a:t>VW</a:t>
              </a:r>
              <a:endParaRPr lang="en-US" sz="440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9641" y="231224"/>
            <a:ext cx="1629157" cy="77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9805" y="601133"/>
            <a:ext cx="2047697" cy="493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00395" y="76637"/>
            <a:ext cx="2067648" cy="477856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445537" y="2029000"/>
            <a:ext cx="3361842" cy="1374518"/>
            <a:chOff x="445537" y="4154449"/>
            <a:chExt cx="3361842" cy="1374518"/>
          </a:xfrm>
        </p:grpSpPr>
        <p:grpSp>
          <p:nvGrpSpPr>
            <p:cNvPr id="64" name="Group 63"/>
            <p:cNvGrpSpPr/>
            <p:nvPr/>
          </p:nvGrpSpPr>
          <p:grpSpPr>
            <a:xfrm>
              <a:off x="445537" y="4154449"/>
              <a:ext cx="3361842" cy="1374518"/>
              <a:chOff x="445537" y="5304390"/>
              <a:chExt cx="3361842" cy="1374518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445538" y="5687743"/>
                <a:ext cx="3361841" cy="99116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445537" y="5304390"/>
                <a:ext cx="3361842" cy="40642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Model Container (MC)</a:t>
                </a:r>
              </a:p>
            </p:txBody>
          </p:sp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4579360"/>
              <a:ext cx="1707129" cy="908047"/>
            </a:xfrm>
            <a:prstGeom prst="rect">
              <a:avLst/>
            </a:prstGeom>
          </p:spPr>
        </p:pic>
      </p:grpSp>
      <p:sp>
        <p:nvSpPr>
          <p:cNvPr id="84" name="Content Placeholder 3"/>
          <p:cNvSpPr txBox="1">
            <a:spLocks/>
          </p:cNvSpPr>
          <p:nvPr/>
        </p:nvSpPr>
        <p:spPr>
          <a:xfrm>
            <a:off x="361368" y="3733459"/>
            <a:ext cx="11718088" cy="292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Common Interface </a:t>
            </a:r>
            <a:r>
              <a:rPr lang="en-US" b="1" dirty="0">
                <a:sym typeface="Wingdings"/>
              </a:rPr>
              <a:t> </a:t>
            </a:r>
            <a:r>
              <a:rPr lang="en-US" b="1" dirty="0"/>
              <a:t>Simplifies Deployment: </a:t>
            </a:r>
          </a:p>
          <a:p>
            <a:r>
              <a:rPr lang="en-US" dirty="0"/>
              <a:t>Evaluate models using original code &amp; systems</a:t>
            </a:r>
          </a:p>
          <a:p>
            <a:r>
              <a:rPr lang="en-US" dirty="0"/>
              <a:t>Abstract away performance sensitive serving code from data scientists</a:t>
            </a:r>
          </a:p>
          <a:p>
            <a:r>
              <a:rPr lang="en-US" dirty="0"/>
              <a:t>Models run in separate processes as Docker containers</a:t>
            </a:r>
          </a:p>
          <a:p>
            <a:pPr lvl="1"/>
            <a:r>
              <a:rPr lang="en-US" dirty="0"/>
              <a:t>Resource isolation: Cutting edge ML frameworks can be buggy</a:t>
            </a:r>
          </a:p>
        </p:txBody>
      </p:sp>
    </p:spTree>
    <p:extLst>
      <p:ext uri="{BB962C8B-B14F-4D97-AF65-F5344CB8AC3E}">
        <p14:creationId xmlns:p14="http://schemas.microsoft.com/office/powerpoint/2010/main" val="696770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Clipper provides a library of model </a:t>
            </a:r>
            <a:r>
              <a:rPr lang="en-US" sz="3700" i="1" dirty="0" err="1">
                <a:latin typeface="Helvetica Neue Light" charset="0"/>
                <a:ea typeface="Helvetica Neue Light" charset="0"/>
                <a:cs typeface="Helvetica Neue Light" charset="0"/>
              </a:rPr>
              <a:t>deployers</a:t>
            </a:r>
            <a:endParaRPr lang="en-US" sz="37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098" y="1164134"/>
            <a:ext cx="113759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  <a:r>
              <a:rPr lang="en-US" sz="36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Deployer</a:t>
            </a: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 automatically and intelligently saves all prediction code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600" i="1" dirty="0">
                <a:latin typeface="Helvetica Neue Light" charset="0"/>
                <a:ea typeface="Helvetica Neue Light" charset="0"/>
                <a:cs typeface="Helvetica Neue Light" charset="0"/>
              </a:rPr>
              <a:t> Captures both framework-specific models and arbitrary serializable code</a:t>
            </a:r>
          </a:p>
          <a:p>
            <a:pPr marL="285750" indent="-285750">
              <a:buFont typeface="Wingdings" charset="2"/>
              <a:buChar char="Ø"/>
            </a:pPr>
            <a:endParaRPr lang="en-US" sz="3600" i="1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 Replicates training environment and loads prediction code in a Clipper model container</a:t>
            </a:r>
          </a:p>
        </p:txBody>
      </p:sp>
    </p:spTree>
    <p:extLst>
      <p:ext uri="{BB962C8B-B14F-4D97-AF65-F5344CB8AC3E}">
        <p14:creationId xmlns:p14="http://schemas.microsoft.com/office/powerpoint/2010/main" val="3117381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E1110E-D586-F14E-8D56-3FF70BE05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89783" y="2749656"/>
            <a:ext cx="3772699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68500-D40F-E24D-91BE-AA5198E61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9547" y="2749656"/>
            <a:ext cx="2566823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6946" y="882316"/>
            <a:ext cx="8929681" cy="4153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B78DD-1D93-6647-97A0-DFC016A7BF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6101" y="2948815"/>
            <a:ext cx="220146" cy="2078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564A0F-6D73-304A-95D1-20460CAB27D2}"/>
              </a:ext>
            </a:extLst>
          </p:cNvPr>
          <p:cNvSpPr txBox="1"/>
          <p:nvPr/>
        </p:nvSpPr>
        <p:spPr>
          <a:xfrm>
            <a:off x="8244934" y="1816485"/>
            <a:ext cx="352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50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Fast</a:t>
            </a:r>
          </a:p>
          <a:p>
            <a:pPr>
              <a:spcBef>
                <a:spcPts val="1200"/>
              </a:spcBef>
            </a:pPr>
            <a:r>
              <a:rPr lang="en-US" sz="50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Scalable</a:t>
            </a:r>
          </a:p>
          <a:p>
            <a:pPr>
              <a:spcBef>
                <a:spcPts val="1200"/>
              </a:spcBef>
            </a:pPr>
            <a:r>
              <a:rPr lang="en-US" sz="50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Accurate</a:t>
            </a:r>
          </a:p>
          <a:p>
            <a:pPr>
              <a:spcBef>
                <a:spcPts val="1200"/>
              </a:spcBef>
            </a:pPr>
            <a:r>
              <a:rPr lang="en-US" sz="5000" b="1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Affordable</a:t>
            </a:r>
            <a:endParaRPr lang="en-US" sz="5000" dirty="0">
              <a:latin typeface="Century Gothic" panose="020B0502020202020204" pitchFamily="34" charset="0"/>
              <a:ea typeface="Helvetica Neue" charset="0"/>
              <a:cs typeface="Helvetica Neue" charset="0"/>
              <a:sym typeface="Wingding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54157-272B-B84C-AA16-FF45480237DB}"/>
              </a:ext>
            </a:extLst>
          </p:cNvPr>
          <p:cNvSpPr txBox="1"/>
          <p:nvPr/>
        </p:nvSpPr>
        <p:spPr>
          <a:xfrm>
            <a:off x="2948106" y="4609753"/>
            <a:ext cx="4286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200" b="1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Goal: </a:t>
            </a:r>
            <a:r>
              <a:rPr lang="en-US" sz="2200" dirty="0">
                <a:latin typeface="Century Gothic" panose="020B0502020202020204" pitchFamily="34" charset="0"/>
                <a:ea typeface="Helvetica Neue" charset="0"/>
                <a:cs typeface="Helvetica Neue" charset="0"/>
              </a:rPr>
              <a:t>serve predictions for large-scale, interactive applications</a:t>
            </a:r>
            <a:endParaRPr lang="en-US" sz="2200" dirty="0">
              <a:latin typeface="Century Gothic" panose="020B0502020202020204" pitchFamily="34" charset="0"/>
              <a:ea typeface="Helvetica Neue" charset="0"/>
              <a:cs typeface="Helvetica Neue" charset="0"/>
              <a:sym typeface="Wingding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6C5FCD-6E40-0E4A-9FB0-2D149EBBF4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380" y="1303217"/>
            <a:ext cx="458449" cy="43277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28BCFE-058B-524F-BD58-DB2042A7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036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31" idx="0"/>
          </p:cNvCxnSpPr>
          <p:nvPr/>
        </p:nvCxnSpPr>
        <p:spPr>
          <a:xfrm flipH="1">
            <a:off x="8093952" y="2885362"/>
            <a:ext cx="286607" cy="1487593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87" name="Group 86"/>
          <p:cNvGrpSpPr/>
          <p:nvPr/>
        </p:nvGrpSpPr>
        <p:grpSpPr>
          <a:xfrm>
            <a:off x="6437223" y="4372955"/>
            <a:ext cx="3313457" cy="2110830"/>
            <a:chOff x="12857474" y="4953587"/>
            <a:chExt cx="3313457" cy="2110830"/>
          </a:xfrm>
        </p:grpSpPr>
        <p:sp>
          <p:nvSpPr>
            <p:cNvPr id="89" name="Rounded Rectangle 88"/>
            <p:cNvSpPr/>
            <p:nvPr/>
          </p:nvSpPr>
          <p:spPr>
            <a:xfrm>
              <a:off x="12857474" y="4953587"/>
              <a:ext cx="3313457" cy="211083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3556421" y="5690568"/>
              <a:ext cx="17187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Deployers: Spark Example</a:t>
            </a:r>
          </a:p>
        </p:txBody>
      </p:sp>
    </p:spTree>
    <p:extLst>
      <p:ext uri="{BB962C8B-B14F-4D97-AF65-F5344CB8AC3E}">
        <p14:creationId xmlns:p14="http://schemas.microsoft.com/office/powerpoint/2010/main" val="25818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8206520" y="2885362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20774" y="4431399"/>
            <a:ext cx="2393750" cy="918214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6540228" y="3534903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  <a:endParaRPr lang="en-US" sz="2400" dirty="0">
                <a:solidFill>
                  <a:schemeClr val="bg1"/>
                </a:solidFill>
                <a:latin typeface="Inconsolata Medium" charset="0"/>
                <a:ea typeface="Inconsolata Medium" charset="0"/>
                <a:cs typeface="Inconsolata Medium" charset="0"/>
              </a:endParaRP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28" y="3500214"/>
            <a:ext cx="691183" cy="616654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3634477" y="4779872"/>
            <a:ext cx="1056160" cy="610977"/>
            <a:chOff x="7989565" y="2206064"/>
            <a:chExt cx="2649647" cy="1532793"/>
          </a:xfrm>
        </p:grpSpPr>
        <p:grpSp>
          <p:nvGrpSpPr>
            <p:cNvPr id="90" name="Group 8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92" name="Straight Arrow Connector 91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99" name="Oval 98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sp>
        <p:nvSpPr>
          <p:cNvPr id="82" name="Title 1">
            <a:extLst>
              <a:ext uri="{FF2B5EF4-FFF2-40B4-BE49-F238E27FC236}">
                <a16:creationId xmlns:a16="http://schemas.microsoft.com/office/drawing/2014/main" id="{1CD53B0C-707D-4B47-99AA-7D24F510A8D7}"/>
              </a:ext>
            </a:extLst>
          </p:cNvPr>
          <p:cNvSpPr txBox="1">
            <a:spLocks/>
          </p:cNvSpPr>
          <p:nvPr/>
        </p:nvSpPr>
        <p:spPr>
          <a:xfrm>
            <a:off x="264168" y="-301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Deployers: Spark Example</a:t>
            </a:r>
            <a:endParaRPr lang="en-US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138 C -0.00092 -0.06459 -0.00157 -0.13102 0.04961 -0.11621 C 0.10104 -0.10209 0.26562 0.05972 0.3082 0.08796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1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7214524" y="4770800"/>
            <a:ext cx="1542404" cy="1379468"/>
            <a:chOff x="1528538" y="3997077"/>
            <a:chExt cx="1766328" cy="1543280"/>
          </a:xfrm>
        </p:grpSpPr>
        <p:grpSp>
          <p:nvGrpSpPr>
            <p:cNvPr id="83" name="Group 82"/>
            <p:cNvGrpSpPr/>
            <p:nvPr/>
          </p:nvGrpSpPr>
          <p:grpSpPr>
            <a:xfrm>
              <a:off x="1528538" y="4044171"/>
              <a:ext cx="1766328" cy="1496186"/>
              <a:chOff x="7068754" y="4612178"/>
              <a:chExt cx="1742102" cy="968879"/>
            </a:xfrm>
          </p:grpSpPr>
          <p:sp>
            <p:nvSpPr>
              <p:cNvPr id="85" name="Rounded Rectangle 84"/>
              <p:cNvSpPr/>
              <p:nvPr/>
            </p:nvSpPr>
            <p:spPr>
              <a:xfrm>
                <a:off x="7068754" y="4612178"/>
                <a:ext cx="1742102" cy="96887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669336" y="4628266"/>
                <a:ext cx="958742" cy="279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MC</a:t>
                </a:r>
                <a:endParaRPr lang="en-US" sz="22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3712" y="3997077"/>
              <a:ext cx="644230" cy="57476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93563" y="1499089"/>
            <a:ext cx="5579533" cy="5020732"/>
            <a:chOff x="93563" y="1499089"/>
            <a:chExt cx="5579533" cy="5020732"/>
          </a:xfrm>
        </p:grpSpPr>
        <p:sp>
          <p:nvSpPr>
            <p:cNvPr id="44" name="Rounded Rectangle 43"/>
            <p:cNvSpPr/>
            <p:nvPr/>
          </p:nvSpPr>
          <p:spPr>
            <a:xfrm>
              <a:off x="93563" y="1499089"/>
              <a:ext cx="5579533" cy="50207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177395" y="3653742"/>
              <a:ext cx="1822027" cy="1870107"/>
              <a:chOff x="6924039" y="1914312"/>
              <a:chExt cx="1822027" cy="187010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924039" y="1914312"/>
                <a:ext cx="1822027" cy="1870107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6970605" y="1914313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Driver Program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102685" y="2476492"/>
                <a:ext cx="1464733" cy="43095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SparkContext</a:t>
                </a:r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679512" y="1780521"/>
              <a:ext cx="1822027" cy="1295289"/>
              <a:chOff x="9718045" y="957577"/>
              <a:chExt cx="1822027" cy="129528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32946" y="3260664"/>
              <a:ext cx="1822027" cy="1295289"/>
              <a:chOff x="9718045" y="957577"/>
              <a:chExt cx="1822027" cy="129528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32946" y="4840034"/>
              <a:ext cx="1822027" cy="1295289"/>
              <a:chOff x="9718045" y="957577"/>
              <a:chExt cx="1822027" cy="1295289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9718045" y="957577"/>
                <a:ext cx="1822027" cy="129528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764611" y="957578"/>
                <a:ext cx="17288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Worker Node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868753" y="1302839"/>
                <a:ext cx="1520609" cy="87631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tx1"/>
                  </a:solidFill>
                  <a:latin typeface="Inconsolata Medium" charset="0"/>
                  <a:ea typeface="Inconsolata Medium" charset="0"/>
                  <a:cs typeface="Inconsolata Medium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879757" y="1302839"/>
                <a:ext cx="1193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Inconsolata Medium" charset="0"/>
                    <a:ea typeface="Inconsolata Medium" charset="0"/>
                    <a:cs typeface="Inconsolata Medium" charset="0"/>
                  </a:rPr>
                  <a:t>Executor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001682" y="1760249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704413" y="1760246"/>
                <a:ext cx="627376" cy="29712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>
                    <a:solidFill>
                      <a:schemeClr val="tx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Task</a:t>
                </a: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517" y="1812823"/>
              <a:ext cx="1707129" cy="908047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826666" y="1812823"/>
            <a:ext cx="4834466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35032" y="4536373"/>
            <a:ext cx="1526100" cy="1735840"/>
            <a:chOff x="200662" y="4086619"/>
            <a:chExt cx="1289471" cy="1440369"/>
          </a:xfrm>
        </p:grpSpPr>
        <p:sp>
          <p:nvSpPr>
            <p:cNvPr id="65" name="Can 64"/>
            <p:cNvSpPr/>
            <p:nvPr/>
          </p:nvSpPr>
          <p:spPr>
            <a:xfrm>
              <a:off x="200662" y="4086619"/>
              <a:ext cx="1227667" cy="1440369"/>
            </a:xfrm>
            <a:prstGeom prst="can">
              <a:avLst/>
            </a:prstGeom>
            <a:solidFill>
              <a:srgbClr val="0095A4">
                <a:alpha val="5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0662" y="4637815"/>
              <a:ext cx="1289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Database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962735" y="3684924"/>
            <a:ext cx="1634066" cy="477810"/>
            <a:chOff x="338667" y="3385184"/>
            <a:chExt cx="1634066" cy="477810"/>
          </a:xfrm>
        </p:grpSpPr>
        <p:sp>
          <p:nvSpPr>
            <p:cNvPr id="73" name="Rounded Rectangle 72"/>
            <p:cNvSpPr/>
            <p:nvPr/>
          </p:nvSpPr>
          <p:spPr>
            <a:xfrm>
              <a:off x="338667" y="3385184"/>
              <a:ext cx="1634066" cy="47781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2167" y="3385184"/>
              <a:ext cx="15070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Inconsolata Medium" charset="0"/>
                  <a:ea typeface="Inconsolata Medium" charset="0"/>
                  <a:cs typeface="Inconsolata Medium" charset="0"/>
                </a:rPr>
                <a:t>Cache</a:t>
              </a:r>
            </a:p>
          </p:txBody>
        </p:sp>
      </p:grpSp>
      <p:cxnSp>
        <p:nvCxnSpPr>
          <p:cNvPr id="88" name="Straight Arrow Connector 87"/>
          <p:cNvCxnSpPr>
            <a:endCxn id="73" idx="0"/>
          </p:cNvCxnSpPr>
          <p:nvPr/>
        </p:nvCxnSpPr>
        <p:spPr>
          <a:xfrm>
            <a:off x="10532124" y="2868125"/>
            <a:ext cx="247644" cy="816799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73" idx="2"/>
            <a:endCxn id="65" idx="0"/>
          </p:cNvCxnSpPr>
          <p:nvPr/>
        </p:nvCxnSpPr>
        <p:spPr>
          <a:xfrm>
            <a:off x="10779768" y="4162734"/>
            <a:ext cx="81741" cy="736878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8206520" y="2885362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8" idx="3"/>
          </p:cNvCxnSpPr>
          <p:nvPr/>
        </p:nvCxnSpPr>
        <p:spPr>
          <a:xfrm flipH="1" flipV="1">
            <a:off x="4820774" y="4431399"/>
            <a:ext cx="2393750" cy="918214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634477" y="4779873"/>
            <a:ext cx="1056160" cy="610977"/>
            <a:chOff x="7989565" y="2206064"/>
            <a:chExt cx="2649647" cy="1532793"/>
          </a:xfrm>
        </p:grpSpPr>
        <p:grpSp>
          <p:nvGrpSpPr>
            <p:cNvPr id="50" name="Group 49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63" name="Oval 62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6540228" y="3534903"/>
            <a:ext cx="3173494" cy="904836"/>
            <a:chOff x="2229823" y="1726138"/>
            <a:chExt cx="4999652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4999652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07568" y="2031454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>
            <a:off x="8065827" y="4364450"/>
            <a:ext cx="17427" cy="525366"/>
          </a:xfrm>
          <a:prstGeom prst="straightConnector1">
            <a:avLst/>
          </a:prstGeom>
          <a:ln w="666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28" y="3500214"/>
            <a:ext cx="691183" cy="616654"/>
          </a:xfrm>
          <a:prstGeom prst="rect">
            <a:avLst/>
          </a:prstGeom>
        </p:spPr>
      </p:pic>
      <p:grpSp>
        <p:nvGrpSpPr>
          <p:cNvPr id="138" name="Group 137"/>
          <p:cNvGrpSpPr/>
          <p:nvPr/>
        </p:nvGrpSpPr>
        <p:grpSpPr>
          <a:xfrm>
            <a:off x="7391850" y="5397501"/>
            <a:ext cx="1056160" cy="610977"/>
            <a:chOff x="7989565" y="2206064"/>
            <a:chExt cx="2649647" cy="1532793"/>
          </a:xfrm>
        </p:grpSpPr>
        <p:grpSp>
          <p:nvGrpSpPr>
            <p:cNvPr id="139" name="Group 138"/>
            <p:cNvGrpSpPr/>
            <p:nvPr/>
          </p:nvGrpSpPr>
          <p:grpSpPr>
            <a:xfrm>
              <a:off x="7989565" y="2206064"/>
              <a:ext cx="2649647" cy="1532793"/>
              <a:chOff x="4437802" y="2295143"/>
              <a:chExt cx="2565113" cy="1483893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>
                <a:off x="6221474" y="3037091"/>
                <a:ext cx="781441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>
                <a:off x="4608575" y="238053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4608575" y="2708810"/>
                <a:ext cx="1922918" cy="32828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>
                <a:off x="4608575" y="3037089"/>
                <a:ext cx="1922918" cy="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4608575" y="3037090"/>
                <a:ext cx="1922918" cy="32827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4608575" y="3037090"/>
                <a:ext cx="1922918" cy="6565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5121690" y="2390319"/>
                <a:ext cx="1293541" cy="1293541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grpSp>
            <p:nvGrpSpPr>
              <p:cNvPr id="148" name="Group 147"/>
              <p:cNvGrpSpPr/>
              <p:nvPr/>
            </p:nvGrpSpPr>
            <p:grpSpPr>
              <a:xfrm>
                <a:off x="4437802" y="2295143"/>
                <a:ext cx="170773" cy="1483893"/>
                <a:chOff x="4461603" y="726948"/>
                <a:chExt cx="228600" cy="1986366"/>
              </a:xfrm>
            </p:grpSpPr>
            <p:sp>
              <p:nvSpPr>
                <p:cNvPr id="149" name="Oval 148"/>
                <p:cNvSpPr/>
                <p:nvPr/>
              </p:nvSpPr>
              <p:spPr>
                <a:xfrm>
                  <a:off x="4461603" y="726948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4461603" y="1605830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4461603" y="2045271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4461603" y="2484714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4461603" y="1166389"/>
                  <a:ext cx="228600" cy="228600"/>
                </a:xfrm>
                <a:prstGeom prst="ellipse">
                  <a:avLst/>
                </a:prstGeom>
                <a:ln w="28575"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white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</p:grpSp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1090" y="2637032"/>
              <a:ext cx="1102291" cy="586325"/>
            </a:xfrm>
            <a:prstGeom prst="rect">
              <a:avLst/>
            </a:prstGeom>
          </p:spPr>
        </p:pic>
      </p:grpSp>
      <p:sp>
        <p:nvSpPr>
          <p:cNvPr id="89" name="Title 1">
            <a:extLst>
              <a:ext uri="{FF2B5EF4-FFF2-40B4-BE49-F238E27FC236}">
                <a16:creationId xmlns:a16="http://schemas.microsoft.com/office/drawing/2014/main" id="{FE0BEBC2-C8EC-E64B-9748-43A57AEB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8" y="-30147"/>
            <a:ext cx="10515600" cy="1325563"/>
          </a:xfrm>
        </p:spPr>
        <p:txBody>
          <a:bodyPr/>
          <a:lstStyle/>
          <a:p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Model Deployers: Spark Example</a:t>
            </a:r>
          </a:p>
        </p:txBody>
      </p:sp>
    </p:spTree>
    <p:extLst>
      <p:ext uri="{BB962C8B-B14F-4D97-AF65-F5344CB8AC3E}">
        <p14:creationId xmlns:p14="http://schemas.microsoft.com/office/powerpoint/2010/main" val="1203512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4098" y="-106204"/>
            <a:ext cx="1183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>
                <a:latin typeface="Helvetica Neue Light" charset="0"/>
                <a:ea typeface="Helvetica Neue Light" charset="0"/>
                <a:cs typeface="Helvetica Neue Light" charset="0"/>
              </a:rPr>
              <a:t>Clipper provides a (growing) library of model </a:t>
            </a:r>
            <a:r>
              <a:rPr lang="en-US" sz="3700" i="1" dirty="0" err="1">
                <a:latin typeface="Helvetica Neue Light" charset="0"/>
                <a:ea typeface="Helvetica Neue Light" charset="0"/>
                <a:cs typeface="Helvetica Neue Light" charset="0"/>
              </a:rPr>
              <a:t>deployers</a:t>
            </a:r>
            <a:endParaRPr lang="en-US" sz="3700" i="1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098" y="1164134"/>
            <a:ext cx="113759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Python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Combine framework specific models with external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featurization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post-processing, business logic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Currently support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Scikit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-Learn,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PySpark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TensorFlow,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PyTorch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MXNet</a:t>
            </a:r>
            <a:r>
              <a:rPr lang="en-US" sz="3000" dirty="0">
                <a:latin typeface="Helvetica Neue Light" charset="0"/>
                <a:ea typeface="Helvetica Neue Light" charset="0"/>
                <a:cs typeface="Helvetica Neue Light" charset="0"/>
              </a:rPr>
              <a:t>, </a:t>
            </a:r>
            <a:r>
              <a:rPr lang="en-US" sz="3000" dirty="0" err="1">
                <a:latin typeface="Helvetica Neue Light" charset="0"/>
                <a:ea typeface="Helvetica Neue Light" charset="0"/>
                <a:cs typeface="Helvetica Neue Light" charset="0"/>
              </a:rPr>
              <a:t>XGBoost</a:t>
            </a:r>
            <a:endParaRPr lang="en-US" sz="3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marL="285750" indent="-285750">
              <a:spcBef>
                <a:spcPts val="2400"/>
              </a:spcBef>
              <a:buFont typeface="Wingdings" charset="2"/>
              <a:buChar char="Ø"/>
            </a:pPr>
            <a:r>
              <a:rPr lang="en-US" sz="3600" i="1" dirty="0">
                <a:latin typeface="Helvetica Neue Medium" charset="0"/>
                <a:ea typeface="Helvetica Neue Medium" charset="0"/>
                <a:cs typeface="Helvetica Neue Medium" charset="0"/>
              </a:rPr>
              <a:t>Arbitrary R functions</a:t>
            </a:r>
          </a:p>
        </p:txBody>
      </p:sp>
    </p:spTree>
    <p:extLst>
      <p:ext uri="{BB962C8B-B14F-4D97-AF65-F5344CB8AC3E}">
        <p14:creationId xmlns:p14="http://schemas.microsoft.com/office/powerpoint/2010/main" val="2021558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7119CF-E867-6949-9736-E048096E8262}"/>
              </a:ext>
            </a:extLst>
          </p:cNvPr>
          <p:cNvGrpSpPr/>
          <p:nvPr/>
        </p:nvGrpSpPr>
        <p:grpSpPr>
          <a:xfrm>
            <a:off x="1499616" y="1459612"/>
            <a:ext cx="9052560" cy="3258692"/>
            <a:chOff x="445537" y="5469219"/>
            <a:chExt cx="3361842" cy="8859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DD240-E4A2-A24D-AFE9-921AC9A74B90}"/>
                </a:ext>
              </a:extLst>
            </p:cNvPr>
            <p:cNvSpPr/>
            <p:nvPr/>
          </p:nvSpPr>
          <p:spPr>
            <a:xfrm>
              <a:off x="445538" y="5687742"/>
              <a:ext cx="3361841" cy="6673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66E781-F73E-AB4E-9A41-CC0C5959205F}"/>
                </a:ext>
              </a:extLst>
            </p:cNvPr>
            <p:cNvSpPr/>
            <p:nvPr/>
          </p:nvSpPr>
          <p:spPr>
            <a:xfrm>
              <a:off x="445537" y="5469219"/>
              <a:ext cx="3361842" cy="2415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F20DAF-6599-0A45-8942-42E7984F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116"/>
            <a:ext cx="10515600" cy="1325563"/>
          </a:xfrm>
        </p:spPr>
        <p:txBody>
          <a:bodyPr/>
          <a:lstStyle/>
          <a:p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Custom Model 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174CC-628D-5945-9AFC-B0BB9B4B2200}"/>
              </a:ext>
            </a:extLst>
          </p:cNvPr>
          <p:cNvSpPr txBox="1"/>
          <p:nvPr/>
        </p:nvSpPr>
        <p:spPr>
          <a:xfrm>
            <a:off x="838200" y="5175787"/>
            <a:ext cx="10957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Register and report metrics directly from model container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Available with model deployers and custom containers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Results are exported to Prometheus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D1074A-6419-C64F-9579-1A617A8D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606196"/>
            <a:ext cx="82169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7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27119CF-E867-6949-9736-E048096E8262}"/>
              </a:ext>
            </a:extLst>
          </p:cNvPr>
          <p:cNvGrpSpPr/>
          <p:nvPr/>
        </p:nvGrpSpPr>
        <p:grpSpPr>
          <a:xfrm>
            <a:off x="1499616" y="1459612"/>
            <a:ext cx="9052560" cy="3258692"/>
            <a:chOff x="445537" y="5469219"/>
            <a:chExt cx="3361842" cy="8859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DD240-E4A2-A24D-AFE9-921AC9A74B90}"/>
                </a:ext>
              </a:extLst>
            </p:cNvPr>
            <p:cNvSpPr/>
            <p:nvPr/>
          </p:nvSpPr>
          <p:spPr>
            <a:xfrm>
              <a:off x="445538" y="5687742"/>
              <a:ext cx="3361841" cy="66739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66E781-F73E-AB4E-9A41-CC0C5959205F}"/>
                </a:ext>
              </a:extLst>
            </p:cNvPr>
            <p:cNvSpPr/>
            <p:nvPr/>
          </p:nvSpPr>
          <p:spPr>
            <a:xfrm>
              <a:off x="445537" y="5469219"/>
              <a:ext cx="3361842" cy="2415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F20DAF-6599-0A45-8942-42E7984F2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116"/>
            <a:ext cx="10515600" cy="1325563"/>
          </a:xfrm>
        </p:spPr>
        <p:txBody>
          <a:bodyPr/>
          <a:lstStyle/>
          <a:p>
            <a:r>
              <a:rPr lang="en-US" i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rPr>
              <a:t>Custom Model 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174CC-628D-5945-9AFC-B0BB9B4B2200}"/>
              </a:ext>
            </a:extLst>
          </p:cNvPr>
          <p:cNvSpPr txBox="1"/>
          <p:nvPr/>
        </p:nvSpPr>
        <p:spPr>
          <a:xfrm>
            <a:off x="838200" y="5175787"/>
            <a:ext cx="10957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Register and report metrics directly from model container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Available with model deployers and custom containers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Results are exported to Prometheus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D1074A-6419-C64F-9579-1A617A8D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2606196"/>
            <a:ext cx="8216900" cy="1854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D9FF27-DE6F-3D43-8525-2906DAF859D8}"/>
              </a:ext>
            </a:extLst>
          </p:cNvPr>
          <p:cNvSpPr/>
          <p:nvPr/>
        </p:nvSpPr>
        <p:spPr>
          <a:xfrm>
            <a:off x="402336" y="1280160"/>
            <a:ext cx="11393424" cy="5431536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6A21A-D582-4E4F-B9DD-F1455B2645F4}"/>
              </a:ext>
            </a:extLst>
          </p:cNvPr>
          <p:cNvSpPr txBox="1"/>
          <p:nvPr/>
        </p:nvSpPr>
        <p:spPr>
          <a:xfrm>
            <a:off x="1280160" y="2148302"/>
            <a:ext cx="10515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Enables users to track both physical and statistical performance of a model</a:t>
            </a:r>
          </a:p>
          <a:p>
            <a:pPr marL="914400" lvl="1" indent="-457200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Detect and diagnose model degradation</a:t>
            </a:r>
          </a:p>
          <a:p>
            <a:pPr marL="914400" lvl="1" indent="-457200">
              <a:spcBef>
                <a:spcPts val="1800"/>
              </a:spcBef>
              <a:buFont typeface="Wingdings" pitchFamily="2" charset="2"/>
              <a:buChar char="Ø"/>
            </a:pPr>
            <a:r>
              <a:rPr lang="en-US" sz="36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Debug performance issues</a:t>
            </a:r>
          </a:p>
        </p:txBody>
      </p:sp>
    </p:spTree>
    <p:extLst>
      <p:ext uri="{BB962C8B-B14F-4D97-AF65-F5344CB8AC3E}">
        <p14:creationId xmlns:p14="http://schemas.microsoft.com/office/powerpoint/2010/main" val="1189147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does Clipper satisfy the prediction-serving requirements?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110114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Fast and Scalable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System optimizations: Zero-copy RPC and prediction caching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Hierarchical </a:t>
            </a:r>
            <a:r>
              <a:rPr lang="en-US" sz="4800" i="1" dirty="0" err="1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scaleout</a:t>
            </a: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on Kubernetes</a:t>
            </a:r>
          </a:p>
        </p:txBody>
      </p:sp>
    </p:spTree>
    <p:extLst>
      <p:ext uri="{BB962C8B-B14F-4D97-AF65-F5344CB8AC3E}">
        <p14:creationId xmlns:p14="http://schemas.microsoft.com/office/powerpoint/2010/main" val="250760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5539" y="1118353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3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4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System Optimizations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4" y="2357236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30"/>
            <a:ext cx="1909439" cy="4867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6" y="1209030"/>
            <a:ext cx="1828581" cy="48674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0"/>
            <a:ext cx="1194440" cy="4867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3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0"/>
            <a:ext cx="1652740" cy="486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183892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079348" y="7376673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031694" y="5991398"/>
            <a:ext cx="1810911" cy="1374519"/>
            <a:chOff x="4031693" y="5304392"/>
            <a:chExt cx="1810910" cy="1374519"/>
          </a:xfrm>
        </p:grpSpPr>
        <p:sp>
          <p:nvSpPr>
            <p:cNvPr id="82" name="Rectangle 81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6353235"/>
            <a:ext cx="1764600" cy="131548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079348" y="6374751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79348" y="5991396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110365" y="6374749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060" y="6532984"/>
            <a:ext cx="2032001" cy="736601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8110365" y="5991395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196856" y="5319211"/>
            <a:ext cx="1197411" cy="635052"/>
            <a:chOff x="1055582" y="4658605"/>
            <a:chExt cx="1197409" cy="635052"/>
          </a:xfrm>
        </p:grpSpPr>
        <p:sp>
          <p:nvSpPr>
            <p:cNvPr id="93" name="Up-Down Arrow 92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256916" y="5319211"/>
            <a:ext cx="1197411" cy="635052"/>
            <a:chOff x="1055582" y="4658605"/>
            <a:chExt cx="1197409" cy="635052"/>
          </a:xfrm>
        </p:grpSpPr>
        <p:sp>
          <p:nvSpPr>
            <p:cNvPr id="96" name="Up-Down Arrow 9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300552" y="5319211"/>
            <a:ext cx="1197411" cy="635052"/>
            <a:chOff x="1055582" y="4658605"/>
            <a:chExt cx="1197409" cy="635052"/>
          </a:xfrm>
        </p:grpSpPr>
        <p:sp>
          <p:nvSpPr>
            <p:cNvPr id="99" name="Up-Down Arrow 98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624556" y="5319211"/>
            <a:ext cx="1197411" cy="635052"/>
            <a:chOff x="1055582" y="4658605"/>
            <a:chExt cx="1197409" cy="635052"/>
          </a:xfrm>
        </p:grpSpPr>
        <p:sp>
          <p:nvSpPr>
            <p:cNvPr id="102" name="Up-Down Arrow 101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830373" y="6753017"/>
            <a:ext cx="542513" cy="147044"/>
            <a:chOff x="10658591" y="6109729"/>
            <a:chExt cx="874878" cy="237129"/>
          </a:xfrm>
        </p:grpSpPr>
        <p:sp>
          <p:nvSpPr>
            <p:cNvPr id="105" name="Oval 104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45537" y="6002155"/>
            <a:ext cx="3361843" cy="1374519"/>
            <a:chOff x="445537" y="5304390"/>
            <a:chExt cx="3361842" cy="1374518"/>
          </a:xfrm>
        </p:grpSpPr>
        <p:sp>
          <p:nvSpPr>
            <p:cNvPr id="109" name="Rectangle 108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6427065"/>
            <a:ext cx="1707131" cy="908048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6013745" y="7376672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85695" y="6565316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8013" y="3488516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 defTabSz="914377"/>
              <a:r>
                <a:rPr lang="en-US" sz="32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143993"/>
              <a:ext cx="45826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optimizations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4B116DF-8589-1440-8098-A286680F3935}"/>
              </a:ext>
            </a:extLst>
          </p:cNvPr>
          <p:cNvGrpSpPr/>
          <p:nvPr/>
        </p:nvGrpSpPr>
        <p:grpSpPr>
          <a:xfrm>
            <a:off x="3809008" y="1756092"/>
            <a:ext cx="1736806" cy="698557"/>
            <a:chOff x="3857392" y="2298303"/>
            <a:chExt cx="1736805" cy="63505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B80FE06-5B69-9848-B9CC-C4E9996E2F24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69" name="Up-Down Arrow 68">
              <a:extLst>
                <a:ext uri="{FF2B5EF4-FFF2-40B4-BE49-F238E27FC236}">
                  <a16:creationId xmlns:a16="http://schemas.microsoft.com/office/drawing/2014/main" id="{4EEBA74E-EFC6-7B49-9744-9D302F63AE0E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C868A32-45D3-2E48-B9C0-EFC2EA9C7F42}"/>
              </a:ext>
            </a:extLst>
          </p:cNvPr>
          <p:cNvSpPr txBox="1"/>
          <p:nvPr/>
        </p:nvSpPr>
        <p:spPr>
          <a:xfrm>
            <a:off x="6243209" y="181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</p:spTree>
    <p:extLst>
      <p:ext uri="{BB962C8B-B14F-4D97-AF65-F5344CB8AC3E}">
        <p14:creationId xmlns:p14="http://schemas.microsoft.com/office/powerpoint/2010/main" val="263235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F0D38F63-8220-5246-B253-84362C7AE41F}"/>
              </a:ext>
            </a:extLst>
          </p:cNvPr>
          <p:cNvGrpSpPr/>
          <p:nvPr/>
        </p:nvGrpSpPr>
        <p:grpSpPr>
          <a:xfrm>
            <a:off x="3809008" y="1756092"/>
            <a:ext cx="1736806" cy="698557"/>
            <a:chOff x="3857392" y="2298303"/>
            <a:chExt cx="1736805" cy="63505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F6A5B-469B-5444-9D22-67418C123D71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CEEF4C1C-DA40-4D45-A309-1F501CC2219F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9C23619-A1FA-2A4E-9953-C9C7B64E6982}"/>
              </a:ext>
            </a:extLst>
          </p:cNvPr>
          <p:cNvSpPr txBox="1"/>
          <p:nvPr/>
        </p:nvSpPr>
        <p:spPr>
          <a:xfrm>
            <a:off x="6243209" y="181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539" y="1118353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3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4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System Optimizations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4" y="2357236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30"/>
            <a:ext cx="1909439" cy="4867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6" y="1209030"/>
            <a:ext cx="1828581" cy="48674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0"/>
            <a:ext cx="1194440" cy="4867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3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0"/>
            <a:ext cx="1652740" cy="486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183892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079348" y="7376673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031694" y="5991398"/>
            <a:ext cx="1810911" cy="1374519"/>
            <a:chOff x="4031693" y="5304392"/>
            <a:chExt cx="1810910" cy="1374519"/>
          </a:xfrm>
        </p:grpSpPr>
        <p:sp>
          <p:nvSpPr>
            <p:cNvPr id="82" name="Rectangle 81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6353235"/>
            <a:ext cx="1764600" cy="131548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079348" y="6374751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79348" y="5991396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110365" y="6374749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060" y="6532984"/>
            <a:ext cx="2032001" cy="736601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8110365" y="5991395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196856" y="5319211"/>
            <a:ext cx="1197411" cy="635052"/>
            <a:chOff x="1055582" y="4658605"/>
            <a:chExt cx="1197409" cy="635052"/>
          </a:xfrm>
        </p:grpSpPr>
        <p:sp>
          <p:nvSpPr>
            <p:cNvPr id="93" name="Up-Down Arrow 92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256916" y="5319211"/>
            <a:ext cx="1197411" cy="635052"/>
            <a:chOff x="1055582" y="4658605"/>
            <a:chExt cx="1197409" cy="635052"/>
          </a:xfrm>
        </p:grpSpPr>
        <p:sp>
          <p:nvSpPr>
            <p:cNvPr id="96" name="Up-Down Arrow 9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300552" y="5319211"/>
            <a:ext cx="1197411" cy="635052"/>
            <a:chOff x="1055582" y="4658605"/>
            <a:chExt cx="1197409" cy="635052"/>
          </a:xfrm>
        </p:grpSpPr>
        <p:sp>
          <p:nvSpPr>
            <p:cNvPr id="99" name="Up-Down Arrow 98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624556" y="5319211"/>
            <a:ext cx="1197411" cy="635052"/>
            <a:chOff x="1055582" y="4658605"/>
            <a:chExt cx="1197409" cy="635052"/>
          </a:xfrm>
        </p:grpSpPr>
        <p:sp>
          <p:nvSpPr>
            <p:cNvPr id="102" name="Up-Down Arrow 101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830373" y="6753017"/>
            <a:ext cx="542513" cy="147044"/>
            <a:chOff x="10658591" y="6109729"/>
            <a:chExt cx="874878" cy="237129"/>
          </a:xfrm>
        </p:grpSpPr>
        <p:sp>
          <p:nvSpPr>
            <p:cNvPr id="105" name="Oval 104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45537" y="6002155"/>
            <a:ext cx="3361843" cy="1374519"/>
            <a:chOff x="445537" y="5304390"/>
            <a:chExt cx="3361842" cy="1374518"/>
          </a:xfrm>
        </p:grpSpPr>
        <p:sp>
          <p:nvSpPr>
            <p:cNvPr id="109" name="Rectangle 108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6427065"/>
            <a:ext cx="1707131" cy="908048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6013745" y="7376672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85695" y="6565316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B716AB-EB64-1945-9346-03841244694D}"/>
              </a:ext>
            </a:extLst>
          </p:cNvPr>
          <p:cNvSpPr/>
          <p:nvPr/>
        </p:nvSpPr>
        <p:spPr>
          <a:xfrm>
            <a:off x="-60733" y="0"/>
            <a:ext cx="12558713" cy="83635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19012D-731A-F840-BC60-2F8316B705A9}"/>
              </a:ext>
            </a:extLst>
          </p:cNvPr>
          <p:cNvSpPr txBox="1"/>
          <p:nvPr/>
        </p:nvSpPr>
        <p:spPr>
          <a:xfrm>
            <a:off x="903695" y="1151158"/>
            <a:ext cx="2574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Zero-Copy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RPC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CBA5005-25AF-CA4B-80CD-40D629A5A63B}"/>
              </a:ext>
            </a:extLst>
          </p:cNvPr>
          <p:cNvSpPr txBox="1"/>
          <p:nvPr/>
        </p:nvSpPr>
        <p:spPr>
          <a:xfrm>
            <a:off x="4076692" y="1428158"/>
            <a:ext cx="2141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Caching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1769AB-D2B2-6D49-A0F6-D790891BA911}"/>
              </a:ext>
            </a:extLst>
          </p:cNvPr>
          <p:cNvSpPr txBox="1"/>
          <p:nvPr/>
        </p:nvSpPr>
        <p:spPr>
          <a:xfrm>
            <a:off x="6596171" y="1151158"/>
            <a:ext cx="2313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Common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API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8C2B05-F2A9-2B4E-9516-D5D95F0B1746}"/>
              </a:ext>
            </a:extLst>
          </p:cNvPr>
          <p:cNvSpPr txBox="1"/>
          <p:nvPr/>
        </p:nvSpPr>
        <p:spPr>
          <a:xfrm>
            <a:off x="9389049" y="1533182"/>
            <a:ext cx="2188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Batching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8013" y="2650316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 defTabSz="914377"/>
              <a:r>
                <a:rPr lang="en-US" sz="32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143993"/>
              <a:ext cx="45826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optimizations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82E54FA-C10F-3646-B3C3-BC70690E1DFB}"/>
              </a:ext>
            </a:extLst>
          </p:cNvPr>
          <p:cNvSpPr txBox="1"/>
          <p:nvPr/>
        </p:nvSpPr>
        <p:spPr>
          <a:xfrm>
            <a:off x="0" y="4022444"/>
            <a:ext cx="12497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Automatically maintain a per-model function cache to eliminate redundant computation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313B10B-22B1-6247-A63D-FA6E0F806720}"/>
              </a:ext>
            </a:extLst>
          </p:cNvPr>
          <p:cNvSpPr txBox="1"/>
          <p:nvPr/>
        </p:nvSpPr>
        <p:spPr>
          <a:xfrm>
            <a:off x="0" y="5930298"/>
            <a:ext cx="12497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Reduces latency and cost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CF3EFE6-FF8A-F648-AD44-8F256E8478F3}"/>
              </a:ext>
            </a:extLst>
          </p:cNvPr>
          <p:cNvCxnSpPr>
            <a:cxnSpLocks/>
          </p:cNvCxnSpPr>
          <p:nvPr/>
        </p:nvCxnSpPr>
        <p:spPr>
          <a:xfrm>
            <a:off x="6172790" y="5117283"/>
            <a:ext cx="0" cy="7019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21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/>
          <p:cNvSpPr/>
          <p:nvPr/>
        </p:nvSpPr>
        <p:spPr>
          <a:xfrm>
            <a:off x="93563" y="1499089"/>
            <a:ext cx="11893650" cy="5020732"/>
          </a:xfrm>
          <a:prstGeom prst="roundRect">
            <a:avLst/>
          </a:prstGeom>
          <a:noFill/>
          <a:ln w="63500">
            <a:solidFill>
              <a:srgbClr val="215AE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405789" y="2971087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7" y="-30147"/>
            <a:ext cx="11266351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Hierarchical </a:t>
            </a:r>
            <a:r>
              <a:rPr lang="en-US" sz="4000" i="1" dirty="0" err="1">
                <a:solidFill>
                  <a:schemeClr val="accent1">
                    <a:lumMod val="50000"/>
                  </a:schemeClr>
                </a:solidFill>
              </a:rPr>
              <a:t>Scaleout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Replicate models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739497" y="3620628"/>
            <a:ext cx="4066782" cy="904836"/>
            <a:chOff x="2229823" y="1726138"/>
            <a:chExt cx="6406974" cy="1350778"/>
          </a:xfrm>
        </p:grpSpPr>
        <p:sp>
          <p:nvSpPr>
            <p:cNvPr id="79" name="Rounded Rectangle 78"/>
            <p:cNvSpPr/>
            <p:nvPr/>
          </p:nvSpPr>
          <p:spPr>
            <a:xfrm>
              <a:off x="2229823" y="1726138"/>
              <a:ext cx="6406974" cy="1350778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512441" y="2069368"/>
              <a:ext cx="4074466" cy="68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Clipper</a:t>
              </a:r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97" y="3585939"/>
            <a:ext cx="691183" cy="6166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377F4B-FD2B-8A43-AFBE-D10C0A51B625}"/>
              </a:ext>
            </a:extLst>
          </p:cNvPr>
          <p:cNvGrpSpPr/>
          <p:nvPr/>
        </p:nvGrpSpPr>
        <p:grpSpPr>
          <a:xfrm>
            <a:off x="346993" y="4450175"/>
            <a:ext cx="1542405" cy="1785818"/>
            <a:chOff x="1413793" y="4450175"/>
            <a:chExt cx="1542405" cy="1785818"/>
          </a:xfrm>
        </p:grpSpPr>
        <p:grpSp>
          <p:nvGrpSpPr>
            <p:cNvPr id="82" name="Group 81"/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85" name="Rounded Rectangle 84"/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81" name="Straight Arrow Connector 80"/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41" name="Straight Arrow Connector 140"/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Straight Arrow Connector 144"/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48" name="Group 147"/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49" name="Oval 148"/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030" y="1409216"/>
            <a:ext cx="1822183" cy="1561871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81BCCB0-6B42-BA44-8479-14AC549CFBDD}"/>
              </a:ext>
            </a:extLst>
          </p:cNvPr>
          <p:cNvGrpSpPr/>
          <p:nvPr/>
        </p:nvGrpSpPr>
        <p:grpSpPr>
          <a:xfrm>
            <a:off x="1947193" y="4475575"/>
            <a:ext cx="1542405" cy="1785818"/>
            <a:chOff x="1413793" y="4450175"/>
            <a:chExt cx="1542405" cy="178581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9110819-1594-594F-A3F0-193240B23D96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F8F49091-43EC-5349-9AD7-77EFC6052C20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26" name="Rounded Rectangle 125">
                  <a:extLst>
                    <a:ext uri="{FF2B5EF4-FFF2-40B4-BE49-F238E27FC236}">
                      <a16:creationId xmlns:a16="http://schemas.microsoft.com/office/drawing/2014/main" id="{58D5162B-7BB1-7149-8A21-DC7D3D313E95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DE51D758-3F55-DC4E-B684-7DA26D1B78CE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EF643FE-D2DA-1B44-9F1D-FAB687B61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60A8A60-3942-DB42-A995-5B80DFC8E2FF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73934D-777B-8F4E-88C6-1935C2C7D6F7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0B6E9FA-821F-484F-8BA9-1798FF95D3EB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E5F5CBA3-5FE9-7044-B96F-78E26492D9D9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4643A500-2AF8-CA4A-83ED-2274A27DF2D1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14C6D01C-B2C3-D645-8320-CD215E576B45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19A98BBF-E437-8E41-9CCC-F0584BE887AF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871F9DC4-D227-6C48-9D78-0CE1B1ACA41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6C3A50A1-CD35-3E4A-A41A-43481E0D9DF5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F166EEBB-EEA5-5249-9F5F-B82F237486C3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336A10C9-CCEE-9047-AFAE-09AE204A7542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3BDAD9D0-2C26-594A-A080-4F95AC7E4C07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CE353CED-5DAC-4B42-9856-8637F367DAD2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4B38CC71-464E-BC40-863F-DD454A01CC1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6E2B722-179E-034F-B891-5CCD126BDD8E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78AC0363-F897-BD4B-911D-8414DF97257F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845DB2B3-DBBB-4D40-ABCF-06F8F5D31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94AC19A-15D4-9D44-9348-353F716DCA0E}"/>
              </a:ext>
            </a:extLst>
          </p:cNvPr>
          <p:cNvGrpSpPr/>
          <p:nvPr/>
        </p:nvGrpSpPr>
        <p:grpSpPr>
          <a:xfrm>
            <a:off x="3572793" y="4500975"/>
            <a:ext cx="1542405" cy="1785818"/>
            <a:chOff x="1413793" y="4450175"/>
            <a:chExt cx="1542405" cy="178581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3BDD09F-EDDF-0A4E-8074-819280552B89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3E2C1A7-B0AB-A64D-8A82-094B4B15AFBA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708B6A7D-CB01-1A4C-938D-E9646D721A4C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453E3E5C-F120-4546-9CA7-314E11D72137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36D09E1C-0419-5740-B61D-68D884580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7BBF87A-7A93-0247-BF63-BDDFCE0DFC23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951B2CA-0B7F-474B-9F9A-2989DC046194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C401DE7-0F4C-C843-8CFB-A3B399ADF15D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9B29959A-CCDA-4A48-9F52-71C136775717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CCF70FEE-1073-A44B-8612-894EA99CA3AD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89D2CAD9-5CF6-844B-890A-7BE4181D6FB1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8FA53B3F-58E7-5D43-94C0-DB273C459D7D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841F9317-93C5-444E-8C9C-EEE4FCBACCD0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D690B3CC-721A-BD45-B157-6222B8B3DAA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031378D-2298-5940-B9E5-8C59A3343F4D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76767A2A-90E3-224E-9BF4-651F2C09F3C4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BE9A5043-49A4-F54F-A44B-1CBBF7EC9AF9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9BA06532-ED75-4A4C-BCBF-EC2ECFF9E804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92ABABB4-5E19-3749-8B01-C4CC36CC144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2972C3AA-035B-6D4F-8601-8167487A2215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18FBAB14-5BC9-1344-A786-8A14A3440C69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DFEDD639-520E-694A-A7E1-C177AEB4B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E88D0649-5679-D448-8697-36204D71628F}"/>
              </a:ext>
            </a:extLst>
          </p:cNvPr>
          <p:cNvGrpSpPr/>
          <p:nvPr/>
        </p:nvGrpSpPr>
        <p:grpSpPr>
          <a:xfrm>
            <a:off x="1025934" y="1898548"/>
            <a:ext cx="8186433" cy="1041400"/>
            <a:chOff x="338667" y="2274034"/>
            <a:chExt cx="2827866" cy="1041400"/>
          </a:xfrm>
        </p:grpSpPr>
        <p:sp>
          <p:nvSpPr>
            <p:cNvPr id="171" name="Cube 170">
              <a:extLst>
                <a:ext uri="{FF2B5EF4-FFF2-40B4-BE49-F238E27FC236}">
                  <a16:creationId xmlns:a16="http://schemas.microsoft.com/office/drawing/2014/main" id="{58CAFF88-4BBC-F844-AE06-20C0C4A2A864}"/>
                </a:ext>
              </a:extLst>
            </p:cNvPr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C0B6DFB-F06E-0B43-BF05-0B240E20365A}"/>
                </a:ext>
              </a:extLst>
            </p:cNvPr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pic>
        <p:nvPicPr>
          <p:cNvPr id="173" name="Picture 172">
            <a:extLst>
              <a:ext uri="{FF2B5EF4-FFF2-40B4-BE49-F238E27FC236}">
                <a16:creationId xmlns:a16="http://schemas.microsoft.com/office/drawing/2014/main" id="{4E066EA5-8238-444C-9DF8-6F2C0E6AF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7" y="2139287"/>
            <a:ext cx="691183" cy="6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9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86" y="1542838"/>
            <a:ext cx="11602614" cy="501321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Challenges for prediction serving systems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Prediction serving today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Clipper deep dive</a:t>
            </a:r>
          </a:p>
          <a:p>
            <a:pPr>
              <a:spcBef>
                <a:spcPts val="7800"/>
              </a:spcBef>
              <a:buClr>
                <a:schemeClr val="accent5">
                  <a:lumMod val="75000"/>
                </a:schemeClr>
              </a:buClr>
              <a:buFont typeface="Wingdings" charset="2"/>
              <a:buChar char="q"/>
            </a:pPr>
            <a:r>
              <a:rPr lang="en-US" sz="40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Hands on tutorial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In this talk</a:t>
            </a:r>
            <a:r>
              <a:rPr lang="mr-IN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…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/>
          <p:cNvSpPr/>
          <p:nvPr/>
        </p:nvSpPr>
        <p:spPr>
          <a:xfrm>
            <a:off x="93563" y="1499089"/>
            <a:ext cx="11893650" cy="5020732"/>
          </a:xfrm>
          <a:prstGeom prst="roundRect">
            <a:avLst/>
          </a:prstGeom>
          <a:noFill/>
          <a:ln w="63500">
            <a:solidFill>
              <a:srgbClr val="215AE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1025934" y="1898548"/>
            <a:ext cx="8186433" cy="1041400"/>
            <a:chOff x="338667" y="2274034"/>
            <a:chExt cx="2827866" cy="1041400"/>
          </a:xfrm>
        </p:grpSpPr>
        <p:sp>
          <p:nvSpPr>
            <p:cNvPr id="51" name="Cube 50"/>
            <p:cNvSpPr/>
            <p:nvPr/>
          </p:nvSpPr>
          <p:spPr>
            <a:xfrm>
              <a:off x="338667" y="2274034"/>
              <a:ext cx="2827866" cy="10414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99067" y="2621598"/>
              <a:ext cx="15070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Inconsolata Medium" charset="0"/>
                  <a:ea typeface="Inconsolata Medium" charset="0"/>
                  <a:cs typeface="Inconsolata Medium" charset="0"/>
                </a:rPr>
                <a:t>Web Server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H="1">
            <a:off x="2405789" y="2971087"/>
            <a:ext cx="174040" cy="635046"/>
          </a:xfrm>
          <a:prstGeom prst="straightConnector1">
            <a:avLst/>
          </a:prstGeom>
          <a:ln w="603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"/>
          <p:cNvSpPr>
            <a:spLocks noGrp="1"/>
          </p:cNvSpPr>
          <p:nvPr>
            <p:ph type="title"/>
          </p:nvPr>
        </p:nvSpPr>
        <p:spPr>
          <a:xfrm>
            <a:off x="264167" y="-30147"/>
            <a:ext cx="11266351" cy="1325563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Hierarchical </a:t>
            </a:r>
            <a:r>
              <a:rPr lang="en-US" sz="4000" i="1" dirty="0" err="1">
                <a:solidFill>
                  <a:schemeClr val="accent1">
                    <a:lumMod val="50000"/>
                  </a:schemeClr>
                </a:solidFill>
              </a:rPr>
              <a:t>Scaleout</a:t>
            </a:r>
            <a:r>
              <a:rPr lang="en-US" sz="4000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</a:rPr>
              <a:t>Replicate Clipper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CD17FC-E975-7444-8E35-3DF1C02CFB40}"/>
              </a:ext>
            </a:extLst>
          </p:cNvPr>
          <p:cNvGrpSpPr/>
          <p:nvPr/>
        </p:nvGrpSpPr>
        <p:grpSpPr>
          <a:xfrm>
            <a:off x="739497" y="3585939"/>
            <a:ext cx="4066782" cy="939525"/>
            <a:chOff x="739497" y="3585939"/>
            <a:chExt cx="4066782" cy="939525"/>
          </a:xfrm>
        </p:grpSpPr>
        <p:grpSp>
          <p:nvGrpSpPr>
            <p:cNvPr id="78" name="Group 77"/>
            <p:cNvGrpSpPr/>
            <p:nvPr/>
          </p:nvGrpSpPr>
          <p:grpSpPr>
            <a:xfrm>
              <a:off x="739497" y="3620628"/>
              <a:ext cx="4066782" cy="904836"/>
              <a:chOff x="2229823" y="1726138"/>
              <a:chExt cx="6406974" cy="1350778"/>
            </a:xfrm>
          </p:grpSpPr>
          <p:sp>
            <p:nvSpPr>
              <p:cNvPr id="79" name="Rounded Rectangle 78"/>
              <p:cNvSpPr/>
              <p:nvPr/>
            </p:nvSpPr>
            <p:spPr>
              <a:xfrm>
                <a:off x="2229823" y="1726138"/>
                <a:ext cx="6406974" cy="1350778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512441" y="2069368"/>
                <a:ext cx="4074466" cy="68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rPr>
                  <a:t>Clipper</a:t>
                </a:r>
              </a:p>
            </p:txBody>
          </p:sp>
        </p:grp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97" y="3585939"/>
              <a:ext cx="691183" cy="61665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377F4B-FD2B-8A43-AFBE-D10C0A51B625}"/>
              </a:ext>
            </a:extLst>
          </p:cNvPr>
          <p:cNvGrpSpPr/>
          <p:nvPr/>
        </p:nvGrpSpPr>
        <p:grpSpPr>
          <a:xfrm>
            <a:off x="346993" y="4450175"/>
            <a:ext cx="1542405" cy="1785818"/>
            <a:chOff x="1413793" y="4450175"/>
            <a:chExt cx="1542405" cy="1785818"/>
          </a:xfrm>
        </p:grpSpPr>
        <p:grpSp>
          <p:nvGrpSpPr>
            <p:cNvPr id="82" name="Group 81"/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85" name="Rounded Rectangle 84"/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81" name="Straight Arrow Connector 80"/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/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9" name="Group 138"/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41" name="Straight Arrow Connector 140"/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2" name="Straight Arrow Connector 141"/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3" name="Straight Arrow Connector 142"/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4" name="Straight Arrow Connector 143"/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5" name="Straight Arrow Connector 144"/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46" name="Straight Arrow Connector 145"/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47" name="Oval 146"/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48" name="Group 147"/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49" name="Oval 148"/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5030" y="1409216"/>
            <a:ext cx="1822183" cy="156187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7" y="2139287"/>
            <a:ext cx="691183" cy="61665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281BCCB0-6B42-BA44-8479-14AC549CFBDD}"/>
              </a:ext>
            </a:extLst>
          </p:cNvPr>
          <p:cNvGrpSpPr/>
          <p:nvPr/>
        </p:nvGrpSpPr>
        <p:grpSpPr>
          <a:xfrm>
            <a:off x="1947193" y="4475575"/>
            <a:ext cx="1542405" cy="1785818"/>
            <a:chOff x="1413793" y="4450175"/>
            <a:chExt cx="1542405" cy="178581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9110819-1594-594F-A3F0-193240B23D96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F8F49091-43EC-5349-9AD7-77EFC6052C20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26" name="Rounded Rectangle 125">
                  <a:extLst>
                    <a:ext uri="{FF2B5EF4-FFF2-40B4-BE49-F238E27FC236}">
                      <a16:creationId xmlns:a16="http://schemas.microsoft.com/office/drawing/2014/main" id="{58D5162B-7BB1-7149-8A21-DC7D3D313E95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DE51D758-3F55-DC4E-B684-7DA26D1B78CE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CEF643FE-D2DA-1B44-9F1D-FAB687B61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F60A8A60-3942-DB42-A995-5B80DFC8E2FF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73934D-777B-8F4E-88C6-1935C2C7D6F7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0B6E9FA-821F-484F-8BA9-1798FF95D3EB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E5F5CBA3-5FE9-7044-B96F-78E26492D9D9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4643A500-2AF8-CA4A-83ED-2274A27DF2D1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14C6D01C-B2C3-D645-8320-CD215E576B45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19A98BBF-E437-8E41-9CCC-F0584BE887AF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871F9DC4-D227-6C48-9D78-0CE1B1ACA41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6C3A50A1-CD35-3E4A-A41A-43481E0D9DF5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F166EEBB-EEA5-5249-9F5F-B82F237486C3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336A10C9-CCEE-9047-AFAE-09AE204A7542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id="{3BDAD9D0-2C26-594A-A080-4F95AC7E4C07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id="{CE353CED-5DAC-4B42-9856-8637F367DAD2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4B38CC71-464E-BC40-863F-DD454A01CC1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2" name="Oval 121">
                    <a:extLst>
                      <a:ext uri="{FF2B5EF4-FFF2-40B4-BE49-F238E27FC236}">
                        <a16:creationId xmlns:a16="http://schemas.microsoft.com/office/drawing/2014/main" id="{26E2B722-179E-034F-B891-5CCD126BDD8E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78AC0363-F897-BD4B-911D-8414DF97257F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845DB2B3-DBBB-4D40-ABCF-06F8F5D31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94AC19A-15D4-9D44-9348-353F716DCA0E}"/>
              </a:ext>
            </a:extLst>
          </p:cNvPr>
          <p:cNvGrpSpPr/>
          <p:nvPr/>
        </p:nvGrpSpPr>
        <p:grpSpPr>
          <a:xfrm>
            <a:off x="3572793" y="4500975"/>
            <a:ext cx="1542405" cy="1785818"/>
            <a:chOff x="1413793" y="4450175"/>
            <a:chExt cx="1542405" cy="178581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3BDD09F-EDDF-0A4E-8074-819280552B89}"/>
                </a:ext>
              </a:extLst>
            </p:cNvPr>
            <p:cNvGrpSpPr/>
            <p:nvPr/>
          </p:nvGrpSpPr>
          <p:grpSpPr>
            <a:xfrm>
              <a:off x="1413793" y="4856525"/>
              <a:ext cx="1542405" cy="1379468"/>
              <a:chOff x="1528539" y="3997077"/>
              <a:chExt cx="1766329" cy="154328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F3E2C1A7-B0AB-A64D-8A82-094B4B15AFBA}"/>
                  </a:ext>
                </a:extLst>
              </p:cNvPr>
              <p:cNvGrpSpPr/>
              <p:nvPr/>
            </p:nvGrpSpPr>
            <p:grpSpPr>
              <a:xfrm>
                <a:off x="1528539" y="4044171"/>
                <a:ext cx="1766329" cy="1496186"/>
                <a:chOff x="7068754" y="4612178"/>
                <a:chExt cx="1742103" cy="968879"/>
              </a:xfrm>
            </p:grpSpPr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708B6A7D-CB01-1A4C-938D-E9646D721A4C}"/>
                    </a:ext>
                  </a:extLst>
                </p:cNvPr>
                <p:cNvSpPr/>
                <p:nvPr/>
              </p:nvSpPr>
              <p:spPr>
                <a:xfrm>
                  <a:off x="7068754" y="4612178"/>
                  <a:ext cx="1742103" cy="968879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453E3E5C-F120-4546-9CA7-314E11D72137}"/>
                    </a:ext>
                  </a:extLst>
                </p:cNvPr>
                <p:cNvSpPr txBox="1"/>
                <p:nvPr/>
              </p:nvSpPr>
              <p:spPr>
                <a:xfrm>
                  <a:off x="7669336" y="4628266"/>
                  <a:ext cx="958742" cy="2790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MC</a:t>
                  </a:r>
                  <a:endParaRPr lang="en-US" sz="2200" dirty="0">
                    <a:solidFill>
                      <a:schemeClr val="bg1"/>
                    </a:solidFill>
                    <a:latin typeface="Inconsolata Medium" charset="0"/>
                    <a:ea typeface="Inconsolata Medium" charset="0"/>
                    <a:cs typeface="Inconsolata Medium" charset="0"/>
                  </a:endParaRPr>
                </a:p>
              </p:txBody>
            </p:sp>
          </p:grpSp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36D09E1C-0419-5740-B61D-68D884580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3712" y="3997077"/>
                <a:ext cx="644230" cy="574764"/>
              </a:xfrm>
              <a:prstGeom prst="rect">
                <a:avLst/>
              </a:prstGeom>
            </p:spPr>
          </p:pic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07BBF87A-7A93-0247-BF63-BDDFCE0DFC23}"/>
                </a:ext>
              </a:extLst>
            </p:cNvPr>
            <p:cNvCxnSpPr/>
            <p:nvPr/>
          </p:nvCxnSpPr>
          <p:spPr>
            <a:xfrm flipH="1">
              <a:off x="2265096" y="4450175"/>
              <a:ext cx="17427" cy="525366"/>
            </a:xfrm>
            <a:prstGeom prst="straightConnector1">
              <a:avLst/>
            </a:prstGeom>
            <a:ln w="666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951B2CA-0B7F-474B-9F9A-2989DC046194}"/>
                </a:ext>
              </a:extLst>
            </p:cNvPr>
            <p:cNvGrpSpPr/>
            <p:nvPr/>
          </p:nvGrpSpPr>
          <p:grpSpPr>
            <a:xfrm>
              <a:off x="1591119" y="5483226"/>
              <a:ext cx="1056160" cy="610977"/>
              <a:chOff x="7989565" y="2206064"/>
              <a:chExt cx="2649647" cy="1532793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C401DE7-0F4C-C843-8CFB-A3B399ADF15D}"/>
                  </a:ext>
                </a:extLst>
              </p:cNvPr>
              <p:cNvGrpSpPr/>
              <p:nvPr/>
            </p:nvGrpSpPr>
            <p:grpSpPr>
              <a:xfrm>
                <a:off x="7989565" y="2206064"/>
                <a:ext cx="2649647" cy="1532793"/>
                <a:chOff x="4437802" y="2295143"/>
                <a:chExt cx="2565113" cy="1483893"/>
              </a:xfrm>
            </p:grpSpPr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9B29959A-CCDA-4A48-9F52-71C136775717}"/>
                    </a:ext>
                  </a:extLst>
                </p:cNvPr>
                <p:cNvCxnSpPr/>
                <p:nvPr/>
              </p:nvCxnSpPr>
              <p:spPr>
                <a:xfrm>
                  <a:off x="6221474" y="3037091"/>
                  <a:ext cx="781441" cy="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5" name="Straight Arrow Connector 134">
                  <a:extLst>
                    <a:ext uri="{FF2B5EF4-FFF2-40B4-BE49-F238E27FC236}">
                      <a16:creationId xmlns:a16="http://schemas.microsoft.com/office/drawing/2014/main" id="{CCF70FEE-1073-A44B-8612-894EA99CA3AD}"/>
                    </a:ext>
                  </a:extLst>
                </p:cNvPr>
                <p:cNvCxnSpPr/>
                <p:nvPr/>
              </p:nvCxnSpPr>
              <p:spPr>
                <a:xfrm>
                  <a:off x="4608575" y="238053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6" name="Straight Arrow Connector 135">
                  <a:extLst>
                    <a:ext uri="{FF2B5EF4-FFF2-40B4-BE49-F238E27FC236}">
                      <a16:creationId xmlns:a16="http://schemas.microsoft.com/office/drawing/2014/main" id="{89D2CAD9-5CF6-844B-890A-7BE4181D6FB1}"/>
                    </a:ext>
                  </a:extLst>
                </p:cNvPr>
                <p:cNvCxnSpPr/>
                <p:nvPr/>
              </p:nvCxnSpPr>
              <p:spPr>
                <a:xfrm>
                  <a:off x="4608575" y="2708810"/>
                  <a:ext cx="1922918" cy="32828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8FA53B3F-58E7-5D43-94C0-DB273C459D7D}"/>
                    </a:ext>
                  </a:extLst>
                </p:cNvPr>
                <p:cNvCxnSpPr/>
                <p:nvPr/>
              </p:nvCxnSpPr>
              <p:spPr>
                <a:xfrm>
                  <a:off x="4608575" y="3037089"/>
                  <a:ext cx="1922918" cy="1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841F9317-93C5-444E-8C9C-EEE4FCBACCD0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328279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cxnSp>
              <p:nvCxnSpPr>
                <p:cNvPr id="155" name="Straight Arrow Connector 154">
                  <a:extLst>
                    <a:ext uri="{FF2B5EF4-FFF2-40B4-BE49-F238E27FC236}">
                      <a16:creationId xmlns:a16="http://schemas.microsoft.com/office/drawing/2014/main" id="{D690B3CC-721A-BD45-B157-6222B8B3DAA2}"/>
                    </a:ext>
                  </a:extLst>
                </p:cNvPr>
                <p:cNvCxnSpPr/>
                <p:nvPr/>
              </p:nvCxnSpPr>
              <p:spPr>
                <a:xfrm flipV="1">
                  <a:off x="4608575" y="3037090"/>
                  <a:ext cx="1922918" cy="656560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F031378D-2298-5940-B9E5-8C59A3343F4D}"/>
                    </a:ext>
                  </a:extLst>
                </p:cNvPr>
                <p:cNvSpPr/>
                <p:nvPr/>
              </p:nvSpPr>
              <p:spPr>
                <a:xfrm>
                  <a:off x="5121690" y="2390319"/>
                  <a:ext cx="1293541" cy="1293541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60958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>
                    <a:solidFill>
                      <a:prstClr val="black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76767A2A-90E3-224E-9BF4-651F2C09F3C4}"/>
                    </a:ext>
                  </a:extLst>
                </p:cNvPr>
                <p:cNvGrpSpPr/>
                <p:nvPr/>
              </p:nvGrpSpPr>
              <p:grpSpPr>
                <a:xfrm>
                  <a:off x="4437802" y="2295143"/>
                  <a:ext cx="170773" cy="1483893"/>
                  <a:chOff x="4461603" y="726948"/>
                  <a:chExt cx="228600" cy="1986366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BE9A5043-49A4-F54F-A44B-1CBBF7EC9AF9}"/>
                      </a:ext>
                    </a:extLst>
                  </p:cNvPr>
                  <p:cNvSpPr/>
                  <p:nvPr/>
                </p:nvSpPr>
                <p:spPr>
                  <a:xfrm>
                    <a:off x="4461603" y="726948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9BA06532-ED75-4A4C-BCBF-EC2ECFF9E804}"/>
                      </a:ext>
                    </a:extLst>
                  </p:cNvPr>
                  <p:cNvSpPr/>
                  <p:nvPr/>
                </p:nvSpPr>
                <p:spPr>
                  <a:xfrm>
                    <a:off x="4461603" y="1605830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92ABABB4-5E19-3749-8B01-C4CC36CC144D}"/>
                      </a:ext>
                    </a:extLst>
                  </p:cNvPr>
                  <p:cNvSpPr/>
                  <p:nvPr/>
                </p:nvSpPr>
                <p:spPr>
                  <a:xfrm>
                    <a:off x="4461603" y="2045271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2972C3AA-035B-6D4F-8601-8167487A2215}"/>
                      </a:ext>
                    </a:extLst>
                  </p:cNvPr>
                  <p:cNvSpPr/>
                  <p:nvPr/>
                </p:nvSpPr>
                <p:spPr>
                  <a:xfrm>
                    <a:off x="4461603" y="2484714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18FBAB14-5BC9-1344-A786-8A14A3440C69}"/>
                      </a:ext>
                    </a:extLst>
                  </p:cNvPr>
                  <p:cNvSpPr/>
                  <p:nvPr/>
                </p:nvSpPr>
                <p:spPr>
                  <a:xfrm>
                    <a:off x="4461603" y="1166389"/>
                    <a:ext cx="228600" cy="228600"/>
                  </a:xfrm>
                  <a:prstGeom prst="ellipse">
                    <a:avLst/>
                  </a:prstGeom>
                  <a:ln w="28575"/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white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</p:grpSp>
          </p:grpSp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DFEDD639-520E-694A-A7E1-C177AEB4B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21090" y="2637032"/>
                <a:ext cx="1102291" cy="586325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4E63B3-ECB0-7442-A333-52063A26CFB5}"/>
              </a:ext>
            </a:extLst>
          </p:cNvPr>
          <p:cNvGrpSpPr/>
          <p:nvPr/>
        </p:nvGrpSpPr>
        <p:grpSpPr>
          <a:xfrm>
            <a:off x="5477793" y="2971087"/>
            <a:ext cx="4768205" cy="3391906"/>
            <a:chOff x="5477793" y="2971087"/>
            <a:chExt cx="4768205" cy="3391906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1018118-5FF9-404F-AC58-82B9B7201C75}"/>
                </a:ext>
              </a:extLst>
            </p:cNvPr>
            <p:cNvGrpSpPr/>
            <p:nvPr/>
          </p:nvGrpSpPr>
          <p:grpSpPr>
            <a:xfrm>
              <a:off x="5870297" y="3662139"/>
              <a:ext cx="4066782" cy="939525"/>
              <a:chOff x="739497" y="3585939"/>
              <a:chExt cx="4066782" cy="939525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07FEE1F-8317-4349-B9BF-62152F1E58B3}"/>
                  </a:ext>
                </a:extLst>
              </p:cNvPr>
              <p:cNvGrpSpPr/>
              <p:nvPr/>
            </p:nvGrpSpPr>
            <p:grpSpPr>
              <a:xfrm>
                <a:off x="739497" y="3620628"/>
                <a:ext cx="4066782" cy="904836"/>
                <a:chOff x="2229823" y="1726138"/>
                <a:chExt cx="6406974" cy="1350778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BB6F85E6-70F6-274A-9FFD-900997E5F93A}"/>
                    </a:ext>
                  </a:extLst>
                </p:cNvPr>
                <p:cNvSpPr/>
                <p:nvPr/>
              </p:nvSpPr>
              <p:spPr>
                <a:xfrm>
                  <a:off x="2229823" y="1726138"/>
                  <a:ext cx="6406974" cy="1350778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0C2ACD8-6FD0-1F41-BE7D-C2CE7E888055}"/>
                    </a:ext>
                  </a:extLst>
                </p:cNvPr>
                <p:cNvSpPr txBox="1"/>
                <p:nvPr/>
              </p:nvSpPr>
              <p:spPr>
                <a:xfrm>
                  <a:off x="3512441" y="2069368"/>
                  <a:ext cx="4074466" cy="6891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rPr>
                    <a:t>Clipper</a:t>
                  </a:r>
                </a:p>
              </p:txBody>
            </p:sp>
          </p:grp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16DDE4FA-2F51-794A-A662-D94A0B419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497" y="3585939"/>
                <a:ext cx="691183" cy="616654"/>
              </a:xfrm>
              <a:prstGeom prst="rect">
                <a:avLst/>
              </a:prstGeom>
            </p:spPr>
          </p:pic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5462CF1-E116-EF48-9978-9F0B644983F5}"/>
                </a:ext>
              </a:extLst>
            </p:cNvPr>
            <p:cNvGrpSpPr/>
            <p:nvPr/>
          </p:nvGrpSpPr>
          <p:grpSpPr>
            <a:xfrm>
              <a:off x="5477793" y="4526375"/>
              <a:ext cx="1542405" cy="1785818"/>
              <a:chOff x="1413793" y="4450175"/>
              <a:chExt cx="1542405" cy="1785818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3848916-78C6-D247-B49E-EB6709241277}"/>
                  </a:ext>
                </a:extLst>
              </p:cNvPr>
              <p:cNvGrpSpPr/>
              <p:nvPr/>
            </p:nvGrpSpPr>
            <p:grpSpPr>
              <a:xfrm>
                <a:off x="1413793" y="4856525"/>
                <a:ext cx="1542405" cy="1379468"/>
                <a:chOff x="1528539" y="3997077"/>
                <a:chExt cx="1766329" cy="1543280"/>
              </a:xfrm>
            </p:grpSpPr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18D1D07D-B08D-6A4D-95B8-A5724EB9B910}"/>
                    </a:ext>
                  </a:extLst>
                </p:cNvPr>
                <p:cNvGrpSpPr/>
                <p:nvPr/>
              </p:nvGrpSpPr>
              <p:grpSpPr>
                <a:xfrm>
                  <a:off x="1528539" y="4044171"/>
                  <a:ext cx="1766329" cy="1496186"/>
                  <a:chOff x="7068754" y="4612178"/>
                  <a:chExt cx="1742103" cy="968879"/>
                </a:xfrm>
              </p:grpSpPr>
              <p:sp>
                <p:nvSpPr>
                  <p:cNvPr id="172" name="Rounded Rectangle 171">
                    <a:extLst>
                      <a:ext uri="{FF2B5EF4-FFF2-40B4-BE49-F238E27FC236}">
                        <a16:creationId xmlns:a16="http://schemas.microsoft.com/office/drawing/2014/main" id="{DD6E51F2-9061-EB45-9E96-F771BFD80E91}"/>
                      </a:ext>
                    </a:extLst>
                  </p:cNvPr>
                  <p:cNvSpPr/>
                  <p:nvPr/>
                </p:nvSpPr>
                <p:spPr>
                  <a:xfrm>
                    <a:off x="7068754" y="4612178"/>
                    <a:ext cx="1742103" cy="968879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TextBox 172">
                    <a:extLst>
                      <a:ext uri="{FF2B5EF4-FFF2-40B4-BE49-F238E27FC236}">
                        <a16:creationId xmlns:a16="http://schemas.microsoft.com/office/drawing/2014/main" id="{21C77F89-1881-8C40-B2FC-8E10194F07E7}"/>
                      </a:ext>
                    </a:extLst>
                  </p:cNvPr>
                  <p:cNvSpPr txBox="1"/>
                  <p:nvPr/>
                </p:nvSpPr>
                <p:spPr>
                  <a:xfrm>
                    <a:off x="7669336" y="4628266"/>
                    <a:ext cx="958742" cy="2790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>
                        <a:solidFill>
                          <a:schemeClr val="bg1"/>
                        </a:solidFill>
                        <a:latin typeface="Inconsolata Medium" charset="0"/>
                        <a:ea typeface="Inconsolata Medium" charset="0"/>
                        <a:cs typeface="Inconsolata Medium" charset="0"/>
                      </a:rPr>
                      <a:t>MC</a:t>
                    </a:r>
                    <a:endParaRPr lang="en-US" sz="22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endParaRPr>
                  </a:p>
                </p:txBody>
              </p:sp>
            </p:grpSp>
            <p:pic>
              <p:nvPicPr>
                <p:cNvPr id="171" name="Picture 170">
                  <a:extLst>
                    <a:ext uri="{FF2B5EF4-FFF2-40B4-BE49-F238E27FC236}">
                      <a16:creationId xmlns:a16="http://schemas.microsoft.com/office/drawing/2014/main" id="{DC189814-03FE-A548-B34E-0907594F8D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712" y="3997077"/>
                  <a:ext cx="644230" cy="574764"/>
                </a:xfrm>
                <a:prstGeom prst="rect">
                  <a:avLst/>
                </a:prstGeom>
              </p:spPr>
            </p:pic>
          </p:grpSp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9A28FB7A-13DA-8E45-9E9B-B05BF90528A8}"/>
                  </a:ext>
                </a:extLst>
              </p:cNvPr>
              <p:cNvCxnSpPr/>
              <p:nvPr/>
            </p:nvCxnSpPr>
            <p:spPr>
              <a:xfrm flipH="1">
                <a:off x="2265096" y="4450175"/>
                <a:ext cx="17427" cy="525366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1386BC9-CBC0-6B4C-BCFA-D627563FAC62}"/>
                  </a:ext>
                </a:extLst>
              </p:cNvPr>
              <p:cNvGrpSpPr/>
              <p:nvPr/>
            </p:nvGrpSpPr>
            <p:grpSpPr>
              <a:xfrm>
                <a:off x="1591119" y="5483226"/>
                <a:ext cx="1056160" cy="610977"/>
                <a:chOff x="7989565" y="2206064"/>
                <a:chExt cx="2649647" cy="1532793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250DF88-A73D-CE45-830E-4772ABBBF40E}"/>
                    </a:ext>
                  </a:extLst>
                </p:cNvPr>
                <p:cNvGrpSpPr/>
                <p:nvPr/>
              </p:nvGrpSpPr>
              <p:grpSpPr>
                <a:xfrm>
                  <a:off x="7989565" y="2206064"/>
                  <a:ext cx="2649647" cy="1532793"/>
                  <a:chOff x="4437802" y="2295143"/>
                  <a:chExt cx="2565113" cy="1483893"/>
                </a:xfrm>
              </p:grpSpPr>
              <p:cxnSp>
                <p:nvCxnSpPr>
                  <p:cNvPr id="104" name="Straight Arrow Connector 103">
                    <a:extLst>
                      <a:ext uri="{FF2B5EF4-FFF2-40B4-BE49-F238E27FC236}">
                        <a16:creationId xmlns:a16="http://schemas.microsoft.com/office/drawing/2014/main" id="{3F875949-44F1-FD47-AA16-D124FE84B384}"/>
                      </a:ext>
                    </a:extLst>
                  </p:cNvPr>
                  <p:cNvCxnSpPr/>
                  <p:nvPr/>
                </p:nvCxnSpPr>
                <p:spPr>
                  <a:xfrm>
                    <a:off x="6221474" y="3037091"/>
                    <a:ext cx="781441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5" name="Straight Arrow Connector 104">
                    <a:extLst>
                      <a:ext uri="{FF2B5EF4-FFF2-40B4-BE49-F238E27FC236}">
                        <a16:creationId xmlns:a16="http://schemas.microsoft.com/office/drawing/2014/main" id="{4094E167-4085-9045-8762-554B05D6E10F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38053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6" name="Straight Arrow Connector 105">
                    <a:extLst>
                      <a:ext uri="{FF2B5EF4-FFF2-40B4-BE49-F238E27FC236}">
                        <a16:creationId xmlns:a16="http://schemas.microsoft.com/office/drawing/2014/main" id="{39BD774E-4E2D-0245-8E38-C2D3730EE56A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708810"/>
                    <a:ext cx="1922918" cy="32828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7" name="Straight Arrow Connector 106">
                    <a:extLst>
                      <a:ext uri="{FF2B5EF4-FFF2-40B4-BE49-F238E27FC236}">
                        <a16:creationId xmlns:a16="http://schemas.microsoft.com/office/drawing/2014/main" id="{BE41D123-9F2E-4A45-8241-CE9073B28909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3037089"/>
                    <a:ext cx="1922918" cy="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8" name="Straight Arrow Connector 107">
                    <a:extLst>
                      <a:ext uri="{FF2B5EF4-FFF2-40B4-BE49-F238E27FC236}">
                        <a16:creationId xmlns:a16="http://schemas.microsoft.com/office/drawing/2014/main" id="{810DA9FD-31F5-7B4E-87EB-08B45736AF6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328279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" name="Straight Arrow Connector 108">
                    <a:extLst>
                      <a:ext uri="{FF2B5EF4-FFF2-40B4-BE49-F238E27FC236}">
                        <a16:creationId xmlns:a16="http://schemas.microsoft.com/office/drawing/2014/main" id="{9FE82AF7-2E1D-BD4B-A9BE-E877F04C6B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3FBB2719-1F1E-4E45-B365-504FFAC9BA49}"/>
                      </a:ext>
                    </a:extLst>
                  </p:cNvPr>
                  <p:cNvSpPr/>
                  <p:nvPr/>
                </p:nvSpPr>
                <p:spPr>
                  <a:xfrm>
                    <a:off x="5121690" y="2390319"/>
                    <a:ext cx="1293541" cy="129354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black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C47AD007-3443-EB49-A131-C7566CFE409A}"/>
                      </a:ext>
                    </a:extLst>
                  </p:cNvPr>
                  <p:cNvGrpSpPr/>
                  <p:nvPr/>
                </p:nvGrpSpPr>
                <p:grpSpPr>
                  <a:xfrm>
                    <a:off x="4437802" y="2295143"/>
                    <a:ext cx="170773" cy="1483893"/>
                    <a:chOff x="4461603" y="726948"/>
                    <a:chExt cx="228600" cy="1986366"/>
                  </a:xfrm>
                </p:grpSpPr>
                <p:sp>
                  <p:nvSpPr>
                    <p:cNvPr id="112" name="Oval 111">
                      <a:extLst>
                        <a:ext uri="{FF2B5EF4-FFF2-40B4-BE49-F238E27FC236}">
                          <a16:creationId xmlns:a16="http://schemas.microsoft.com/office/drawing/2014/main" id="{A8D27084-FF3B-3441-8B47-4AE6A4BAB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726948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13" name="Oval 112">
                      <a:extLst>
                        <a:ext uri="{FF2B5EF4-FFF2-40B4-BE49-F238E27FC236}">
                          <a16:creationId xmlns:a16="http://schemas.microsoft.com/office/drawing/2014/main" id="{427F355C-D0A4-DB4D-9DAA-7879604504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605830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67" name="Oval 166">
                      <a:extLst>
                        <a:ext uri="{FF2B5EF4-FFF2-40B4-BE49-F238E27FC236}">
                          <a16:creationId xmlns:a16="http://schemas.microsoft.com/office/drawing/2014/main" id="{8AA94634-6C62-4D43-91EF-2EFD0C67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045271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68" name="Oval 167">
                      <a:extLst>
                        <a:ext uri="{FF2B5EF4-FFF2-40B4-BE49-F238E27FC236}">
                          <a16:creationId xmlns:a16="http://schemas.microsoft.com/office/drawing/2014/main" id="{5A29022E-86E7-4046-AFDB-AF4C8632C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484714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69" name="Oval 168">
                      <a:extLst>
                        <a:ext uri="{FF2B5EF4-FFF2-40B4-BE49-F238E27FC236}">
                          <a16:creationId xmlns:a16="http://schemas.microsoft.com/office/drawing/2014/main" id="{5A43D1B3-C612-514E-8823-79B780917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166389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</p:grpSp>
            </p:grpSp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67BDE9F2-C05A-9E46-B70D-27443D87AE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090" y="2637032"/>
                  <a:ext cx="1102291" cy="5863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94AE53D-B115-D54D-AC81-ADCB52B3D9D6}"/>
                </a:ext>
              </a:extLst>
            </p:cNvPr>
            <p:cNvGrpSpPr/>
            <p:nvPr/>
          </p:nvGrpSpPr>
          <p:grpSpPr>
            <a:xfrm>
              <a:off x="7077993" y="4551775"/>
              <a:ext cx="1542405" cy="1785818"/>
              <a:chOff x="1413793" y="4450175"/>
              <a:chExt cx="1542405" cy="1785818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00C9D37-E176-FA42-9F45-9C8BBE62831C}"/>
                  </a:ext>
                </a:extLst>
              </p:cNvPr>
              <p:cNvGrpSpPr/>
              <p:nvPr/>
            </p:nvGrpSpPr>
            <p:grpSpPr>
              <a:xfrm>
                <a:off x="1413793" y="4856525"/>
                <a:ext cx="1542405" cy="1379468"/>
                <a:chOff x="1528539" y="3997077"/>
                <a:chExt cx="1766329" cy="1543280"/>
              </a:xfrm>
            </p:grpSpPr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95ADFC6A-972E-9148-8C09-619378526746}"/>
                    </a:ext>
                  </a:extLst>
                </p:cNvPr>
                <p:cNvGrpSpPr/>
                <p:nvPr/>
              </p:nvGrpSpPr>
              <p:grpSpPr>
                <a:xfrm>
                  <a:off x="1528539" y="4044171"/>
                  <a:ext cx="1766329" cy="1496186"/>
                  <a:chOff x="7068754" y="4612178"/>
                  <a:chExt cx="1742103" cy="968879"/>
                </a:xfrm>
              </p:grpSpPr>
              <p:sp>
                <p:nvSpPr>
                  <p:cNvPr id="195" name="Rounded Rectangle 194">
                    <a:extLst>
                      <a:ext uri="{FF2B5EF4-FFF2-40B4-BE49-F238E27FC236}">
                        <a16:creationId xmlns:a16="http://schemas.microsoft.com/office/drawing/2014/main" id="{587B25E6-D57B-7741-8CB2-D67AE8D9E33E}"/>
                      </a:ext>
                    </a:extLst>
                  </p:cNvPr>
                  <p:cNvSpPr/>
                  <p:nvPr/>
                </p:nvSpPr>
                <p:spPr>
                  <a:xfrm>
                    <a:off x="7068754" y="4612178"/>
                    <a:ext cx="1742103" cy="968879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6" name="TextBox 195">
                    <a:extLst>
                      <a:ext uri="{FF2B5EF4-FFF2-40B4-BE49-F238E27FC236}">
                        <a16:creationId xmlns:a16="http://schemas.microsoft.com/office/drawing/2014/main" id="{7270AC28-6F30-4A4C-9520-77E6A2C5EAC8}"/>
                      </a:ext>
                    </a:extLst>
                  </p:cNvPr>
                  <p:cNvSpPr txBox="1"/>
                  <p:nvPr/>
                </p:nvSpPr>
                <p:spPr>
                  <a:xfrm>
                    <a:off x="7669336" y="4628266"/>
                    <a:ext cx="958742" cy="2790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>
                        <a:solidFill>
                          <a:schemeClr val="bg1"/>
                        </a:solidFill>
                        <a:latin typeface="Inconsolata Medium" charset="0"/>
                        <a:ea typeface="Inconsolata Medium" charset="0"/>
                        <a:cs typeface="Inconsolata Medium" charset="0"/>
                      </a:rPr>
                      <a:t>MC</a:t>
                    </a:r>
                    <a:endParaRPr lang="en-US" sz="22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endParaRPr>
                  </a:p>
                </p:txBody>
              </p:sp>
            </p:grpSp>
            <p:pic>
              <p:nvPicPr>
                <p:cNvPr id="194" name="Picture 193">
                  <a:extLst>
                    <a:ext uri="{FF2B5EF4-FFF2-40B4-BE49-F238E27FC236}">
                      <a16:creationId xmlns:a16="http://schemas.microsoft.com/office/drawing/2014/main" id="{FDB958E1-384D-4E49-903F-4714CD1CD6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712" y="3997077"/>
                  <a:ext cx="644230" cy="574764"/>
                </a:xfrm>
                <a:prstGeom prst="rect">
                  <a:avLst/>
                </a:prstGeom>
              </p:spPr>
            </p:pic>
          </p:grpSp>
          <p:cxnSp>
            <p:nvCxnSpPr>
              <p:cNvPr id="176" name="Straight Arrow Connector 175">
                <a:extLst>
                  <a:ext uri="{FF2B5EF4-FFF2-40B4-BE49-F238E27FC236}">
                    <a16:creationId xmlns:a16="http://schemas.microsoft.com/office/drawing/2014/main" id="{7B0239D5-C4EF-B442-B662-A4557899979B}"/>
                  </a:ext>
                </a:extLst>
              </p:cNvPr>
              <p:cNvCxnSpPr/>
              <p:nvPr/>
            </p:nvCxnSpPr>
            <p:spPr>
              <a:xfrm flipH="1">
                <a:off x="2265096" y="4450175"/>
                <a:ext cx="17427" cy="525366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B5DBBFB5-473A-A94E-9CCC-F86D2B22D09A}"/>
                  </a:ext>
                </a:extLst>
              </p:cNvPr>
              <p:cNvGrpSpPr/>
              <p:nvPr/>
            </p:nvGrpSpPr>
            <p:grpSpPr>
              <a:xfrm>
                <a:off x="1591119" y="5483226"/>
                <a:ext cx="1056160" cy="610977"/>
                <a:chOff x="7989565" y="2206064"/>
                <a:chExt cx="2649647" cy="1532793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21ACA312-FD9B-D94F-8777-E8E08E6F5610}"/>
                    </a:ext>
                  </a:extLst>
                </p:cNvPr>
                <p:cNvGrpSpPr/>
                <p:nvPr/>
              </p:nvGrpSpPr>
              <p:grpSpPr>
                <a:xfrm>
                  <a:off x="7989565" y="2206064"/>
                  <a:ext cx="2649647" cy="1532793"/>
                  <a:chOff x="4437802" y="2295143"/>
                  <a:chExt cx="2565113" cy="1483893"/>
                </a:xfrm>
              </p:grpSpPr>
              <p:cxnSp>
                <p:nvCxnSpPr>
                  <p:cNvPr id="180" name="Straight Arrow Connector 179">
                    <a:extLst>
                      <a:ext uri="{FF2B5EF4-FFF2-40B4-BE49-F238E27FC236}">
                        <a16:creationId xmlns:a16="http://schemas.microsoft.com/office/drawing/2014/main" id="{3B4E68D6-2D4A-FE47-A9CA-0CB2019D3B93}"/>
                      </a:ext>
                    </a:extLst>
                  </p:cNvPr>
                  <p:cNvCxnSpPr/>
                  <p:nvPr/>
                </p:nvCxnSpPr>
                <p:spPr>
                  <a:xfrm>
                    <a:off x="6221474" y="3037091"/>
                    <a:ext cx="781441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1" name="Straight Arrow Connector 180">
                    <a:extLst>
                      <a:ext uri="{FF2B5EF4-FFF2-40B4-BE49-F238E27FC236}">
                        <a16:creationId xmlns:a16="http://schemas.microsoft.com/office/drawing/2014/main" id="{02604F01-8347-E64D-AFBD-223D4383F978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38053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2" name="Straight Arrow Connector 181">
                    <a:extLst>
                      <a:ext uri="{FF2B5EF4-FFF2-40B4-BE49-F238E27FC236}">
                        <a16:creationId xmlns:a16="http://schemas.microsoft.com/office/drawing/2014/main" id="{4D0502C3-A93E-254A-8E0B-95BB35BA209E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708810"/>
                    <a:ext cx="1922918" cy="32828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3" name="Straight Arrow Connector 182">
                    <a:extLst>
                      <a:ext uri="{FF2B5EF4-FFF2-40B4-BE49-F238E27FC236}">
                        <a16:creationId xmlns:a16="http://schemas.microsoft.com/office/drawing/2014/main" id="{E5B0B233-DE5F-9A46-B33E-38AC0AF5F4D7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3037089"/>
                    <a:ext cx="1922918" cy="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4" name="Straight Arrow Connector 183">
                    <a:extLst>
                      <a:ext uri="{FF2B5EF4-FFF2-40B4-BE49-F238E27FC236}">
                        <a16:creationId xmlns:a16="http://schemas.microsoft.com/office/drawing/2014/main" id="{496958B1-106D-264B-9497-3C11B36DBD7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328279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85" name="Straight Arrow Connector 184">
                    <a:extLst>
                      <a:ext uri="{FF2B5EF4-FFF2-40B4-BE49-F238E27FC236}">
                        <a16:creationId xmlns:a16="http://schemas.microsoft.com/office/drawing/2014/main" id="{782EA349-5FBD-3B40-BEA4-3E86D94A5C7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39A77D1D-55BE-534E-9169-80DCB35D91C8}"/>
                      </a:ext>
                    </a:extLst>
                  </p:cNvPr>
                  <p:cNvSpPr/>
                  <p:nvPr/>
                </p:nvSpPr>
                <p:spPr>
                  <a:xfrm>
                    <a:off x="5121690" y="2390319"/>
                    <a:ext cx="1293541" cy="129354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black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grpSp>
                <p:nvGrpSpPr>
                  <p:cNvPr id="187" name="Group 186">
                    <a:extLst>
                      <a:ext uri="{FF2B5EF4-FFF2-40B4-BE49-F238E27FC236}">
                        <a16:creationId xmlns:a16="http://schemas.microsoft.com/office/drawing/2014/main" id="{95E15FFB-0E37-704B-8379-D2A83F8A190B}"/>
                      </a:ext>
                    </a:extLst>
                  </p:cNvPr>
                  <p:cNvGrpSpPr/>
                  <p:nvPr/>
                </p:nvGrpSpPr>
                <p:grpSpPr>
                  <a:xfrm>
                    <a:off x="4437802" y="2295143"/>
                    <a:ext cx="170773" cy="1483893"/>
                    <a:chOff x="4461603" y="726948"/>
                    <a:chExt cx="228600" cy="1986366"/>
                  </a:xfrm>
                </p:grpSpPr>
                <p:sp>
                  <p:nvSpPr>
                    <p:cNvPr id="188" name="Oval 187">
                      <a:extLst>
                        <a:ext uri="{FF2B5EF4-FFF2-40B4-BE49-F238E27FC236}">
                          <a16:creationId xmlns:a16="http://schemas.microsoft.com/office/drawing/2014/main" id="{21F96277-AE59-F245-B360-7C16D8FDB8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726948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89" name="Oval 188">
                      <a:extLst>
                        <a:ext uri="{FF2B5EF4-FFF2-40B4-BE49-F238E27FC236}">
                          <a16:creationId xmlns:a16="http://schemas.microsoft.com/office/drawing/2014/main" id="{BD738024-41F0-3245-BF65-F7DC5C6C58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605830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90" name="Oval 189">
                      <a:extLst>
                        <a:ext uri="{FF2B5EF4-FFF2-40B4-BE49-F238E27FC236}">
                          <a16:creationId xmlns:a16="http://schemas.microsoft.com/office/drawing/2014/main" id="{BAA0C550-0E51-2A4C-A2A3-DF4238E3BE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045271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91" name="Oval 190">
                      <a:extLst>
                        <a:ext uri="{FF2B5EF4-FFF2-40B4-BE49-F238E27FC236}">
                          <a16:creationId xmlns:a16="http://schemas.microsoft.com/office/drawing/2014/main" id="{EFA62119-3CDA-C748-84BB-018B50BBA1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484714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192" name="Oval 191">
                      <a:extLst>
                        <a:ext uri="{FF2B5EF4-FFF2-40B4-BE49-F238E27FC236}">
                          <a16:creationId xmlns:a16="http://schemas.microsoft.com/office/drawing/2014/main" id="{109A0D73-DDAD-124D-BF7B-3B3F25A14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166389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</p:grpSp>
            </p:grpSp>
            <p:pic>
              <p:nvPicPr>
                <p:cNvPr id="179" name="Picture 178">
                  <a:extLst>
                    <a:ext uri="{FF2B5EF4-FFF2-40B4-BE49-F238E27FC236}">
                      <a16:creationId xmlns:a16="http://schemas.microsoft.com/office/drawing/2014/main" id="{FD7FF618-A484-4C44-9119-306DCD51C1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090" y="2637032"/>
                  <a:ext cx="1102291" cy="58632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7DBDC632-2109-4D4E-AD68-56A73BFE2120}"/>
                </a:ext>
              </a:extLst>
            </p:cNvPr>
            <p:cNvGrpSpPr/>
            <p:nvPr/>
          </p:nvGrpSpPr>
          <p:grpSpPr>
            <a:xfrm>
              <a:off x="8703593" y="4577175"/>
              <a:ext cx="1542405" cy="1785818"/>
              <a:chOff x="1413793" y="4450175"/>
              <a:chExt cx="1542405" cy="1785818"/>
            </a:xfrm>
          </p:grpSpPr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44A938E-7A2A-F647-A23E-C2AD405DF072}"/>
                  </a:ext>
                </a:extLst>
              </p:cNvPr>
              <p:cNvGrpSpPr/>
              <p:nvPr/>
            </p:nvGrpSpPr>
            <p:grpSpPr>
              <a:xfrm>
                <a:off x="1413793" y="4856525"/>
                <a:ext cx="1542405" cy="1379468"/>
                <a:chOff x="1528539" y="3997077"/>
                <a:chExt cx="1766329" cy="1543280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F0990D93-40FE-204C-8903-15ADA53062EF}"/>
                    </a:ext>
                  </a:extLst>
                </p:cNvPr>
                <p:cNvGrpSpPr/>
                <p:nvPr/>
              </p:nvGrpSpPr>
              <p:grpSpPr>
                <a:xfrm>
                  <a:off x="1528539" y="4044171"/>
                  <a:ext cx="1766329" cy="1496186"/>
                  <a:chOff x="7068754" y="4612178"/>
                  <a:chExt cx="1742103" cy="968879"/>
                </a:xfrm>
              </p:grpSpPr>
              <p:sp>
                <p:nvSpPr>
                  <p:cNvPr id="218" name="Rounded Rectangle 217">
                    <a:extLst>
                      <a:ext uri="{FF2B5EF4-FFF2-40B4-BE49-F238E27FC236}">
                        <a16:creationId xmlns:a16="http://schemas.microsoft.com/office/drawing/2014/main" id="{DB0C3268-BEC7-DE46-804B-0D8A1474AA09}"/>
                      </a:ext>
                    </a:extLst>
                  </p:cNvPr>
                  <p:cNvSpPr/>
                  <p:nvPr/>
                </p:nvSpPr>
                <p:spPr>
                  <a:xfrm>
                    <a:off x="7068754" y="4612178"/>
                    <a:ext cx="1742103" cy="968879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9" name="TextBox 218">
                    <a:extLst>
                      <a:ext uri="{FF2B5EF4-FFF2-40B4-BE49-F238E27FC236}">
                        <a16:creationId xmlns:a16="http://schemas.microsoft.com/office/drawing/2014/main" id="{81E828DF-E3F5-CB4E-BB2F-C45BD4DECC58}"/>
                      </a:ext>
                    </a:extLst>
                  </p:cNvPr>
                  <p:cNvSpPr txBox="1"/>
                  <p:nvPr/>
                </p:nvSpPr>
                <p:spPr>
                  <a:xfrm>
                    <a:off x="7669336" y="4628266"/>
                    <a:ext cx="958742" cy="2790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200">
                        <a:solidFill>
                          <a:schemeClr val="bg1"/>
                        </a:solidFill>
                        <a:latin typeface="Inconsolata Medium" charset="0"/>
                        <a:ea typeface="Inconsolata Medium" charset="0"/>
                        <a:cs typeface="Inconsolata Medium" charset="0"/>
                      </a:rPr>
                      <a:t>MC</a:t>
                    </a:r>
                    <a:endParaRPr lang="en-US" sz="2200" dirty="0">
                      <a:solidFill>
                        <a:schemeClr val="bg1"/>
                      </a:solidFill>
                      <a:latin typeface="Inconsolata Medium" charset="0"/>
                      <a:ea typeface="Inconsolata Medium" charset="0"/>
                      <a:cs typeface="Inconsolata Medium" charset="0"/>
                    </a:endParaRPr>
                  </a:p>
                </p:txBody>
              </p:sp>
            </p:grpSp>
            <p:pic>
              <p:nvPicPr>
                <p:cNvPr id="217" name="Picture 216">
                  <a:extLst>
                    <a:ext uri="{FF2B5EF4-FFF2-40B4-BE49-F238E27FC236}">
                      <a16:creationId xmlns:a16="http://schemas.microsoft.com/office/drawing/2014/main" id="{C0536840-2798-664C-81EB-1D8764ADCB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712" y="3997077"/>
                  <a:ext cx="644230" cy="574764"/>
                </a:xfrm>
                <a:prstGeom prst="rect">
                  <a:avLst/>
                </a:prstGeom>
              </p:spPr>
            </p:pic>
          </p:grp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4B354342-D925-D14E-94C2-9D47A83ADD45}"/>
                  </a:ext>
                </a:extLst>
              </p:cNvPr>
              <p:cNvCxnSpPr/>
              <p:nvPr/>
            </p:nvCxnSpPr>
            <p:spPr>
              <a:xfrm flipH="1">
                <a:off x="2265096" y="4450175"/>
                <a:ext cx="17427" cy="525366"/>
              </a:xfrm>
              <a:prstGeom prst="straightConnector1">
                <a:avLst/>
              </a:prstGeom>
              <a:ln w="666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6794A674-F7A6-C442-80EA-1F6B1521A5A8}"/>
                  </a:ext>
                </a:extLst>
              </p:cNvPr>
              <p:cNvGrpSpPr/>
              <p:nvPr/>
            </p:nvGrpSpPr>
            <p:grpSpPr>
              <a:xfrm>
                <a:off x="1591119" y="5483226"/>
                <a:ext cx="1056160" cy="610977"/>
                <a:chOff x="7989565" y="2206064"/>
                <a:chExt cx="2649647" cy="1532793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E68A5A91-2383-FD4E-A5F7-5DA7CE97CBCF}"/>
                    </a:ext>
                  </a:extLst>
                </p:cNvPr>
                <p:cNvGrpSpPr/>
                <p:nvPr/>
              </p:nvGrpSpPr>
              <p:grpSpPr>
                <a:xfrm>
                  <a:off x="7989565" y="2206064"/>
                  <a:ext cx="2649647" cy="1532793"/>
                  <a:chOff x="4437802" y="2295143"/>
                  <a:chExt cx="2565113" cy="1483893"/>
                </a:xfrm>
              </p:grpSpPr>
              <p:cxnSp>
                <p:nvCxnSpPr>
                  <p:cNvPr id="203" name="Straight Arrow Connector 202">
                    <a:extLst>
                      <a:ext uri="{FF2B5EF4-FFF2-40B4-BE49-F238E27FC236}">
                        <a16:creationId xmlns:a16="http://schemas.microsoft.com/office/drawing/2014/main" id="{18DB09CC-2575-0C43-9E6C-892BE2993C36}"/>
                      </a:ext>
                    </a:extLst>
                  </p:cNvPr>
                  <p:cNvCxnSpPr/>
                  <p:nvPr/>
                </p:nvCxnSpPr>
                <p:spPr>
                  <a:xfrm>
                    <a:off x="6221474" y="3037091"/>
                    <a:ext cx="781441" cy="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4" name="Straight Arrow Connector 203">
                    <a:extLst>
                      <a:ext uri="{FF2B5EF4-FFF2-40B4-BE49-F238E27FC236}">
                        <a16:creationId xmlns:a16="http://schemas.microsoft.com/office/drawing/2014/main" id="{10A9E722-9ABC-C940-8240-A3151B76E57B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38053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5" name="Straight Arrow Connector 204">
                    <a:extLst>
                      <a:ext uri="{FF2B5EF4-FFF2-40B4-BE49-F238E27FC236}">
                        <a16:creationId xmlns:a16="http://schemas.microsoft.com/office/drawing/2014/main" id="{BF850F5F-50F4-524C-9F11-136324FEC797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2708810"/>
                    <a:ext cx="1922918" cy="32828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6" name="Straight Arrow Connector 205">
                    <a:extLst>
                      <a:ext uri="{FF2B5EF4-FFF2-40B4-BE49-F238E27FC236}">
                        <a16:creationId xmlns:a16="http://schemas.microsoft.com/office/drawing/2014/main" id="{84BFEC48-086F-4248-94DB-6EABEAD82199}"/>
                      </a:ext>
                    </a:extLst>
                  </p:cNvPr>
                  <p:cNvCxnSpPr/>
                  <p:nvPr/>
                </p:nvCxnSpPr>
                <p:spPr>
                  <a:xfrm>
                    <a:off x="4608575" y="3037089"/>
                    <a:ext cx="1922918" cy="1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7" name="Straight Arrow Connector 206">
                    <a:extLst>
                      <a:ext uri="{FF2B5EF4-FFF2-40B4-BE49-F238E27FC236}">
                        <a16:creationId xmlns:a16="http://schemas.microsoft.com/office/drawing/2014/main" id="{62886C56-F1AC-EE48-9D8E-ED9B2F1C9B7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328279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8" name="Straight Arrow Connector 207">
                    <a:extLst>
                      <a:ext uri="{FF2B5EF4-FFF2-40B4-BE49-F238E27FC236}">
                        <a16:creationId xmlns:a16="http://schemas.microsoft.com/office/drawing/2014/main" id="{4C39ABDC-75FD-1049-8B5D-28F7B0E5BD1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8575" y="3037090"/>
                    <a:ext cx="1922918" cy="656560"/>
                  </a:xfrm>
                  <a:prstGeom prst="straightConnector1">
                    <a:avLst/>
                  </a:prstGeom>
                  <a:ln w="28575">
                    <a:tailEnd type="triangle"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EAA4F9D5-D576-934E-9BB9-2DD2C1DCA7BF}"/>
                      </a:ext>
                    </a:extLst>
                  </p:cNvPr>
                  <p:cNvSpPr/>
                  <p:nvPr/>
                </p:nvSpPr>
                <p:spPr>
                  <a:xfrm>
                    <a:off x="5121690" y="2390319"/>
                    <a:ext cx="1293541" cy="1293541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609585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600">
                      <a:solidFill>
                        <a:prstClr val="black"/>
                      </a:solidFill>
                      <a:latin typeface="Helvetica Neue" charset="0"/>
                      <a:ea typeface="Helvetica Neue" charset="0"/>
                      <a:cs typeface="Helvetica Neue" charset="0"/>
                    </a:endParaRPr>
                  </a:p>
                </p:txBody>
              </p: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EFC7196F-0E2D-0441-9130-1FBFC1AD86FE}"/>
                      </a:ext>
                    </a:extLst>
                  </p:cNvPr>
                  <p:cNvGrpSpPr/>
                  <p:nvPr/>
                </p:nvGrpSpPr>
                <p:grpSpPr>
                  <a:xfrm>
                    <a:off x="4437802" y="2295143"/>
                    <a:ext cx="170773" cy="1483893"/>
                    <a:chOff x="4461603" y="726948"/>
                    <a:chExt cx="228600" cy="1986366"/>
                  </a:xfrm>
                </p:grpSpPr>
                <p:sp>
                  <p:nvSpPr>
                    <p:cNvPr id="211" name="Oval 210">
                      <a:extLst>
                        <a:ext uri="{FF2B5EF4-FFF2-40B4-BE49-F238E27FC236}">
                          <a16:creationId xmlns:a16="http://schemas.microsoft.com/office/drawing/2014/main" id="{264892B5-614E-B849-BD8F-7D60C161B0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726948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2" name="Oval 211">
                      <a:extLst>
                        <a:ext uri="{FF2B5EF4-FFF2-40B4-BE49-F238E27FC236}">
                          <a16:creationId xmlns:a16="http://schemas.microsoft.com/office/drawing/2014/main" id="{524CF7E7-DF86-D14D-A442-D3AAF4BE6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605830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3" name="Oval 212">
                      <a:extLst>
                        <a:ext uri="{FF2B5EF4-FFF2-40B4-BE49-F238E27FC236}">
                          <a16:creationId xmlns:a16="http://schemas.microsoft.com/office/drawing/2014/main" id="{65BB5978-201D-E949-8BE6-A1767C9AC3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045271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4" name="Oval 213">
                      <a:extLst>
                        <a:ext uri="{FF2B5EF4-FFF2-40B4-BE49-F238E27FC236}">
                          <a16:creationId xmlns:a16="http://schemas.microsoft.com/office/drawing/2014/main" id="{406B5BD0-2668-0F41-BF49-EDED570CA1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2484714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  <p:sp>
                  <p:nvSpPr>
                    <p:cNvPr id="215" name="Oval 214">
                      <a:extLst>
                        <a:ext uri="{FF2B5EF4-FFF2-40B4-BE49-F238E27FC236}">
                          <a16:creationId xmlns:a16="http://schemas.microsoft.com/office/drawing/2014/main" id="{6F76B1E4-7D0B-E14E-BA4E-2D30FCC12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1603" y="1166389"/>
                      <a:ext cx="228600" cy="228600"/>
                    </a:xfrm>
                    <a:prstGeom prst="ellipse">
                      <a:avLst/>
                    </a:prstGeom>
                    <a:ln w="28575"/>
                  </p:spPr>
                  <p:style>
                    <a:lnRef idx="2">
                      <a:schemeClr val="dk1">
                        <a:shade val="50000"/>
                      </a:schemeClr>
                    </a:lnRef>
                    <a:fillRef idx="1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09585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1600">
                        <a:solidFill>
                          <a:prstClr val="white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p:txBody>
                </p:sp>
              </p:grpSp>
            </p:grpSp>
            <p:pic>
              <p:nvPicPr>
                <p:cNvPr id="202" name="Picture 201">
                  <a:extLst>
                    <a:ext uri="{FF2B5EF4-FFF2-40B4-BE49-F238E27FC236}">
                      <a16:creationId xmlns:a16="http://schemas.microsoft.com/office/drawing/2014/main" id="{73CBE31E-97FD-8245-BEF6-6C11A4291B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1090" y="2637032"/>
                  <a:ext cx="1102291" cy="586325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0" name="Straight Arrow Connector 219">
              <a:extLst>
                <a:ext uri="{FF2B5EF4-FFF2-40B4-BE49-F238E27FC236}">
                  <a16:creationId xmlns:a16="http://schemas.microsoft.com/office/drawing/2014/main" id="{86F54DCE-17DE-C747-818B-2E0EA67905CD}"/>
                </a:ext>
              </a:extLst>
            </p:cNvPr>
            <p:cNvCxnSpPr>
              <a:cxnSpLocks/>
            </p:cNvCxnSpPr>
            <p:nvPr/>
          </p:nvCxnSpPr>
          <p:spPr>
            <a:xfrm>
              <a:off x="6621926" y="2971087"/>
              <a:ext cx="362368" cy="712203"/>
            </a:xfrm>
            <a:prstGeom prst="straightConnector1">
              <a:avLst/>
            </a:prstGeom>
            <a:ln w="60325">
              <a:solidFill>
                <a:schemeClr val="tx1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A2CC583-3ECA-6348-9A70-3296967BC2F3}"/>
              </a:ext>
            </a:extLst>
          </p:cNvPr>
          <p:cNvSpPr/>
          <p:nvPr/>
        </p:nvSpPr>
        <p:spPr>
          <a:xfrm>
            <a:off x="-406400" y="1295417"/>
            <a:ext cx="13106400" cy="5562584"/>
          </a:xfrm>
          <a:prstGeom prst="rect">
            <a:avLst/>
          </a:prstGeom>
          <a:solidFill>
            <a:srgbClr val="FFFFFF">
              <a:alpha val="9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5EA27-B720-D04D-8A75-FC05A1B21834}"/>
              </a:ext>
            </a:extLst>
          </p:cNvPr>
          <p:cNvSpPr txBox="1"/>
          <p:nvPr/>
        </p:nvSpPr>
        <p:spPr>
          <a:xfrm>
            <a:off x="499290" y="3084033"/>
            <a:ext cx="11235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Hierarchical </a:t>
            </a:r>
            <a:r>
              <a:rPr lang="en-US" sz="4200" dirty="0" err="1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scaleout</a:t>
            </a:r>
            <a:r>
              <a:rPr lang="en-US" sz="4200" dirty="0">
                <a:latin typeface="Helvetica Neue Thin" panose="020B0403020202020204" pitchFamily="34" charset="0"/>
                <a:ea typeface="Helvetica Neue Thin" panose="020B0403020202020204" pitchFamily="34" charset="0"/>
                <a:cs typeface="Helvetica Neue Medium" panose="02000503000000020004" pitchFamily="2" charset="0"/>
              </a:rPr>
              <a:t> enables fine-grained replication to minimize cost while scaling to massive workloads</a:t>
            </a:r>
          </a:p>
        </p:txBody>
      </p:sp>
    </p:spTree>
    <p:extLst>
      <p:ext uri="{BB962C8B-B14F-4D97-AF65-F5344CB8AC3E}">
        <p14:creationId xmlns:p14="http://schemas.microsoft.com/office/powerpoint/2010/main" val="40854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90510" y="246063"/>
            <a:ext cx="119014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How does Clipper satisfy the prediction-serving requirements?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2603-C1B2-5049-8AD8-500548925549}"/>
              </a:ext>
            </a:extLst>
          </p:cNvPr>
          <p:cNvSpPr txBox="1"/>
          <p:nvPr/>
        </p:nvSpPr>
        <p:spPr>
          <a:xfrm>
            <a:off x="621792" y="1571626"/>
            <a:ext cx="11011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Affordable</a:t>
            </a: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Hierarchical </a:t>
            </a:r>
            <a:r>
              <a:rPr lang="en-US" sz="4800" i="1" dirty="0" err="1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scaleout</a:t>
            </a:r>
            <a:endParaRPr lang="en-US" sz="4800" i="1" dirty="0">
              <a:solidFill>
                <a:schemeClr val="accent6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1143000" lvl="1" indent="-685800">
              <a:buFont typeface="Wingdings" pitchFamily="2" charset="2"/>
              <a:buChar char="q"/>
            </a:pPr>
            <a:r>
              <a:rPr lang="en-US" sz="4800" i="1" dirty="0">
                <a:solidFill>
                  <a:schemeClr val="accent6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Latency-aware batching</a:t>
            </a:r>
          </a:p>
        </p:txBody>
      </p:sp>
    </p:spTree>
    <p:extLst>
      <p:ext uri="{BB962C8B-B14F-4D97-AF65-F5344CB8AC3E}">
        <p14:creationId xmlns:p14="http://schemas.microsoft.com/office/powerpoint/2010/main" val="16896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04" y="-34791"/>
            <a:ext cx="12896828" cy="1325563"/>
          </a:xfrm>
        </p:spPr>
        <p:txBody>
          <a:bodyPr>
            <a:normAutofit/>
          </a:bodyPr>
          <a:lstStyle/>
          <a:p>
            <a:r>
              <a:rPr lang="en-US" sz="3700" dirty="0"/>
              <a:t>Problem: Compute resources are expensive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AA9FB5-4FCB-D34A-9950-6FFEE3F32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214573"/>
            <a:ext cx="10515600" cy="3992428"/>
          </a:xfrm>
        </p:spPr>
        <p:txBody>
          <a:bodyPr>
            <a:noAutofit/>
          </a:bodyPr>
          <a:lstStyle/>
          <a:p>
            <a:r>
              <a:rPr lang="en-US" sz="3200" dirty="0"/>
              <a:t>Many machine learning models require expensive compute resources to perform inference at interactive latencies</a:t>
            </a:r>
          </a:p>
          <a:p>
            <a:pPr lvl="1"/>
            <a:r>
              <a:rPr lang="en-US" sz="2600" dirty="0"/>
              <a:t>Multi-core servers</a:t>
            </a:r>
          </a:p>
          <a:p>
            <a:pPr lvl="1"/>
            <a:r>
              <a:rPr lang="en-US" sz="2600" dirty="0"/>
              <a:t>GPUs</a:t>
            </a:r>
          </a:p>
          <a:p>
            <a:pPr lvl="1"/>
            <a:r>
              <a:rPr lang="en-US" sz="2600" dirty="0"/>
              <a:t>Other hardware accelerators like TPUs and FPGAs</a:t>
            </a:r>
          </a:p>
          <a:p>
            <a:r>
              <a:rPr lang="en-US" sz="3200" dirty="0"/>
              <a:t>Models must be initialized and warmed to respond to queries in 10s of </a:t>
            </a:r>
            <a:r>
              <a:rPr lang="en-US" sz="3200" dirty="0" err="1"/>
              <a:t>ms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5279F-B560-704A-9780-17535760342B}"/>
              </a:ext>
            </a:extLst>
          </p:cNvPr>
          <p:cNvSpPr txBox="1"/>
          <p:nvPr/>
        </p:nvSpPr>
        <p:spPr>
          <a:xfrm>
            <a:off x="558800" y="5207001"/>
            <a:ext cx="1064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chemeClr val="accent6">
                    <a:lumMod val="7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Prediction-Serving systems must maximize resource utilization to reduce cost</a:t>
            </a:r>
          </a:p>
        </p:txBody>
      </p:sp>
    </p:spTree>
    <p:extLst>
      <p:ext uri="{BB962C8B-B14F-4D97-AF65-F5344CB8AC3E}">
        <p14:creationId xmlns:p14="http://schemas.microsoft.com/office/powerpoint/2010/main" val="363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F0D38F63-8220-5246-B253-84362C7AE41F}"/>
              </a:ext>
            </a:extLst>
          </p:cNvPr>
          <p:cNvGrpSpPr/>
          <p:nvPr/>
        </p:nvGrpSpPr>
        <p:grpSpPr>
          <a:xfrm>
            <a:off x="3809008" y="1756092"/>
            <a:ext cx="1736806" cy="698557"/>
            <a:chOff x="3857392" y="2298303"/>
            <a:chExt cx="1736805" cy="63505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F6A5B-469B-5444-9D22-67418C123D71}"/>
                </a:ext>
              </a:extLst>
            </p:cNvPr>
            <p:cNvSpPr txBox="1"/>
            <p:nvPr/>
          </p:nvSpPr>
          <p:spPr>
            <a:xfrm>
              <a:off x="3857392" y="2323442"/>
              <a:ext cx="1483739" cy="53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Predict</a:t>
              </a:r>
            </a:p>
          </p:txBody>
        </p:sp>
        <p:sp>
          <p:nvSpPr>
            <p:cNvPr id="72" name="Up-Down Arrow 71">
              <a:extLst>
                <a:ext uri="{FF2B5EF4-FFF2-40B4-BE49-F238E27FC236}">
                  <a16:creationId xmlns:a16="http://schemas.microsoft.com/office/drawing/2014/main" id="{CEEF4C1C-DA40-4D45-A309-1F501CC2219F}"/>
                </a:ext>
              </a:extLst>
            </p:cNvPr>
            <p:cNvSpPr/>
            <p:nvPr/>
          </p:nvSpPr>
          <p:spPr>
            <a:xfrm>
              <a:off x="5341131" y="2298303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9C23619-A1FA-2A4E-9953-C9C7B64E6982}"/>
              </a:ext>
            </a:extLst>
          </p:cNvPr>
          <p:cNvSpPr txBox="1"/>
          <p:nvPr/>
        </p:nvSpPr>
        <p:spPr>
          <a:xfrm>
            <a:off x="6243209" y="1812025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2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RPC/REST Interface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5539" y="1118353"/>
            <a:ext cx="11344152" cy="6424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45567" y="2454116"/>
            <a:ext cx="11344123" cy="281292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44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45538" y="-13144"/>
            <a:ext cx="117464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System Optimizations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49994" y="2357236"/>
            <a:ext cx="2127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Clipper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471" y="1209030"/>
            <a:ext cx="1909439" cy="4867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686" y="1209030"/>
            <a:ext cx="1828581" cy="48674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15" y="1209030"/>
            <a:ext cx="1194440" cy="48674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6760" y="1132713"/>
            <a:ext cx="1166301" cy="571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263" y="1209030"/>
            <a:ext cx="1652740" cy="486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537" y="1183892"/>
            <a:ext cx="3022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Applications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079348" y="7376673"/>
            <a:ext cx="1810909" cy="431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031694" y="5991398"/>
            <a:ext cx="1810911" cy="1374519"/>
            <a:chOff x="4031693" y="5304392"/>
            <a:chExt cx="1810910" cy="1374519"/>
          </a:xfrm>
        </p:grpSpPr>
        <p:sp>
          <p:nvSpPr>
            <p:cNvPr id="82" name="Rectangle 81"/>
            <p:cNvSpPr/>
            <p:nvPr/>
          </p:nvSpPr>
          <p:spPr>
            <a:xfrm>
              <a:off x="4031693" y="5687745"/>
              <a:ext cx="1810910" cy="99116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31693" y="5304392"/>
              <a:ext cx="1810910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MC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712" y="6353235"/>
            <a:ext cx="1764600" cy="131548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079348" y="6374751"/>
            <a:ext cx="1810909" cy="99116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079348" y="5991396"/>
            <a:ext cx="1810909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110365" y="6374749"/>
            <a:ext cx="2418935" cy="9911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060" y="6532984"/>
            <a:ext cx="2032001" cy="736601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8110365" y="5991395"/>
            <a:ext cx="2418935" cy="40642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MC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1196856" y="5319211"/>
            <a:ext cx="1197411" cy="635052"/>
            <a:chOff x="1055582" y="4658605"/>
            <a:chExt cx="1197409" cy="635052"/>
          </a:xfrm>
        </p:grpSpPr>
        <p:sp>
          <p:nvSpPr>
            <p:cNvPr id="93" name="Up-Down Arrow 92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4256916" y="5319211"/>
            <a:ext cx="1197411" cy="635052"/>
            <a:chOff x="1055582" y="4658605"/>
            <a:chExt cx="1197409" cy="635052"/>
          </a:xfrm>
        </p:grpSpPr>
        <p:sp>
          <p:nvSpPr>
            <p:cNvPr id="96" name="Up-Down Arrow 95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300552" y="5319211"/>
            <a:ext cx="1197411" cy="635052"/>
            <a:chOff x="1055582" y="4658605"/>
            <a:chExt cx="1197409" cy="635052"/>
          </a:xfrm>
        </p:grpSpPr>
        <p:sp>
          <p:nvSpPr>
            <p:cNvPr id="99" name="Up-Down Arrow 98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8624556" y="5319211"/>
            <a:ext cx="1197411" cy="635052"/>
            <a:chOff x="1055582" y="4658605"/>
            <a:chExt cx="1197409" cy="635052"/>
          </a:xfrm>
        </p:grpSpPr>
        <p:sp>
          <p:nvSpPr>
            <p:cNvPr id="102" name="Up-Down Arrow 101"/>
            <p:cNvSpPr/>
            <p:nvPr/>
          </p:nvSpPr>
          <p:spPr>
            <a:xfrm>
              <a:off x="1999925" y="4658605"/>
              <a:ext cx="253066" cy="635052"/>
            </a:xfrm>
            <a:prstGeom prst="up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55582" y="4675478"/>
              <a:ext cx="1027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rPr>
                <a:t>RPC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830373" y="6753017"/>
            <a:ext cx="542513" cy="147044"/>
            <a:chOff x="10658591" y="6109729"/>
            <a:chExt cx="874878" cy="237129"/>
          </a:xfrm>
        </p:grpSpPr>
        <p:sp>
          <p:nvSpPr>
            <p:cNvPr id="105" name="Oval 104"/>
            <p:cNvSpPr/>
            <p:nvPr/>
          </p:nvSpPr>
          <p:spPr>
            <a:xfrm>
              <a:off x="10658591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10977466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11296340" y="6109729"/>
              <a:ext cx="237129" cy="23712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Arial" panose="020B0604020202020204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45537" y="6002155"/>
            <a:ext cx="3361843" cy="1374519"/>
            <a:chOff x="445537" y="5304390"/>
            <a:chExt cx="3361842" cy="1374518"/>
          </a:xfrm>
        </p:grpSpPr>
        <p:sp>
          <p:nvSpPr>
            <p:cNvPr id="109" name="Rectangle 108"/>
            <p:cNvSpPr/>
            <p:nvPr/>
          </p:nvSpPr>
          <p:spPr>
            <a:xfrm>
              <a:off x="445538" y="5687743"/>
              <a:ext cx="3361841" cy="9911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45537" y="5304390"/>
              <a:ext cx="3361842" cy="406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Container (MC)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1" y="6427065"/>
            <a:ext cx="1707131" cy="908048"/>
          </a:xfrm>
          <a:prstGeom prst="rect">
            <a:avLst/>
          </a:prstGeom>
        </p:spPr>
      </p:pic>
      <p:sp>
        <p:nvSpPr>
          <p:cNvPr id="112" name="Rectangle 111"/>
          <p:cNvSpPr/>
          <p:nvPr/>
        </p:nvSpPr>
        <p:spPr>
          <a:xfrm>
            <a:off x="6013745" y="7376672"/>
            <a:ext cx="2028712" cy="421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85695" y="6565316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4B716AB-EB64-1945-9346-03841244694D}"/>
              </a:ext>
            </a:extLst>
          </p:cNvPr>
          <p:cNvSpPr/>
          <p:nvPr/>
        </p:nvSpPr>
        <p:spPr>
          <a:xfrm>
            <a:off x="-60733" y="0"/>
            <a:ext cx="12558713" cy="836353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4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E19012D-731A-F840-BC60-2F8316B705A9}"/>
              </a:ext>
            </a:extLst>
          </p:cNvPr>
          <p:cNvSpPr txBox="1"/>
          <p:nvPr/>
        </p:nvSpPr>
        <p:spPr>
          <a:xfrm>
            <a:off x="903695" y="1151158"/>
            <a:ext cx="2574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Zero-Copy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RPC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CBA5005-25AF-CA4B-80CD-40D629A5A63B}"/>
              </a:ext>
            </a:extLst>
          </p:cNvPr>
          <p:cNvSpPr txBox="1"/>
          <p:nvPr/>
        </p:nvSpPr>
        <p:spPr>
          <a:xfrm>
            <a:off x="4076692" y="1428158"/>
            <a:ext cx="2141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Caching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1769AB-D2B2-6D49-A0F6-D790891BA911}"/>
              </a:ext>
            </a:extLst>
          </p:cNvPr>
          <p:cNvSpPr txBox="1"/>
          <p:nvPr/>
        </p:nvSpPr>
        <p:spPr>
          <a:xfrm>
            <a:off x="6596171" y="1151158"/>
            <a:ext cx="2313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Common</a:t>
            </a:r>
          </a:p>
          <a:p>
            <a:pPr algn="ctr" defTabSz="914377"/>
            <a:r>
              <a:rPr lang="en-US" sz="3600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API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E8C2B05-F2A9-2B4E-9516-D5D95F0B1746}"/>
              </a:ext>
            </a:extLst>
          </p:cNvPr>
          <p:cNvSpPr txBox="1"/>
          <p:nvPr/>
        </p:nvSpPr>
        <p:spPr>
          <a:xfrm>
            <a:off x="9389049" y="1533182"/>
            <a:ext cx="2188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600" b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Batching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8013" y="2650316"/>
            <a:ext cx="10997397" cy="1181124"/>
            <a:chOff x="634701" y="3946785"/>
            <a:chExt cx="10997397" cy="1181124"/>
          </a:xfrm>
        </p:grpSpPr>
        <p:sp>
          <p:nvSpPr>
            <p:cNvPr id="63" name="Rectangle 62"/>
            <p:cNvSpPr/>
            <p:nvPr/>
          </p:nvSpPr>
          <p:spPr>
            <a:xfrm>
              <a:off x="634701" y="3946785"/>
              <a:ext cx="10997397" cy="118112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Ins="274320" rtlCol="0" anchor="ctr"/>
            <a:lstStyle/>
            <a:p>
              <a:pPr algn="r" defTabSz="914377"/>
              <a:r>
                <a:rPr lang="en-US" sz="3200" dirty="0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</a:rPr>
                <a:t>Model Abstraction Layer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486" y="4143993"/>
              <a:ext cx="45826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Provide a </a:t>
              </a: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common interface </a:t>
              </a:r>
              <a: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and </a:t>
              </a:r>
              <a:br>
                <a:rPr lang="en-US" sz="2400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b="1" i="1" dirty="0">
                  <a:solidFill>
                    <a:srgbClr val="FFFFFF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system optimizations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4155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26023" y="1852807"/>
            <a:ext cx="3885557" cy="1981277"/>
            <a:chOff x="374332" y="1887984"/>
            <a:chExt cx="3885557" cy="1981277"/>
          </a:xfrm>
        </p:grpSpPr>
        <p:grpSp>
          <p:nvGrpSpPr>
            <p:cNvPr id="41" name="Group 40"/>
            <p:cNvGrpSpPr/>
            <p:nvPr/>
          </p:nvGrpSpPr>
          <p:grpSpPr>
            <a:xfrm>
              <a:off x="374332" y="1887984"/>
              <a:ext cx="1836305" cy="1981277"/>
              <a:chOff x="374332" y="1887984"/>
              <a:chExt cx="1836305" cy="19812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74332" y="1887984"/>
                <a:ext cx="1836305" cy="198127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3217" y="2023345"/>
                <a:ext cx="1596800" cy="187709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3217" y="2325958"/>
                <a:ext cx="1596800" cy="142372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56840" y="2093792"/>
              <a:ext cx="200304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 single 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page load </a:t>
              </a:r>
              <a:b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may generate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many queries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04" y="-34791"/>
            <a:ext cx="12896828" cy="1325563"/>
          </a:xfrm>
        </p:spPr>
        <p:txBody>
          <a:bodyPr>
            <a:normAutofit/>
          </a:bodyPr>
          <a:lstStyle/>
          <a:p>
            <a:r>
              <a:rPr lang="en-US" sz="3700" i="1" dirty="0"/>
              <a:t>Batching </a:t>
            </a:r>
            <a:r>
              <a:rPr lang="en-US" sz="3700" dirty="0"/>
              <a:t>to Improve Resource Utilization</a:t>
            </a:r>
            <a:endParaRPr lang="en-US" sz="3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38" y="1142658"/>
            <a:ext cx="6843933" cy="1809528"/>
          </a:xfrm>
        </p:spPr>
        <p:txBody>
          <a:bodyPr>
            <a:normAutofit/>
          </a:bodyPr>
          <a:lstStyle/>
          <a:p>
            <a:r>
              <a:rPr lang="en-US" dirty="0"/>
              <a:t>Optimal batch depends on:</a:t>
            </a:r>
          </a:p>
          <a:p>
            <a:pPr lvl="1"/>
            <a:r>
              <a:rPr lang="en-US" dirty="0"/>
              <a:t>hardware configuration</a:t>
            </a:r>
          </a:p>
          <a:p>
            <a:pPr lvl="1"/>
            <a:r>
              <a:rPr lang="en-US" dirty="0"/>
              <a:t>model and framework</a:t>
            </a:r>
          </a:p>
          <a:p>
            <a:pPr lvl="1"/>
            <a:r>
              <a:rPr lang="en-US" dirty="0"/>
              <a:t>system load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79190" y="2447842"/>
            <a:ext cx="1343331" cy="1109784"/>
            <a:chOff x="627499" y="2483019"/>
            <a:chExt cx="1343331" cy="1109784"/>
          </a:xfrm>
        </p:grpSpPr>
        <p:grpSp>
          <p:nvGrpSpPr>
            <p:cNvPr id="40" name="Group 39"/>
            <p:cNvGrpSpPr/>
            <p:nvPr/>
          </p:nvGrpSpPr>
          <p:grpSpPr>
            <a:xfrm>
              <a:off x="627499" y="2483019"/>
              <a:ext cx="641819" cy="616629"/>
              <a:chOff x="627499" y="2483019"/>
              <a:chExt cx="641819" cy="61662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7499" y="2483019"/>
                <a:ext cx="641819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6003" y="2582486"/>
                <a:ext cx="404875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876020" y="2681274"/>
                <a:ext cx="240468" cy="2073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436141" y="2483019"/>
              <a:ext cx="534689" cy="315008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6141" y="2888193"/>
              <a:ext cx="534689" cy="315008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16638" y="3219488"/>
              <a:ext cx="5139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42113" y="3349318"/>
              <a:ext cx="359513" cy="2434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6715" y="3349318"/>
              <a:ext cx="359513" cy="243485"/>
            </a:xfrm>
            <a:prstGeom prst="rect">
              <a:avLst/>
            </a:prstGeom>
            <a:solidFill>
              <a:srgbClr val="FFC0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11317" y="3349318"/>
              <a:ext cx="359513" cy="243485"/>
            </a:xfrm>
            <a:prstGeom prst="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90004" y="1142657"/>
            <a:ext cx="4421576" cy="162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batching helps:</a:t>
            </a:r>
            <a:endParaRPr lang="en-US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944792" y="1063044"/>
            <a:ext cx="0" cy="55347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44361" y="4601927"/>
            <a:ext cx="4153293" cy="2054155"/>
            <a:chOff x="76162" y="4021065"/>
            <a:chExt cx="5394960" cy="26682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" t="45911" r="29104"/>
            <a:stretch/>
          </p:blipFill>
          <p:spPr>
            <a:xfrm>
              <a:off x="76162" y="4021065"/>
              <a:ext cx="5394959" cy="2668265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5471121" y="4262236"/>
              <a:ext cx="1" cy="2024264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 rot="16200000">
            <a:off x="-258049" y="5452831"/>
            <a:ext cx="151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0004" y="4178437"/>
            <a:ext cx="4909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" lvl="0"/>
            <a:r>
              <a:rPr lang="en-US" sz="24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Throughput-optimized frameworks</a:t>
            </a:r>
            <a:endParaRPr lang="en-US" sz="24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2764" y="6479179"/>
            <a:ext cx="137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</a:p>
        </p:txBody>
      </p:sp>
    </p:spTree>
    <p:extLst>
      <p:ext uri="{BB962C8B-B14F-4D97-AF65-F5344CB8AC3E}">
        <p14:creationId xmlns:p14="http://schemas.microsoft.com/office/powerpoint/2010/main" val="108989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/>
      <p:bldP spid="38" grpId="0"/>
      <p:bldP spid="5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726023" y="1852807"/>
            <a:ext cx="3885557" cy="1981277"/>
            <a:chOff x="374332" y="1887984"/>
            <a:chExt cx="3885557" cy="1981277"/>
          </a:xfrm>
        </p:grpSpPr>
        <p:grpSp>
          <p:nvGrpSpPr>
            <p:cNvPr id="41" name="Group 40"/>
            <p:cNvGrpSpPr/>
            <p:nvPr/>
          </p:nvGrpSpPr>
          <p:grpSpPr>
            <a:xfrm>
              <a:off x="374332" y="1887984"/>
              <a:ext cx="1836305" cy="1981277"/>
              <a:chOff x="374332" y="1887984"/>
              <a:chExt cx="1836305" cy="198127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74332" y="1887984"/>
                <a:ext cx="1836305" cy="1981277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93217" y="2023345"/>
                <a:ext cx="1596800" cy="187709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3217" y="2325958"/>
                <a:ext cx="1596800" cy="1423727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256840" y="2093792"/>
              <a:ext cx="2003049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A single 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page load </a:t>
              </a:r>
              <a:b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may generate</a:t>
              </a:r>
            </a:p>
            <a:p>
              <a:pPr marL="14287" lvl="0"/>
              <a:r>
                <a:rPr lang="en-US" sz="24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Wingdings"/>
                </a:rPr>
                <a:t>many queries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538" y="1142658"/>
            <a:ext cx="6843933" cy="1809528"/>
          </a:xfrm>
        </p:spPr>
        <p:txBody>
          <a:bodyPr>
            <a:normAutofit/>
          </a:bodyPr>
          <a:lstStyle/>
          <a:p>
            <a:r>
              <a:rPr lang="en-US" dirty="0"/>
              <a:t>Optimal batch depends on:</a:t>
            </a:r>
          </a:p>
          <a:p>
            <a:pPr lvl="1"/>
            <a:r>
              <a:rPr lang="en-US" dirty="0"/>
              <a:t>hardware configuration</a:t>
            </a:r>
          </a:p>
          <a:p>
            <a:pPr lvl="1"/>
            <a:r>
              <a:rPr lang="en-US" dirty="0"/>
              <a:t>model and framework</a:t>
            </a:r>
          </a:p>
          <a:p>
            <a:pPr lvl="1"/>
            <a:r>
              <a:rPr lang="en-US" dirty="0"/>
              <a:t>system load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979190" y="2447842"/>
            <a:ext cx="1343331" cy="1109784"/>
            <a:chOff x="627499" y="2483019"/>
            <a:chExt cx="1343331" cy="1109784"/>
          </a:xfrm>
        </p:grpSpPr>
        <p:grpSp>
          <p:nvGrpSpPr>
            <p:cNvPr id="40" name="Group 39"/>
            <p:cNvGrpSpPr/>
            <p:nvPr/>
          </p:nvGrpSpPr>
          <p:grpSpPr>
            <a:xfrm>
              <a:off x="627499" y="2483019"/>
              <a:ext cx="641819" cy="616629"/>
              <a:chOff x="627499" y="2483019"/>
              <a:chExt cx="641819" cy="61662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27499" y="2483019"/>
                <a:ext cx="641819" cy="616629"/>
              </a:xfrm>
              <a:prstGeom prst="rect">
                <a:avLst/>
              </a:prstGeom>
              <a:solidFill>
                <a:schemeClr val="tx1"/>
              </a:solidFill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56003" y="2582486"/>
                <a:ext cx="404875" cy="40487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black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3" name="Triangle 22"/>
              <p:cNvSpPr/>
              <p:nvPr/>
            </p:nvSpPr>
            <p:spPr>
              <a:xfrm rot="5400000">
                <a:off x="876020" y="2681274"/>
                <a:ext cx="240468" cy="20730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436141" y="2483019"/>
              <a:ext cx="534689" cy="315008"/>
            </a:xfrm>
            <a:prstGeom prst="rect">
              <a:avLst/>
            </a:prstGeom>
            <a:solidFill>
              <a:srgbClr val="7030A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36141" y="2888193"/>
              <a:ext cx="534689" cy="315008"/>
            </a:xfrm>
            <a:prstGeom prst="rect">
              <a:avLst/>
            </a:prstGeom>
            <a:solidFill>
              <a:schemeClr val="accent4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16638" y="3219488"/>
              <a:ext cx="5139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42113" y="3349318"/>
              <a:ext cx="359513" cy="2434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26715" y="3349318"/>
              <a:ext cx="359513" cy="243485"/>
            </a:xfrm>
            <a:prstGeom prst="rect">
              <a:avLst/>
            </a:prstGeom>
            <a:solidFill>
              <a:srgbClr val="FFC0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11317" y="3349318"/>
              <a:ext cx="359513" cy="243485"/>
            </a:xfrm>
            <a:prstGeom prst="rect">
              <a:avLst/>
            </a:prstGeom>
            <a:solidFill>
              <a:srgbClr val="00B0F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4" name="Content Placeholder 2"/>
          <p:cNvSpPr txBox="1">
            <a:spLocks/>
          </p:cNvSpPr>
          <p:nvPr/>
        </p:nvSpPr>
        <p:spPr>
          <a:xfrm>
            <a:off x="190004" y="1142657"/>
            <a:ext cx="4421576" cy="1627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batching helps:</a:t>
            </a:r>
            <a:endParaRPr lang="en-US" b="1" dirty="0"/>
          </a:p>
        </p:txBody>
      </p:sp>
      <p:cxnSp>
        <p:nvCxnSpPr>
          <p:cNvPr id="56" name="Straight Connector 55"/>
          <p:cNvCxnSpPr/>
          <p:nvPr/>
        </p:nvCxnSpPr>
        <p:spPr>
          <a:xfrm>
            <a:off x="4944792" y="1063044"/>
            <a:ext cx="0" cy="553470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644361" y="4601927"/>
            <a:ext cx="4153293" cy="2054155"/>
            <a:chOff x="76162" y="4021065"/>
            <a:chExt cx="5394960" cy="26682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" t="45911" r="29104"/>
            <a:stretch/>
          </p:blipFill>
          <p:spPr>
            <a:xfrm>
              <a:off x="76162" y="4021065"/>
              <a:ext cx="5394959" cy="2668265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H="1">
              <a:off x="5471121" y="4262236"/>
              <a:ext cx="1" cy="2024264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 rot="16200000">
            <a:off x="-258049" y="5452831"/>
            <a:ext cx="151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0004" y="4178437"/>
            <a:ext cx="4909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287" lvl="0"/>
            <a:r>
              <a:rPr lang="en-US" sz="24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Throughput-optimized frameworks</a:t>
            </a:r>
            <a:endParaRPr lang="en-US" sz="2400" dirty="0">
              <a:solidFill>
                <a:srgbClr val="0000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2764" y="6479179"/>
            <a:ext cx="1377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20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3336403" y="11585"/>
            <a:ext cx="9226032" cy="1325563"/>
          </a:xfrm>
        </p:spPr>
        <p:txBody>
          <a:bodyPr>
            <a:normAutofit/>
          </a:bodyPr>
          <a:lstStyle/>
          <a:p>
            <a:r>
              <a:rPr lang="en-US" sz="3700" i="1" dirty="0"/>
              <a:t>Batching </a:t>
            </a:r>
            <a:r>
              <a:rPr lang="en-US" sz="3700" dirty="0"/>
              <a:t>to Improve Resource Utilization</a:t>
            </a:r>
            <a:endParaRPr lang="en-US" sz="3700" i="1" dirty="0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3580" y="-8050"/>
            <a:ext cx="394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3700" i="1" dirty="0"/>
              <a:t>Latency-aware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099538" y="3557626"/>
            <a:ext cx="7092462" cy="318783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57200" indent="-442913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Wingdings" charset="2"/>
              <a:buChar char="Ø"/>
              <a:tabLst/>
              <a:defRPr sz="2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914400" indent="-4572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4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2pPr>
            <a:lvl3pPr marL="1373188" indent="-3111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20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3pPr>
            <a:lvl4pPr marL="1830388" indent="-236538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4pPr>
            <a:lvl5pPr marL="2287588" indent="-23495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tabLst/>
              <a:defRPr sz="1800" b="0" i="0" kern="120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indent="0">
              <a:buFont typeface="Wingdings" charset="2"/>
              <a:buNone/>
            </a:pPr>
            <a:r>
              <a:rPr lang="en-US" b="1" dirty="0"/>
              <a:t>Clipper Solution:</a:t>
            </a:r>
            <a:endParaRPr lang="en-US" b="1" i="1" dirty="0"/>
          </a:p>
          <a:p>
            <a:pPr marL="14287" indent="0" algn="ctr">
              <a:spcBef>
                <a:spcPts val="2200"/>
              </a:spcBef>
              <a:spcAft>
                <a:spcPts val="1200"/>
              </a:spcAft>
              <a:buFont typeface="Wingdings" charset="2"/>
              <a:buNone/>
            </a:pPr>
            <a:r>
              <a:rPr lang="en-US" i="1" dirty="0"/>
              <a:t>Adaptively tradeoff latency and throughput</a:t>
            </a:r>
            <a:r>
              <a:rPr lang="is-IS" i="1" dirty="0"/>
              <a:t>…</a:t>
            </a:r>
            <a:endParaRPr lang="en-US" i="1" dirty="0"/>
          </a:p>
          <a:p>
            <a:r>
              <a:rPr lang="en-US" b="1" dirty="0"/>
              <a:t>Explore: </a:t>
            </a:r>
            <a:r>
              <a:rPr lang="en-US" dirty="0"/>
              <a:t>Inc. batch size </a:t>
            </a:r>
            <a:r>
              <a:rPr lang="en-US" i="1" dirty="0"/>
              <a:t>until the latency objective is exceeded</a:t>
            </a:r>
            <a:endParaRPr lang="en-US" dirty="0"/>
          </a:p>
          <a:p>
            <a:r>
              <a:rPr lang="en-US" b="1" dirty="0"/>
              <a:t>Exploit: </a:t>
            </a:r>
            <a:r>
              <a:rPr lang="en-US" dirty="0"/>
              <a:t>Use latency measurements from previous batches to </a:t>
            </a:r>
            <a:r>
              <a:rPr lang="en-US" i="1" dirty="0"/>
              <a:t>estimate optimal batch size for SLO</a:t>
            </a:r>
          </a:p>
        </p:txBody>
      </p:sp>
    </p:spTree>
    <p:extLst>
      <p:ext uri="{BB962C8B-B14F-4D97-AF65-F5344CB8AC3E}">
        <p14:creationId xmlns:p14="http://schemas.microsoft.com/office/powerpoint/2010/main" val="700759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11"/>
          <a:stretch/>
        </p:blipFill>
        <p:spPr>
          <a:xfrm>
            <a:off x="4406024" y="1106220"/>
            <a:ext cx="7763256" cy="2668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32251" y="3704524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230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08" y="1137706"/>
            <a:ext cx="7759992" cy="50693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35625" y="6136701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9920" y="4622482"/>
            <a:ext cx="251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Latency (</a:t>
            </a:r>
            <a:r>
              <a:rPr lang="en-US" sz="32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ms</a:t>
            </a: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32" name="Down Arrow 31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34" name="Down Arrow 33"/>
          <p:cNvSpPr/>
          <p:nvPr/>
        </p:nvSpPr>
        <p:spPr>
          <a:xfrm>
            <a:off x="4075624" y="3932320"/>
            <a:ext cx="550127" cy="122706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TextBox 34"/>
          <p:cNvSpPr txBox="1"/>
          <p:nvPr/>
        </p:nvSpPr>
        <p:spPr>
          <a:xfrm>
            <a:off x="3837334" y="515938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6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663" y="973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Tensor Flow Conv. Net (GPU)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744" y="1149801"/>
            <a:ext cx="7763256" cy="5071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35625" y="6136701"/>
            <a:ext cx="2149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Batch Size</a:t>
            </a:r>
            <a:endParaRPr lang="en-US" sz="32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096000" y="705852"/>
            <a:ext cx="4019218" cy="5430849"/>
            <a:chOff x="2891249" y="-658358"/>
            <a:chExt cx="4019216" cy="6388198"/>
          </a:xfrm>
        </p:grpSpPr>
        <p:sp>
          <p:nvSpPr>
            <p:cNvPr id="17" name="TextBox 16"/>
            <p:cNvSpPr txBox="1"/>
            <p:nvPr/>
          </p:nvSpPr>
          <p:spPr>
            <a:xfrm>
              <a:off x="2891249" y="1604968"/>
              <a:ext cx="3483645" cy="651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377"/>
              <a:r>
                <a:rPr lang="en-US" sz="3000" dirty="0">
                  <a:solidFill>
                    <a:srgbClr val="ED7D31"/>
                  </a:solidFill>
                  <a:latin typeface="Helvetica Neue" charset="0"/>
                  <a:ea typeface="Helvetica Neue" charset="0"/>
                  <a:cs typeface="Helvetica Neue" charset="0"/>
                </a:rPr>
                <a:t>Optimal Batch Size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901129" y="-658358"/>
              <a:ext cx="1009336" cy="6388198"/>
              <a:chOff x="5901129" y="-688338"/>
              <a:chExt cx="1009336" cy="638819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V="1">
                <a:off x="6405797" y="-688338"/>
                <a:ext cx="0" cy="5829966"/>
              </a:xfrm>
              <a:prstGeom prst="line">
                <a:avLst/>
              </a:pr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5901129" y="5141627"/>
                <a:ext cx="1009336" cy="558233"/>
              </a:xfrm>
              <a:prstGeom prst="rect">
                <a:avLst/>
              </a:prstGeom>
              <a:ln w="57150"/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77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1139920" y="4622482"/>
            <a:ext cx="2513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Latency (</a:t>
            </a:r>
            <a:r>
              <a:rPr lang="en-US" sz="3200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ms</a:t>
            </a: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007" y="2025087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Throughput</a:t>
            </a:r>
            <a:b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(Queries Per Second)</a:t>
            </a:r>
          </a:p>
        </p:txBody>
      </p:sp>
      <p:sp>
        <p:nvSpPr>
          <p:cNvPr id="24" name="Down Arrow 23"/>
          <p:cNvSpPr/>
          <p:nvPr/>
        </p:nvSpPr>
        <p:spPr>
          <a:xfrm rot="10800000">
            <a:off x="3992950" y="1503780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/>
          <p:cNvSpPr txBox="1"/>
          <p:nvPr/>
        </p:nvSpPr>
        <p:spPr>
          <a:xfrm>
            <a:off x="3712639" y="95840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4075624" y="3932320"/>
            <a:ext cx="550127" cy="1227062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TextBox 28"/>
          <p:cNvSpPr txBox="1"/>
          <p:nvPr/>
        </p:nvSpPr>
        <p:spPr>
          <a:xfrm>
            <a:off x="3837334" y="515938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01" y="3005201"/>
            <a:ext cx="22781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Throughput</a:t>
            </a:r>
          </a:p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(QPS)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327" y="2033204"/>
            <a:ext cx="9343673" cy="419511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0800000">
            <a:off x="2364290" y="2926685"/>
            <a:ext cx="550127" cy="123425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2136651" y="242576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Better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08488" y="-8050"/>
            <a:ext cx="9226032" cy="1325563"/>
          </a:xfrm>
        </p:spPr>
        <p:txBody>
          <a:bodyPr>
            <a:normAutofit/>
          </a:bodyPr>
          <a:lstStyle/>
          <a:p>
            <a:r>
              <a:rPr lang="en-US" i="1" dirty="0"/>
              <a:t>Batching </a:t>
            </a:r>
            <a:r>
              <a:rPr lang="en-US" dirty="0"/>
              <a:t>to Improve Throughput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580" y="-8050"/>
            <a:ext cx="39431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i="1" dirty="0"/>
              <a:t>Latency-aware</a:t>
            </a:r>
          </a:p>
        </p:txBody>
      </p:sp>
    </p:spTree>
    <p:extLst>
      <p:ext uri="{BB962C8B-B14F-4D97-AF65-F5344CB8AC3E}">
        <p14:creationId xmlns:p14="http://schemas.microsoft.com/office/powerpoint/2010/main" val="51027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26D11E0-73BE-6A47-9509-C6D85479A3D1}"/>
              </a:ext>
            </a:extLst>
          </p:cNvPr>
          <p:cNvSpPr txBox="1"/>
          <p:nvPr/>
        </p:nvSpPr>
        <p:spPr>
          <a:xfrm>
            <a:off x="418433" y="2537118"/>
            <a:ext cx="114313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Creating a</a:t>
            </a:r>
            <a:br>
              <a:rPr lang="en-US" sz="6000" dirty="0">
                <a:latin typeface="Century Gothic" panose="020B0502020202020204" pitchFamily="34" charset="0"/>
              </a:rPr>
            </a:br>
            <a:r>
              <a:rPr lang="en-US" sz="6000" b="1" i="1" dirty="0">
                <a:latin typeface="Century Gothic" panose="020B0502020202020204" pitchFamily="34" charset="0"/>
              </a:rPr>
              <a:t>Machine Learning Application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2882B-3830-A947-803E-14243919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78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1855280"/>
            <a:ext cx="12192000" cy="1205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 defTabSz="1219139"/>
            <a:r>
              <a:rPr lang="en-US" sz="4800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Middle layer for prediction serving.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32" y="653989"/>
            <a:ext cx="2357373" cy="1097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070" y="653989"/>
            <a:ext cx="2461613" cy="1097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451" y="653989"/>
            <a:ext cx="1539851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2791" y="462411"/>
            <a:ext cx="1503575" cy="1288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928" y="653989"/>
            <a:ext cx="2130683" cy="1097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114" y="3060745"/>
            <a:ext cx="4991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Common abstractions to make Clipper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manageable</a:t>
            </a:r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90683" y="3060745"/>
            <a:ext cx="6561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System optimizations to make Clipper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fast</a:t>
            </a:r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,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scalable</a:t>
            </a:r>
            <a:r>
              <a:rPr lang="en-US" sz="3200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, and </a:t>
            </a:r>
            <a:r>
              <a:rPr lang="en-US" sz="3200" b="1" dirty="0">
                <a:solidFill>
                  <a:srgbClr val="000000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  <a:cs typeface="Helvetica Neue" panose="02000503000000020004" pitchFamily="2" charset="0"/>
              </a:rPr>
              <a:t>affordable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131839" y="2019871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31839" y="4629720"/>
            <a:ext cx="99283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876" y="4933521"/>
            <a:ext cx="2032000" cy="736600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999051" y="4839986"/>
            <a:ext cx="1690790" cy="1180396"/>
            <a:chOff x="8558827" y="2824768"/>
            <a:chExt cx="1690790" cy="118039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8827" y="2824768"/>
              <a:ext cx="1593117" cy="1004889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197726" y="3235723"/>
              <a:ext cx="1051891" cy="769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/>
              <a:r>
                <a:rPr lang="en-US" sz="4400" b="1" dirty="0">
                  <a:solidFill>
                    <a:srgbClr val="FFFFFF"/>
                  </a:solidFill>
                  <a:latin typeface="HelveticaNeue" charset="0"/>
                  <a:ea typeface=""/>
                </a:rPr>
                <a:t>VW</a:t>
              </a:r>
              <a:endParaRPr lang="en-US" sz="4400" dirty="0">
                <a:solidFill>
                  <a:srgbClr val="FFFFFF"/>
                </a:solidFill>
                <a:latin typeface="Arial" panose="020B0604020202020204"/>
                <a:ea typeface=""/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025" y="5021499"/>
            <a:ext cx="1636427" cy="1333688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3371696" y="5837180"/>
            <a:ext cx="1524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en-US" sz="44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Caffe</a:t>
            </a:r>
            <a:endParaRPr lang="en-US" sz="4400" dirty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704" y="5907875"/>
            <a:ext cx="1629157" cy="77607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762" y="6048953"/>
            <a:ext cx="2047697" cy="49391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307" y="4986052"/>
            <a:ext cx="2067648" cy="4778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40" y="5594930"/>
            <a:ext cx="1707129" cy="9080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FD0A69-A3AE-8F4B-9F2F-AD13EB1F941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469" y="5127251"/>
            <a:ext cx="2120852" cy="4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643" y="1472573"/>
            <a:ext cx="11796714" cy="3989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Current Project Status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749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494" y="16744"/>
            <a:ext cx="10515600" cy="1325563"/>
          </a:xfrm>
        </p:spPr>
        <p:txBody>
          <a:bodyPr/>
          <a:lstStyle/>
          <a:p>
            <a:r>
              <a:rPr lang="en-US" dirty="0"/>
              <a:t>Released v0.3 in June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225" y="1550977"/>
            <a:ext cx="10953750" cy="4468823"/>
          </a:xfrm>
        </p:spPr>
        <p:txBody>
          <a:bodyPr>
            <a:normAutofit/>
          </a:bodyPr>
          <a:lstStyle/>
          <a:p>
            <a:pPr marL="14287" indent="0">
              <a:spcBef>
                <a:spcPts val="1800"/>
              </a:spcBef>
              <a:buSzPct val="75000"/>
              <a:buNone/>
            </a:pPr>
            <a:r>
              <a:rPr lang="en-US" sz="3600" dirty="0"/>
              <a:t>Release Highlights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Metrics and Monitoring infrastructure using Prometheus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Support for user-defined model metrics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Support for hierarchical replication</a:t>
            </a:r>
          </a:p>
          <a:p>
            <a:pPr lvl="1">
              <a:spcBef>
                <a:spcPts val="1800"/>
              </a:spcBef>
              <a:buSzPct val="75000"/>
            </a:pPr>
            <a:r>
              <a:rPr lang="en-US" sz="3600" dirty="0"/>
              <a:t>Several new model deployers</a:t>
            </a:r>
          </a:p>
        </p:txBody>
      </p:sp>
    </p:spTree>
    <p:extLst>
      <p:ext uri="{BB962C8B-B14F-4D97-AF65-F5344CB8AC3E}">
        <p14:creationId xmlns:p14="http://schemas.microsoft.com/office/powerpoint/2010/main" val="236493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EB01C-BCF1-F04A-9717-811BCD9B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55" y="118917"/>
            <a:ext cx="10515600" cy="1325563"/>
          </a:xfrm>
        </p:spPr>
        <p:txBody>
          <a:bodyPr/>
          <a:lstStyle/>
          <a:p>
            <a:r>
              <a:rPr lang="en-US" dirty="0"/>
              <a:t>Community and Adoption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AEA2F-6FCE-EE4D-B149-033032C4F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655" y="1200444"/>
            <a:ext cx="10515600" cy="482455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5000"/>
            </a:pPr>
            <a:r>
              <a:rPr lang="en-US" dirty="0"/>
              <a:t>Active collaborations with several organizations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 err="1"/>
              <a:t>ScotiaBank</a:t>
            </a:r>
            <a:endParaRPr lang="en-US" dirty="0"/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ARM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IBM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AI Singapore</a:t>
            </a:r>
          </a:p>
          <a:p>
            <a:pPr>
              <a:spcBef>
                <a:spcPts val="1200"/>
              </a:spcBef>
              <a:buSzPct val="75000"/>
            </a:pPr>
            <a:r>
              <a:rPr lang="en-US" dirty="0"/>
              <a:t>Status of Community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Initial users now have Clipper deployments in production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29 contributors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4021A-A72A-EE45-98B2-132FBA11A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791" y="1915370"/>
            <a:ext cx="1609642" cy="905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6EAB19-C36A-804D-937F-FB5C6018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433" y="2753334"/>
            <a:ext cx="1551710" cy="1163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D7E01-89DD-2741-AB78-48ECD8F62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073" y="1689775"/>
            <a:ext cx="1797050" cy="1193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3B1EA9-1AF8-4541-9199-A1FEFF6A8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611" y="1949589"/>
            <a:ext cx="3454400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F88DB-C2EB-684D-AC23-32893048E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764" y="2581731"/>
            <a:ext cx="1448042" cy="13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7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445538" y="-13145"/>
            <a:ext cx="1174646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Getting Started with Clipper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538" y="1312418"/>
            <a:ext cx="1021556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Docker images available on </a:t>
            </a:r>
            <a:r>
              <a:rPr lang="en-US" sz="3400" i="1" dirty="0" err="1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DockerHub</a:t>
            </a: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3400" i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Clipper admin is distributed as pip package:</a:t>
            </a: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Inconsolata Medium" charset="0"/>
                <a:ea typeface="Inconsolata Medium" charset="0"/>
                <a:cs typeface="Inconsolata Medium" charset="0"/>
              </a:rPr>
              <a:t>	pip install </a:t>
            </a:r>
            <a:r>
              <a:rPr lang="en-US" sz="3400" i="1" dirty="0" err="1">
                <a:solidFill>
                  <a:schemeClr val="accent6">
                    <a:lumMod val="75000"/>
                  </a:schemeClr>
                </a:solidFill>
                <a:latin typeface="Inconsolata Medium" charset="0"/>
                <a:ea typeface="Inconsolata Medium" charset="0"/>
                <a:cs typeface="Inconsolata Medium" charset="0"/>
              </a:rPr>
              <a:t>clipper_admin</a:t>
            </a:r>
            <a:endParaRPr lang="en-US" sz="3400" i="1" dirty="0">
              <a:solidFill>
                <a:schemeClr val="accent6">
                  <a:lumMod val="75000"/>
                </a:schemeClr>
              </a:solidFill>
              <a:latin typeface="Inconsolata Medium" charset="0"/>
              <a:ea typeface="Inconsolata Medium" charset="0"/>
              <a:cs typeface="Inconsolata Medium" charset="0"/>
            </a:endParaRPr>
          </a:p>
          <a:p>
            <a:pPr>
              <a:lnSpc>
                <a:spcPct val="150000"/>
              </a:lnSpc>
            </a:pPr>
            <a:endParaRPr lang="en-US" sz="3400" i="1" dirty="0">
              <a:solidFill>
                <a:schemeClr val="accent6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>
              <a:lnSpc>
                <a:spcPct val="150000"/>
              </a:lnSpc>
            </a:pPr>
            <a:r>
              <a:rPr lang="en-US" sz="3400" i="1" dirty="0">
                <a:solidFill>
                  <a:schemeClr val="accent6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Get up and running without cloning or compiling!</a:t>
            </a:r>
            <a:endParaRPr lang="en-US" sz="3400" dirty="0">
              <a:solidFill>
                <a:schemeClr val="accent6">
                  <a:lumMod val="75000"/>
                </a:schemeClr>
              </a:solidFill>
              <a:latin typeface="Inconsolata Medium" charset="0"/>
              <a:ea typeface="Inconsolata Medium" charset="0"/>
              <a:cs typeface="Inconsolat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283853"/>
            <a:ext cx="11796714" cy="1453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8000" b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Future Directions</a:t>
            </a:r>
            <a:endParaRPr lang="en-US" sz="80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EA75D-054F-A046-B2DC-92C70CE350A2}"/>
              </a:ext>
            </a:extLst>
          </p:cNvPr>
          <p:cNvSpPr txBox="1"/>
          <p:nvPr/>
        </p:nvSpPr>
        <p:spPr>
          <a:xfrm>
            <a:off x="500402" y="2157984"/>
            <a:ext cx="10215563" cy="234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4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Model Selection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4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Model Composition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400" i="1" dirty="0">
                <a:solidFill>
                  <a:schemeClr val="accent5">
                    <a:lumMod val="7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Integration with Workflow Systems</a:t>
            </a:r>
          </a:p>
        </p:txBody>
      </p:sp>
    </p:spTree>
    <p:extLst>
      <p:ext uri="{BB962C8B-B14F-4D97-AF65-F5344CB8AC3E}">
        <p14:creationId xmlns:p14="http://schemas.microsoft.com/office/powerpoint/2010/main" val="13648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393611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Cross-framework model composition: improved accuracy through ensembles and contextual bandits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Exploit multiple models to estimate confidence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Use multi-armed bandit algorithms to learn optimal model-selection online</a:t>
            </a:r>
          </a:p>
          <a:p>
            <a:pPr lvl="1">
              <a:lnSpc>
                <a:spcPct val="100000"/>
              </a:lnSpc>
              <a:spcBef>
                <a:spcPts val="1800"/>
              </a:spcBef>
              <a:buClr>
                <a:schemeClr val="accent5">
                  <a:lumMod val="75000"/>
                </a:schemeClr>
              </a:buClr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Online personalization across ML frameworks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Model Selection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9573" y="5340096"/>
            <a:ext cx="11021176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sz="4800" i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*Explored in research prototype</a:t>
            </a: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[NSDI 2017]</a:t>
            </a:r>
          </a:p>
        </p:txBody>
      </p:sp>
    </p:spTree>
    <p:extLst>
      <p:ext uri="{BB962C8B-B14F-4D97-AF65-F5344CB8AC3E}">
        <p14:creationId xmlns:p14="http://schemas.microsoft.com/office/powerpoint/2010/main" val="39228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441667" y="2617015"/>
            <a:ext cx="2678014" cy="1146239"/>
            <a:chOff x="3243389" y="3159094"/>
            <a:chExt cx="2678014" cy="1146239"/>
          </a:xfrm>
        </p:grpSpPr>
        <p:grpSp>
          <p:nvGrpSpPr>
            <p:cNvPr id="28" name="Group 27"/>
            <p:cNvGrpSpPr/>
            <p:nvPr/>
          </p:nvGrpSpPr>
          <p:grpSpPr>
            <a:xfrm>
              <a:off x="3243389" y="3162417"/>
              <a:ext cx="2428345" cy="1142916"/>
              <a:chOff x="3321973" y="3162815"/>
              <a:chExt cx="2428345" cy="114291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321973" y="3162815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3273478" y="3314519"/>
                <a:ext cx="954464" cy="777888"/>
              </a:xfrm>
              <a:prstGeom prst="rect">
                <a:avLst/>
              </a:prstGeom>
            </p:spPr>
          </p:pic>
        </p:grpSp>
        <p:sp>
          <p:nvSpPr>
            <p:cNvPr id="29" name="Rectangle 28"/>
            <p:cNvSpPr/>
            <p:nvPr/>
          </p:nvSpPr>
          <p:spPr>
            <a:xfrm>
              <a:off x="5659297" y="3159094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440865" y="1425694"/>
            <a:ext cx="2678816" cy="1147872"/>
            <a:chOff x="3242587" y="1967773"/>
            <a:chExt cx="2678816" cy="1147872"/>
          </a:xfrm>
        </p:grpSpPr>
        <p:grpSp>
          <p:nvGrpSpPr>
            <p:cNvPr id="33" name="Group 32"/>
            <p:cNvGrpSpPr/>
            <p:nvPr/>
          </p:nvGrpSpPr>
          <p:grpSpPr>
            <a:xfrm>
              <a:off x="3242587" y="1967773"/>
              <a:ext cx="2428345" cy="1142916"/>
              <a:chOff x="3321171" y="1967773"/>
              <a:chExt cx="2428345" cy="1142916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321171" y="1967773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039967" y="2350277"/>
                <a:ext cx="1009568" cy="365968"/>
              </a:xfrm>
              <a:prstGeom prst="rect">
                <a:avLst/>
              </a:prstGeom>
            </p:spPr>
          </p:pic>
        </p:grpSp>
        <p:sp>
          <p:nvSpPr>
            <p:cNvPr id="34" name="Rectangle 33"/>
            <p:cNvSpPr/>
            <p:nvPr/>
          </p:nvSpPr>
          <p:spPr>
            <a:xfrm>
              <a:off x="5659297" y="1970025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442384" y="3829270"/>
            <a:ext cx="2680814" cy="1145620"/>
            <a:chOff x="3244106" y="4371349"/>
            <a:chExt cx="2680814" cy="1145620"/>
          </a:xfrm>
        </p:grpSpPr>
        <p:sp>
          <p:nvSpPr>
            <p:cNvPr id="41" name="Rectangle 40"/>
            <p:cNvSpPr/>
            <p:nvPr/>
          </p:nvSpPr>
          <p:spPr>
            <a:xfrm>
              <a:off x="3244106" y="4371349"/>
              <a:ext cx="2428345" cy="11429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62814" y="4371349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358520" y="2693078"/>
            <a:ext cx="1425519" cy="1011936"/>
            <a:chOff x="4012915" y="2055821"/>
            <a:chExt cx="3361299" cy="2386094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4670313" y="2798079"/>
            <a:ext cx="801933" cy="801934"/>
            <a:chOff x="5724072" y="7333"/>
            <a:chExt cx="2080007" cy="2080009"/>
          </a:xfrm>
        </p:grpSpPr>
        <p:sp>
          <p:nvSpPr>
            <p:cNvPr id="65" name="Oval 64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358520" y="3898710"/>
            <a:ext cx="1425519" cy="1011936"/>
            <a:chOff x="4012915" y="2055821"/>
            <a:chExt cx="3361299" cy="2386094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4670313" y="4003711"/>
            <a:ext cx="801933" cy="801934"/>
            <a:chOff x="5724072" y="7333"/>
            <a:chExt cx="2080007" cy="2080009"/>
          </a:xfrm>
        </p:grpSpPr>
        <p:sp>
          <p:nvSpPr>
            <p:cNvPr id="82" name="Oval 81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4358520" y="1491428"/>
            <a:ext cx="1425519" cy="1011936"/>
            <a:chOff x="4012915" y="2055821"/>
            <a:chExt cx="3361299" cy="2386094"/>
          </a:xfrm>
        </p:grpSpPr>
        <p:cxnSp>
          <p:nvCxnSpPr>
            <p:cNvPr id="85" name="Straight Arrow Connector 84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91" name="Group 90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92" name="Oval 91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4670313" y="1596429"/>
            <a:ext cx="801933" cy="801934"/>
            <a:chOff x="5724072" y="7333"/>
            <a:chExt cx="2080007" cy="2080009"/>
          </a:xfrm>
        </p:grpSpPr>
        <p:sp>
          <p:nvSpPr>
            <p:cNvPr id="98" name="Oval 97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101" name="Straight Arrow Connector 100"/>
          <p:cNvCxnSpPr/>
          <p:nvPr/>
        </p:nvCxnSpPr>
        <p:spPr>
          <a:xfrm>
            <a:off x="5796907" y="1987164"/>
            <a:ext cx="1056252" cy="149398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5781010" y="3199132"/>
            <a:ext cx="1056253" cy="51263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 104"/>
          <p:cNvGrpSpPr/>
          <p:nvPr/>
        </p:nvGrpSpPr>
        <p:grpSpPr>
          <a:xfrm>
            <a:off x="3437836" y="5036483"/>
            <a:ext cx="2678816" cy="1147872"/>
            <a:chOff x="3242587" y="1967773"/>
            <a:chExt cx="2678816" cy="1147872"/>
          </a:xfrm>
        </p:grpSpPr>
        <p:grpSp>
          <p:nvGrpSpPr>
            <p:cNvPr id="118" name="Group 117"/>
            <p:cNvGrpSpPr/>
            <p:nvPr/>
          </p:nvGrpSpPr>
          <p:grpSpPr>
            <a:xfrm>
              <a:off x="3242587" y="1967773"/>
              <a:ext cx="2428345" cy="1142916"/>
              <a:chOff x="3321171" y="1967773"/>
              <a:chExt cx="2428345" cy="1142916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3321171" y="1967773"/>
                <a:ext cx="2428345" cy="114291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039967" y="2350277"/>
                <a:ext cx="1009568" cy="365968"/>
              </a:xfrm>
              <a:prstGeom prst="rect">
                <a:avLst/>
              </a:prstGeom>
            </p:spPr>
          </p:pic>
        </p:grpSp>
        <p:sp>
          <p:nvSpPr>
            <p:cNvPr id="119" name="Rectangle 118"/>
            <p:cNvSpPr/>
            <p:nvPr/>
          </p:nvSpPr>
          <p:spPr>
            <a:xfrm>
              <a:off x="5659297" y="1970025"/>
              <a:ext cx="262106" cy="114562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355491" y="5102217"/>
            <a:ext cx="1425519" cy="1011936"/>
            <a:chOff x="4012915" y="2055821"/>
            <a:chExt cx="3361299" cy="2386094"/>
          </a:xfrm>
        </p:grpSpPr>
        <p:cxnSp>
          <p:nvCxnSpPr>
            <p:cNvPr id="123" name="Straight Arrow Connector 122"/>
            <p:cNvCxnSpPr/>
            <p:nvPr/>
          </p:nvCxnSpPr>
          <p:spPr>
            <a:xfrm>
              <a:off x="5942928" y="3239934"/>
              <a:ext cx="1431286" cy="89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4287522" y="2193123"/>
              <a:ext cx="1655406" cy="106468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>
              <a:off x="4287522" y="2720995"/>
              <a:ext cx="1655406" cy="5278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4287522" y="3239934"/>
              <a:ext cx="1655406" cy="8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4287522" y="3248866"/>
              <a:ext cx="1636592" cy="5278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flipV="1">
              <a:off x="4287522" y="3257800"/>
              <a:ext cx="1636592" cy="104681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129" name="Group 128"/>
            <p:cNvGrpSpPr/>
            <p:nvPr/>
          </p:nvGrpSpPr>
          <p:grpSpPr>
            <a:xfrm>
              <a:off x="4012915" y="2055821"/>
              <a:ext cx="274607" cy="2386094"/>
              <a:chOff x="4810479" y="726948"/>
              <a:chExt cx="228603" cy="1986366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4810479" y="726948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810480" y="1605829"/>
                <a:ext cx="228602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4810479" y="2045271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4810479" y="2484713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810479" y="1166389"/>
                <a:ext cx="228603" cy="228601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4667284" y="5207218"/>
            <a:ext cx="801933" cy="801934"/>
            <a:chOff x="5724072" y="7333"/>
            <a:chExt cx="2080007" cy="2080009"/>
          </a:xfrm>
        </p:grpSpPr>
        <p:sp>
          <p:nvSpPr>
            <p:cNvPr id="136" name="Oval 135"/>
            <p:cNvSpPr/>
            <p:nvPr/>
          </p:nvSpPr>
          <p:spPr>
            <a:xfrm>
              <a:off x="5724072" y="7333"/>
              <a:ext cx="2080007" cy="2080009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6230972" y="573468"/>
              <a:ext cx="1066207" cy="947739"/>
            </a:xfrm>
            <a:custGeom>
              <a:avLst/>
              <a:gdLst>
                <a:gd name="connsiteX0" fmla="*/ 0 w 1340556"/>
                <a:gd name="connsiteY0" fmla="*/ 1189143 h 1288265"/>
                <a:gd name="connsiteX1" fmla="*/ 310444 w 1340556"/>
                <a:gd name="connsiteY1" fmla="*/ 1189143 h 1288265"/>
                <a:gd name="connsiteX2" fmla="*/ 776111 w 1340556"/>
                <a:gd name="connsiteY2" fmla="*/ 159032 h 1288265"/>
                <a:gd name="connsiteX3" fmla="*/ 1340556 w 1340556"/>
                <a:gd name="connsiteY3" fmla="*/ 3810 h 1288265"/>
                <a:gd name="connsiteX0" fmla="*/ 0 w 1340556"/>
                <a:gd name="connsiteY0" fmla="*/ 1186354 h 1233692"/>
                <a:gd name="connsiteX1" fmla="*/ 437444 w 1340556"/>
                <a:gd name="connsiteY1" fmla="*/ 1073465 h 1233692"/>
                <a:gd name="connsiteX2" fmla="*/ 776111 w 1340556"/>
                <a:gd name="connsiteY2" fmla="*/ 156243 h 1233692"/>
                <a:gd name="connsiteX3" fmla="*/ 1340556 w 1340556"/>
                <a:gd name="connsiteY3" fmla="*/ 1021 h 1233692"/>
                <a:gd name="connsiteX0" fmla="*/ 0 w 1340556"/>
                <a:gd name="connsiteY0" fmla="*/ 1186354 h 1186354"/>
                <a:gd name="connsiteX1" fmla="*/ 776111 w 1340556"/>
                <a:gd name="connsiteY1" fmla="*/ 156243 h 1186354"/>
                <a:gd name="connsiteX2" fmla="*/ 1340556 w 1340556"/>
                <a:gd name="connsiteY2" fmla="*/ 1021 h 1186354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  <a:gd name="connsiteX0" fmla="*/ 0 w 1340556"/>
                <a:gd name="connsiteY0" fmla="*/ 1185333 h 1185333"/>
                <a:gd name="connsiteX1" fmla="*/ 1340556 w 1340556"/>
                <a:gd name="connsiteY1" fmla="*/ 0 h 118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0556" h="1185333">
                  <a:moveTo>
                    <a:pt x="0" y="1185333"/>
                  </a:moveTo>
                  <a:cubicBezTo>
                    <a:pt x="658518" y="1171222"/>
                    <a:pt x="653815" y="14111"/>
                    <a:pt x="1340556" y="0"/>
                  </a:cubicBezTo>
                </a:path>
              </a:pathLst>
            </a:custGeom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cxnSp>
        <p:nvCxnSpPr>
          <p:cNvPr id="103" name="Straight Arrow Connector 102"/>
          <p:cNvCxnSpPr/>
          <p:nvPr/>
        </p:nvCxnSpPr>
        <p:spPr>
          <a:xfrm flipV="1">
            <a:off x="5807951" y="4085436"/>
            <a:ext cx="1104573" cy="15267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5781010" y="3819741"/>
            <a:ext cx="1056253" cy="5887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6846672" y="3016349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864280" y="3366316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7030A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“MAN”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853159" y="3686074"/>
            <a:ext cx="10982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854954" y="4059739"/>
            <a:ext cx="1299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“SPACE”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72418" y="3155244"/>
            <a:ext cx="1925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E16718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“CAT”</a:t>
            </a:r>
          </a:p>
          <a:p>
            <a:pPr algn="ctr"/>
            <a:r>
              <a:rPr lang="en-US" sz="3000" b="1" dirty="0">
                <a:solidFill>
                  <a:schemeClr val="accent4">
                    <a:lumMod val="75000"/>
                  </a:schemeClr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UNSURE</a:t>
            </a:r>
          </a:p>
        </p:txBody>
      </p:sp>
      <p:sp>
        <p:nvSpPr>
          <p:cNvPr id="139" name="Title 26"/>
          <p:cNvSpPr>
            <a:spLocks noGrp="1"/>
          </p:cNvSpPr>
          <p:nvPr>
            <p:ph type="title"/>
          </p:nvPr>
        </p:nvSpPr>
        <p:spPr>
          <a:xfrm>
            <a:off x="327030" y="214749"/>
            <a:ext cx="10992764" cy="1038949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Helvetica Neue Medium" charset="0"/>
                <a:ea typeface="Helvetica Neue Medium" charset="0"/>
                <a:cs typeface="Helvetica Neue Medium" charset="0"/>
              </a:rPr>
              <a:t>Selection Policy: Estimate confidence</a:t>
            </a:r>
          </a:p>
        </p:txBody>
      </p:sp>
      <p:grpSp>
        <p:nvGrpSpPr>
          <p:cNvPr id="140" name="Group 139"/>
          <p:cNvGrpSpPr/>
          <p:nvPr/>
        </p:nvGrpSpPr>
        <p:grpSpPr>
          <a:xfrm rot="5400000">
            <a:off x="7917496" y="3337275"/>
            <a:ext cx="1746446" cy="952558"/>
            <a:chOff x="8285118" y="2019688"/>
            <a:chExt cx="1746446" cy="952558"/>
          </a:xfrm>
        </p:grpSpPr>
        <p:sp>
          <p:nvSpPr>
            <p:cNvPr id="147" name="Rounded Rectangle 146"/>
            <p:cNvSpPr/>
            <p:nvPr/>
          </p:nvSpPr>
          <p:spPr>
            <a:xfrm>
              <a:off x="8285118" y="2019688"/>
              <a:ext cx="1746446" cy="952558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510567" y="2194359"/>
              <a:ext cx="13956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latin typeface="Helvetica Neue" charset="0"/>
                  <a:ea typeface="Helvetica Neue" charset="0"/>
                  <a:cs typeface="Helvetica Neue" charset="0"/>
                </a:rPr>
                <a:t>Policy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1621" r="17870"/>
          <a:stretch/>
        </p:blipFill>
        <p:spPr>
          <a:xfrm>
            <a:off x="488007" y="1814699"/>
            <a:ext cx="2583090" cy="4268891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8649" y="4131635"/>
            <a:ext cx="1011792" cy="53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4" grpId="0"/>
      <p:bldP spid="145" grpId="0"/>
      <p:bldP spid="14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Model Composition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2C0246-21FF-6743-8B20-99ED9782F9BA}"/>
              </a:ext>
            </a:extLst>
          </p:cNvPr>
          <p:cNvGrpSpPr/>
          <p:nvPr/>
        </p:nvGrpSpPr>
        <p:grpSpPr>
          <a:xfrm>
            <a:off x="371483" y="2568554"/>
            <a:ext cx="2047869" cy="1238687"/>
            <a:chOff x="614369" y="1659781"/>
            <a:chExt cx="2047869" cy="12386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D8AF6A7-3814-9940-80A8-4EECAD555B2F}"/>
                </a:ext>
              </a:extLst>
            </p:cNvPr>
            <p:cNvGrpSpPr/>
            <p:nvPr/>
          </p:nvGrpSpPr>
          <p:grpSpPr>
            <a:xfrm>
              <a:off x="614369" y="2400284"/>
              <a:ext cx="500062" cy="471487"/>
              <a:chOff x="357188" y="5357813"/>
              <a:chExt cx="500062" cy="47148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1166D27-F347-6645-A153-C0454FA40A3E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C54E994-0773-B74E-AC09-160CA3EAE3F3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31ED9-5281-2743-B1C9-13F435E4694A}"/>
                </a:ext>
              </a:extLst>
            </p:cNvPr>
            <p:cNvGrpSpPr/>
            <p:nvPr/>
          </p:nvGrpSpPr>
          <p:grpSpPr>
            <a:xfrm>
              <a:off x="1395418" y="2426981"/>
              <a:ext cx="500062" cy="471487"/>
              <a:chOff x="357188" y="5357813"/>
              <a:chExt cx="500062" cy="471487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DD0EA70-AD98-7A48-9E66-D2AAE1CA80D6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4C1B766-592C-8D46-8096-D0D7A7B54CAC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BAA5A0-0D30-6744-B154-35F09416072A}"/>
                </a:ext>
              </a:extLst>
            </p:cNvPr>
            <p:cNvGrpSpPr/>
            <p:nvPr/>
          </p:nvGrpSpPr>
          <p:grpSpPr>
            <a:xfrm>
              <a:off x="2162176" y="2426041"/>
              <a:ext cx="500062" cy="471487"/>
              <a:chOff x="357188" y="5357813"/>
              <a:chExt cx="500062" cy="471487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54B1A65-AC8F-3547-94B6-3FC21913E423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BE53C7B-FC5D-454A-B5CD-F18FE8BD6E15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7F81D03-4AA9-2C41-A367-CB7E3606D550}"/>
                </a:ext>
              </a:extLst>
            </p:cNvPr>
            <p:cNvCxnSpPr>
              <a:stCxn id="22" idx="0"/>
              <a:endCxn id="16" idx="2"/>
            </p:cNvCxnSpPr>
            <p:nvPr/>
          </p:nvCxnSpPr>
          <p:spPr>
            <a:xfrm flipV="1">
              <a:off x="864400" y="1895525"/>
              <a:ext cx="535855" cy="504759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E47743-3FCF-814F-BFDA-5359E37D4480}"/>
                </a:ext>
              </a:extLst>
            </p:cNvPr>
            <p:cNvGrpSpPr/>
            <p:nvPr/>
          </p:nvGrpSpPr>
          <p:grpSpPr>
            <a:xfrm>
              <a:off x="1400255" y="1659781"/>
              <a:ext cx="500062" cy="471487"/>
              <a:chOff x="357188" y="5357813"/>
              <a:chExt cx="500062" cy="47148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3E067A7-C375-E148-AC81-21DB07AA2D76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77C50D2-55F2-1643-8E52-2E956F14CB4C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8070CD1-DFFB-5349-9EA0-47F879B656BD}"/>
                </a:ext>
              </a:extLst>
            </p:cNvPr>
            <p:cNvCxnSpPr>
              <a:stCxn id="20" idx="0"/>
              <a:endCxn id="16" idx="4"/>
            </p:cNvCxnSpPr>
            <p:nvPr/>
          </p:nvCxnSpPr>
          <p:spPr>
            <a:xfrm flipV="1">
              <a:off x="1645449" y="2131268"/>
              <a:ext cx="4837" cy="295713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E5E489F-F9F6-4143-9935-AF60048EEE1D}"/>
                </a:ext>
              </a:extLst>
            </p:cNvPr>
            <p:cNvCxnSpPr>
              <a:stCxn id="18" idx="0"/>
              <a:endCxn id="16" idx="6"/>
            </p:cNvCxnSpPr>
            <p:nvPr/>
          </p:nvCxnSpPr>
          <p:spPr>
            <a:xfrm flipH="1" flipV="1">
              <a:off x="1900317" y="1895525"/>
              <a:ext cx="511890" cy="53051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609191-63DD-E540-B4B6-CC5A764A23FF}"/>
              </a:ext>
            </a:extLst>
          </p:cNvPr>
          <p:cNvSpPr txBox="1"/>
          <p:nvPr/>
        </p:nvSpPr>
        <p:spPr>
          <a:xfrm>
            <a:off x="116689" y="3981856"/>
            <a:ext cx="255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Ensembles can improve accuracy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80257-B67B-8D49-B878-31930405682E}"/>
              </a:ext>
            </a:extLst>
          </p:cNvPr>
          <p:cNvSpPr txBox="1"/>
          <p:nvPr/>
        </p:nvSpPr>
        <p:spPr>
          <a:xfrm>
            <a:off x="3050369" y="3981856"/>
            <a:ext cx="255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Faster inference with prediction cascades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027B0-4E77-5E47-AB6D-1D4C3E499291}"/>
              </a:ext>
            </a:extLst>
          </p:cNvPr>
          <p:cNvGrpSpPr/>
          <p:nvPr/>
        </p:nvGrpSpPr>
        <p:grpSpPr>
          <a:xfrm>
            <a:off x="2771931" y="1737342"/>
            <a:ext cx="3433540" cy="2252062"/>
            <a:chOff x="2771931" y="2751770"/>
            <a:chExt cx="3433540" cy="22520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3073EFA-1155-404E-A9DB-F6163552E645}"/>
                </a:ext>
              </a:extLst>
            </p:cNvPr>
            <p:cNvGrpSpPr/>
            <p:nvPr/>
          </p:nvGrpSpPr>
          <p:grpSpPr>
            <a:xfrm>
              <a:off x="4079067" y="4349242"/>
              <a:ext cx="500062" cy="471487"/>
              <a:chOff x="357188" y="5357813"/>
              <a:chExt cx="500062" cy="471487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0A2B39A-D862-1C45-A48A-423F5618A657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F06674E3-0592-F64E-A360-6126CD2C7B01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2B42CBC-BCDB-EA4F-9375-3C929B029159}"/>
                </a:ext>
              </a:extLst>
            </p:cNvPr>
            <p:cNvCxnSpPr>
              <a:stCxn id="37" idx="0"/>
            </p:cNvCxnSpPr>
            <p:nvPr/>
          </p:nvCxnSpPr>
          <p:spPr>
            <a:xfrm flipH="1" flipV="1">
              <a:off x="4321954" y="3582982"/>
              <a:ext cx="7144" cy="76626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F90148-D53B-0342-B92D-1DC55EE40D89}"/>
                </a:ext>
              </a:extLst>
            </p:cNvPr>
            <p:cNvCxnSpPr>
              <a:stCxn id="37" idx="6"/>
            </p:cNvCxnSpPr>
            <p:nvPr/>
          </p:nvCxnSpPr>
          <p:spPr>
            <a:xfrm flipV="1">
              <a:off x="4579129" y="4125421"/>
              <a:ext cx="398874" cy="45956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F17D82-B99F-494A-A562-B343E86B43FA}"/>
                </a:ext>
              </a:extLst>
            </p:cNvPr>
            <p:cNvGrpSpPr/>
            <p:nvPr/>
          </p:nvGrpSpPr>
          <p:grpSpPr>
            <a:xfrm>
              <a:off x="4071923" y="3117340"/>
              <a:ext cx="500062" cy="471487"/>
              <a:chOff x="357188" y="5357813"/>
              <a:chExt cx="500062" cy="47148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CC41466-B1FE-BD4E-AC2C-5B1671562E2D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89DC49E-671F-DC43-BE67-FBB157F5F819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CBD9B18-D2C9-4F47-9AC5-5598BE8216DA}"/>
                </a:ext>
              </a:extLst>
            </p:cNvPr>
            <p:cNvSpPr txBox="1"/>
            <p:nvPr/>
          </p:nvSpPr>
          <p:spPr>
            <a:xfrm>
              <a:off x="2857657" y="4260880"/>
              <a:ext cx="11572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Fast model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DA39E5C-DDFA-DE46-8546-0C5493810DFA}"/>
                </a:ext>
              </a:extLst>
            </p:cNvPr>
            <p:cNvCxnSpPr/>
            <p:nvPr/>
          </p:nvCxnSpPr>
          <p:spPr>
            <a:xfrm flipV="1">
              <a:off x="4522137" y="2751770"/>
              <a:ext cx="414263" cy="469358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C99BD3-1D1E-D149-B5BF-B93A6DCDBA19}"/>
                </a:ext>
              </a:extLst>
            </p:cNvPr>
            <p:cNvSpPr txBox="1"/>
            <p:nvPr/>
          </p:nvSpPr>
          <p:spPr>
            <a:xfrm>
              <a:off x="4508888" y="4357501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confident then return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61D58A3-399E-AC44-91A5-1F1D3B28F061}"/>
                </a:ext>
              </a:extLst>
            </p:cNvPr>
            <p:cNvSpPr txBox="1"/>
            <p:nvPr/>
          </p:nvSpPr>
          <p:spPr>
            <a:xfrm>
              <a:off x="2771931" y="3016834"/>
              <a:ext cx="1157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Slow but accurate model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88DA2F6-3F10-5548-B385-900B5394913C}"/>
              </a:ext>
            </a:extLst>
          </p:cNvPr>
          <p:cNvSpPr txBox="1"/>
          <p:nvPr/>
        </p:nvSpPr>
        <p:spPr>
          <a:xfrm>
            <a:off x="6103131" y="4212688"/>
            <a:ext cx="2812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Faster development through model-reuse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F0704FA-D6C2-3B44-9FFC-83E1C72F0E01}"/>
              </a:ext>
            </a:extLst>
          </p:cNvPr>
          <p:cNvCxnSpPr/>
          <p:nvPr/>
        </p:nvCxnSpPr>
        <p:spPr>
          <a:xfrm flipH="1" flipV="1">
            <a:off x="1395418" y="2118658"/>
            <a:ext cx="1" cy="485942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B8E0A70-4971-5745-B6FA-4B4EADC2865D}"/>
              </a:ext>
            </a:extLst>
          </p:cNvPr>
          <p:cNvGrpSpPr/>
          <p:nvPr/>
        </p:nvGrpSpPr>
        <p:grpSpPr>
          <a:xfrm>
            <a:off x="6803208" y="1612772"/>
            <a:ext cx="2061062" cy="2454855"/>
            <a:chOff x="6803208" y="2627200"/>
            <a:chExt cx="2061062" cy="245485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E8B485-3628-474A-B8BD-D81F9D035144}"/>
                </a:ext>
              </a:extLst>
            </p:cNvPr>
            <p:cNvGrpSpPr/>
            <p:nvPr/>
          </p:nvGrpSpPr>
          <p:grpSpPr>
            <a:xfrm>
              <a:off x="6817496" y="4435724"/>
              <a:ext cx="500062" cy="471487"/>
              <a:chOff x="357188" y="5357813"/>
              <a:chExt cx="500062" cy="471487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D9FB699-796E-8548-87AE-A9E10395BDB3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57896E36-2BD8-124A-8B68-870F8A0466E6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B180AF-2F35-EC4E-999A-4FB6905861B4}"/>
                </a:ext>
              </a:extLst>
            </p:cNvPr>
            <p:cNvSpPr txBox="1"/>
            <p:nvPr/>
          </p:nvSpPr>
          <p:spPr>
            <a:xfrm>
              <a:off x="7458143" y="4435724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Pre-trained DNN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CDE5FEB-9B3C-B140-9630-5B6EE57154AD}"/>
                </a:ext>
              </a:extLst>
            </p:cNvPr>
            <p:cNvCxnSpPr>
              <a:stCxn id="50" idx="0"/>
            </p:cNvCxnSpPr>
            <p:nvPr/>
          </p:nvCxnSpPr>
          <p:spPr>
            <a:xfrm flipH="1" flipV="1">
              <a:off x="7060383" y="3582982"/>
              <a:ext cx="7144" cy="85274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5A229F5-DDAF-2242-AEE9-38C4E92948F0}"/>
                </a:ext>
              </a:extLst>
            </p:cNvPr>
            <p:cNvGrpSpPr/>
            <p:nvPr/>
          </p:nvGrpSpPr>
          <p:grpSpPr>
            <a:xfrm>
              <a:off x="6803208" y="3111115"/>
              <a:ext cx="500062" cy="471487"/>
              <a:chOff x="357188" y="5357813"/>
              <a:chExt cx="500062" cy="47148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ED8B6B6-D0D3-1545-A6F2-0869255F176E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A17DE87-7150-4D41-8110-920D09E20188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741A24C-D8C6-0A44-AC4D-9FE64A45A383}"/>
                </a:ext>
              </a:extLst>
            </p:cNvPr>
            <p:cNvSpPr txBox="1"/>
            <p:nvPr/>
          </p:nvSpPr>
          <p:spPr>
            <a:xfrm>
              <a:off x="7177223" y="2948694"/>
              <a:ext cx="11572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Task-specific model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E1B4F38-36C6-5D4E-A19F-12D81BB23AB7}"/>
                </a:ext>
              </a:extLst>
            </p:cNvPr>
            <p:cNvCxnSpPr/>
            <p:nvPr/>
          </p:nvCxnSpPr>
          <p:spPr>
            <a:xfrm flipH="1" flipV="1">
              <a:off x="7067527" y="2627200"/>
              <a:ext cx="1" cy="485942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20F3AE41-BEB4-E54E-A38F-37C3B90E7A8A}"/>
              </a:ext>
            </a:extLst>
          </p:cNvPr>
          <p:cNvSpPr txBox="1"/>
          <p:nvPr/>
        </p:nvSpPr>
        <p:spPr>
          <a:xfrm>
            <a:off x="9098735" y="4238082"/>
            <a:ext cx="2812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4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Model specialization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782844-16CA-A642-AAA0-77DF208E1EFB}"/>
              </a:ext>
            </a:extLst>
          </p:cNvPr>
          <p:cNvGrpSpPr/>
          <p:nvPr/>
        </p:nvGrpSpPr>
        <p:grpSpPr>
          <a:xfrm>
            <a:off x="8320176" y="582535"/>
            <a:ext cx="4168601" cy="3655547"/>
            <a:chOff x="8491631" y="1596963"/>
            <a:chExt cx="4168601" cy="365554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C2DDA07-965C-934D-AFFE-1A976B7BAEB0}"/>
                </a:ext>
              </a:extLst>
            </p:cNvPr>
            <p:cNvGrpSpPr/>
            <p:nvPr/>
          </p:nvGrpSpPr>
          <p:grpSpPr>
            <a:xfrm>
              <a:off x="10827775" y="4606179"/>
              <a:ext cx="500062" cy="471487"/>
              <a:chOff x="357188" y="5357813"/>
              <a:chExt cx="500062" cy="471487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15DA141-9C50-F748-8A9F-1F2988F852FC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19FC5C02-3A68-B749-A1ED-2EB626F939BE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4BFDB1-4217-C84E-8BA5-8EA598F57205}"/>
                </a:ext>
              </a:extLst>
            </p:cNvPr>
            <p:cNvSpPr txBox="1"/>
            <p:nvPr/>
          </p:nvSpPr>
          <p:spPr>
            <a:xfrm>
              <a:off x="11254105" y="4606179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Object detector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64190F3-AA31-0B4C-A788-0444D7FB1880}"/>
                </a:ext>
              </a:extLst>
            </p:cNvPr>
            <p:cNvCxnSpPr>
              <a:endCxn id="71" idx="4"/>
            </p:cNvCxnSpPr>
            <p:nvPr/>
          </p:nvCxnSpPr>
          <p:spPr>
            <a:xfrm flipH="1" flipV="1">
              <a:off x="10215788" y="3762579"/>
              <a:ext cx="862018" cy="84360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497934-54C9-FC44-B84D-13CE5D4B814D}"/>
                </a:ext>
              </a:extLst>
            </p:cNvPr>
            <p:cNvGrpSpPr/>
            <p:nvPr/>
          </p:nvGrpSpPr>
          <p:grpSpPr>
            <a:xfrm>
              <a:off x="11099451" y="2391456"/>
              <a:ext cx="500062" cy="471487"/>
              <a:chOff x="357188" y="5357813"/>
              <a:chExt cx="500062" cy="471487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A3DCB81-8A21-4842-A639-9090DAF04F09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2D9AF11D-AF53-1B42-8994-7C3784B33111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1C0B706-2ADA-B344-97E5-F965D2665473}"/>
                </a:ext>
              </a:extLst>
            </p:cNvPr>
            <p:cNvCxnSpPr>
              <a:stCxn id="71" idx="0"/>
              <a:endCxn id="73" idx="3"/>
            </p:cNvCxnSpPr>
            <p:nvPr/>
          </p:nvCxnSpPr>
          <p:spPr>
            <a:xfrm flipV="1">
              <a:off x="10215788" y="2793895"/>
              <a:ext cx="956895" cy="49719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52FE4EE-9454-C641-898B-84D8ACEFF703}"/>
                </a:ext>
              </a:extLst>
            </p:cNvPr>
            <p:cNvGrpSpPr/>
            <p:nvPr/>
          </p:nvGrpSpPr>
          <p:grpSpPr>
            <a:xfrm>
              <a:off x="9965757" y="3291092"/>
              <a:ext cx="500062" cy="471487"/>
              <a:chOff x="357188" y="5357813"/>
              <a:chExt cx="500062" cy="471487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1E8A9DB-8988-6C40-931F-33FF01B210F9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5A9DB057-82E4-9140-8802-8FE4D76B275D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14C3A8B-0D33-2B46-A148-709D187D70E8}"/>
                </a:ext>
              </a:extLst>
            </p:cNvPr>
            <p:cNvSpPr txBox="1"/>
            <p:nvPr/>
          </p:nvSpPr>
          <p:spPr>
            <a:xfrm>
              <a:off x="9376806" y="4098882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object detected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6E4564A-8756-C244-8D3A-4A5440268394}"/>
                </a:ext>
              </a:extLst>
            </p:cNvPr>
            <p:cNvSpPr txBox="1"/>
            <p:nvPr/>
          </p:nvSpPr>
          <p:spPr>
            <a:xfrm>
              <a:off x="10441982" y="2911713"/>
              <a:ext cx="1696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If face detected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12C8636-49DD-464D-93E7-292B5ED555CB}"/>
                </a:ext>
              </a:extLst>
            </p:cNvPr>
            <p:cNvGrpSpPr/>
            <p:nvPr/>
          </p:nvGrpSpPr>
          <p:grpSpPr>
            <a:xfrm>
              <a:off x="9858602" y="2104260"/>
              <a:ext cx="500062" cy="471487"/>
              <a:chOff x="357188" y="5357813"/>
              <a:chExt cx="500062" cy="47148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E72FFDB3-54B8-8448-A640-2B55008A2876}"/>
                  </a:ext>
                </a:extLst>
              </p:cNvPr>
              <p:cNvSpPr/>
              <p:nvPr/>
            </p:nvSpPr>
            <p:spPr>
              <a:xfrm>
                <a:off x="357188" y="5357813"/>
                <a:ext cx="500062" cy="471487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1761E3EC-9F62-F846-9079-6A338D02D024}"/>
                  </a:ext>
                </a:extLst>
              </p:cNvPr>
              <p:cNvSpPr/>
              <p:nvPr/>
            </p:nvSpPr>
            <p:spPr>
              <a:xfrm>
                <a:off x="457200" y="5470240"/>
                <a:ext cx="285750" cy="244755"/>
              </a:xfrm>
              <a:custGeom>
                <a:avLst/>
                <a:gdLst>
                  <a:gd name="connsiteX0" fmla="*/ 0 w 1340556"/>
                  <a:gd name="connsiteY0" fmla="*/ 1189143 h 1288265"/>
                  <a:gd name="connsiteX1" fmla="*/ 310444 w 1340556"/>
                  <a:gd name="connsiteY1" fmla="*/ 1189143 h 1288265"/>
                  <a:gd name="connsiteX2" fmla="*/ 776111 w 1340556"/>
                  <a:gd name="connsiteY2" fmla="*/ 159032 h 1288265"/>
                  <a:gd name="connsiteX3" fmla="*/ 1340556 w 1340556"/>
                  <a:gd name="connsiteY3" fmla="*/ 3810 h 1288265"/>
                  <a:gd name="connsiteX0" fmla="*/ 0 w 1340556"/>
                  <a:gd name="connsiteY0" fmla="*/ 1186354 h 1233692"/>
                  <a:gd name="connsiteX1" fmla="*/ 437444 w 1340556"/>
                  <a:gd name="connsiteY1" fmla="*/ 1073465 h 1233692"/>
                  <a:gd name="connsiteX2" fmla="*/ 776111 w 1340556"/>
                  <a:gd name="connsiteY2" fmla="*/ 156243 h 1233692"/>
                  <a:gd name="connsiteX3" fmla="*/ 1340556 w 1340556"/>
                  <a:gd name="connsiteY3" fmla="*/ 1021 h 1233692"/>
                  <a:gd name="connsiteX0" fmla="*/ 0 w 1340556"/>
                  <a:gd name="connsiteY0" fmla="*/ 1186354 h 1186354"/>
                  <a:gd name="connsiteX1" fmla="*/ 776111 w 1340556"/>
                  <a:gd name="connsiteY1" fmla="*/ 156243 h 1186354"/>
                  <a:gd name="connsiteX2" fmla="*/ 1340556 w 1340556"/>
                  <a:gd name="connsiteY2" fmla="*/ 1021 h 1186354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  <a:gd name="connsiteX0" fmla="*/ 0 w 1340556"/>
                  <a:gd name="connsiteY0" fmla="*/ 1185333 h 1185333"/>
                  <a:gd name="connsiteX1" fmla="*/ 1340556 w 1340556"/>
                  <a:gd name="connsiteY1" fmla="*/ 0 h 1185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40556" h="1185333">
                    <a:moveTo>
                      <a:pt x="0" y="1185333"/>
                    </a:moveTo>
                    <a:cubicBezTo>
                      <a:pt x="658518" y="1171222"/>
                      <a:pt x="653815" y="14111"/>
                      <a:pt x="1340556" y="0"/>
                    </a:cubicBezTo>
                  </a:path>
                </a:pathLst>
              </a:custGeom>
              <a:effectLst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4B2EA3-381A-0E4B-B902-55F161CBA4FA}"/>
                </a:ext>
              </a:extLst>
            </p:cNvPr>
            <p:cNvSpPr txBox="1"/>
            <p:nvPr/>
          </p:nvSpPr>
          <p:spPr>
            <a:xfrm>
              <a:off x="8940666" y="2748638"/>
              <a:ext cx="1696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/>
                <a:t>Else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23617AB-1929-C64F-8B96-DE435454C58E}"/>
                </a:ext>
              </a:extLst>
            </p:cNvPr>
            <p:cNvCxnSpPr>
              <a:stCxn id="71" idx="0"/>
            </p:cNvCxnSpPr>
            <p:nvPr/>
          </p:nvCxnSpPr>
          <p:spPr>
            <a:xfrm flipH="1" flipV="1">
              <a:off x="10101488" y="2560847"/>
              <a:ext cx="114300" cy="73024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77CC8C4-0811-7F46-A56B-1373FE1E5A6E}"/>
                </a:ext>
              </a:extLst>
            </p:cNvPr>
            <p:cNvCxnSpPr/>
            <p:nvPr/>
          </p:nvCxnSpPr>
          <p:spPr>
            <a:xfrm flipH="1" flipV="1">
              <a:off x="10065769" y="1596963"/>
              <a:ext cx="14502" cy="50294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90C6C8F-040B-7E41-803C-4488724BABAE}"/>
                </a:ext>
              </a:extLst>
            </p:cNvPr>
            <p:cNvSpPr txBox="1"/>
            <p:nvPr/>
          </p:nvSpPr>
          <p:spPr>
            <a:xfrm>
              <a:off x="8491631" y="3341254"/>
              <a:ext cx="1406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</a:rPr>
                <a:t>Face detector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5E17601-2601-464B-A1F8-C3EDF385A0BB}"/>
                </a:ext>
              </a:extLst>
            </p:cNvPr>
            <p:cNvCxnSpPr/>
            <p:nvPr/>
          </p:nvCxnSpPr>
          <p:spPr>
            <a:xfrm flipH="1" flipV="1">
              <a:off x="11349482" y="1892285"/>
              <a:ext cx="14502" cy="50294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8215EA7-6E34-8F41-87E6-A4E741823ECF}"/>
                </a:ext>
              </a:extLst>
            </p:cNvPr>
            <p:cNvCxnSpPr/>
            <p:nvPr/>
          </p:nvCxnSpPr>
          <p:spPr>
            <a:xfrm flipV="1">
              <a:off x="11106702" y="4143969"/>
              <a:ext cx="378511" cy="46500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8A65853-D917-9D42-98AB-5F61E0268880}"/>
              </a:ext>
            </a:extLst>
          </p:cNvPr>
          <p:cNvSpPr txBox="1"/>
          <p:nvPr/>
        </p:nvSpPr>
        <p:spPr>
          <a:xfrm>
            <a:off x="757245" y="5413017"/>
            <a:ext cx="10415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to efficiently support serving arbitrary model pipelines?</a:t>
            </a:r>
          </a:p>
        </p:txBody>
      </p:sp>
      <p:sp>
        <p:nvSpPr>
          <p:cNvPr id="78" name="Slide Number Placeholder 2">
            <a:extLst>
              <a:ext uri="{FF2B5EF4-FFF2-40B4-BE49-F238E27FC236}">
                <a16:creationId xmlns:a16="http://schemas.microsoft.com/office/drawing/2014/main" id="{9E3654BC-CD7E-5F43-8579-52B21EB9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5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9" grpId="0"/>
      <p:bldP spid="52" grpId="0"/>
      <p:bldP spid="7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Model Composition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5345A230-F557-1B43-AD24-1521C7A9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393611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InferLine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: Research project studying resource allocation and scheduling for arbitrary model pipelines to minimize cost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Investigating languages and API for expressing model compositions</a:t>
            </a:r>
          </a:p>
          <a:p>
            <a:pPr lvl="1"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Extend work on model deployers and function shipping</a:t>
            </a:r>
          </a:p>
        </p:txBody>
      </p:sp>
    </p:spTree>
    <p:extLst>
      <p:ext uri="{BB962C8B-B14F-4D97-AF65-F5344CB8AC3E}">
        <p14:creationId xmlns:p14="http://schemas.microsoft.com/office/powerpoint/2010/main" val="240108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7" r="32435"/>
          <a:stretch/>
        </p:blipFill>
        <p:spPr>
          <a:xfrm>
            <a:off x="11118568" y="5851602"/>
            <a:ext cx="6033325" cy="3287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7EC7FF-237F-A846-9A9D-98EC66FC23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65" t="20857"/>
          <a:stretch/>
        </p:blipFill>
        <p:spPr>
          <a:xfrm>
            <a:off x="13162896" y="2564535"/>
            <a:ext cx="2860629" cy="32870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6D11E0-73BE-6A47-9509-C6D85479A3D1}"/>
              </a:ext>
            </a:extLst>
          </p:cNvPr>
          <p:cNvSpPr txBox="1"/>
          <p:nvPr/>
        </p:nvSpPr>
        <p:spPr>
          <a:xfrm>
            <a:off x="343483" y="162885"/>
            <a:ext cx="1160606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Century Gothic" panose="020B0502020202020204" pitchFamily="34" charset="0"/>
              </a:rPr>
              <a:t>Data Scientists Develop ML Applications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2C014FF-682F-2444-96C3-902C45230364}"/>
              </a:ext>
            </a:extLst>
          </p:cNvPr>
          <p:cNvCxnSpPr>
            <a:cxnSpLocks/>
          </p:cNvCxnSpPr>
          <p:nvPr/>
        </p:nvCxnSpPr>
        <p:spPr>
          <a:xfrm flipV="1">
            <a:off x="3655410" y="3953304"/>
            <a:ext cx="756458" cy="3064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0EE867D-2170-D049-B37E-DB0AC80DD5EB}"/>
              </a:ext>
            </a:extLst>
          </p:cNvPr>
          <p:cNvCxnSpPr>
            <a:cxnSpLocks/>
          </p:cNvCxnSpPr>
          <p:nvPr/>
        </p:nvCxnSpPr>
        <p:spPr>
          <a:xfrm>
            <a:off x="3574527" y="2267954"/>
            <a:ext cx="725612" cy="30658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BB3E38-C16C-CB4A-B928-54A5B31EABDB}"/>
              </a:ext>
            </a:extLst>
          </p:cNvPr>
          <p:cNvSpPr txBox="1"/>
          <p:nvPr/>
        </p:nvSpPr>
        <p:spPr>
          <a:xfrm>
            <a:off x="7610012" y="2186662"/>
            <a:ext cx="48657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Iterative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Experimentation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Composable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61CE78-EAE0-4643-B7F4-89220FB288FC}"/>
              </a:ext>
            </a:extLst>
          </p:cNvPr>
          <p:cNvGrpSpPr/>
          <p:nvPr/>
        </p:nvGrpSpPr>
        <p:grpSpPr>
          <a:xfrm>
            <a:off x="1394191" y="1523512"/>
            <a:ext cx="1850067" cy="1055778"/>
            <a:chOff x="4437802" y="2295143"/>
            <a:chExt cx="2565106" cy="1483893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B814F8F-7042-7D43-94B7-DE359547A5F9}"/>
                </a:ext>
              </a:extLst>
            </p:cNvPr>
            <p:cNvCxnSpPr/>
            <p:nvPr/>
          </p:nvCxnSpPr>
          <p:spPr>
            <a:xfrm>
              <a:off x="6221468" y="3037091"/>
              <a:ext cx="78144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0021042-53A7-2F44-9CF0-2885A0AEBB56}"/>
                </a:ext>
              </a:extLst>
            </p:cNvPr>
            <p:cNvCxnSpPr/>
            <p:nvPr/>
          </p:nvCxnSpPr>
          <p:spPr>
            <a:xfrm>
              <a:off x="4608570" y="2380530"/>
              <a:ext cx="1922917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33B765C-C2FD-1145-AA2F-971F7F8CE24A}"/>
                </a:ext>
              </a:extLst>
            </p:cNvPr>
            <p:cNvCxnSpPr/>
            <p:nvPr/>
          </p:nvCxnSpPr>
          <p:spPr>
            <a:xfrm>
              <a:off x="4608570" y="3037089"/>
              <a:ext cx="1922917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4B1D0EF-17E7-5649-B79C-0CC8335331C2}"/>
                </a:ext>
              </a:extLst>
            </p:cNvPr>
            <p:cNvCxnSpPr/>
            <p:nvPr/>
          </p:nvCxnSpPr>
          <p:spPr>
            <a:xfrm flipV="1">
              <a:off x="4608570" y="3037090"/>
              <a:ext cx="1922916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E626A99-2AFA-AD43-842A-7F5DC2D909C2}"/>
                </a:ext>
              </a:extLst>
            </p:cNvPr>
            <p:cNvSpPr/>
            <p:nvPr/>
          </p:nvSpPr>
          <p:spPr>
            <a:xfrm>
              <a:off x="5121686" y="2390319"/>
              <a:ext cx="1293542" cy="129354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8199543-D58E-B149-B992-FBDEA146A9ED}"/>
                </a:ext>
              </a:extLst>
            </p:cNvPr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618F4D0-0F2B-EF42-9CB6-160735518698}"/>
                  </a:ext>
                </a:extLst>
              </p:cNvPr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01957BF-7C3E-5B4F-B06D-640C9B984764}"/>
                  </a:ext>
                </a:extLst>
              </p:cNvPr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9F840AD6-5BBF-9A4A-A89C-F2CC252061AE}"/>
                  </a:ext>
                </a:extLst>
              </p:cNvPr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5624ECB-F612-9F41-BDC8-E06F8C9F6D8D}"/>
              </a:ext>
            </a:extLst>
          </p:cNvPr>
          <p:cNvGrpSpPr/>
          <p:nvPr/>
        </p:nvGrpSpPr>
        <p:grpSpPr>
          <a:xfrm>
            <a:off x="1517356" y="3785839"/>
            <a:ext cx="1850067" cy="1055778"/>
            <a:chOff x="4437802" y="2295143"/>
            <a:chExt cx="2565106" cy="1483893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B5580454-757E-D544-B67D-1B82F97C339E}"/>
                </a:ext>
              </a:extLst>
            </p:cNvPr>
            <p:cNvCxnSpPr/>
            <p:nvPr/>
          </p:nvCxnSpPr>
          <p:spPr>
            <a:xfrm>
              <a:off x="6221468" y="3037091"/>
              <a:ext cx="78144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B4E0FA0-DFEC-8043-B410-F0946B5F1EF4}"/>
                </a:ext>
              </a:extLst>
            </p:cNvPr>
            <p:cNvCxnSpPr/>
            <p:nvPr/>
          </p:nvCxnSpPr>
          <p:spPr>
            <a:xfrm>
              <a:off x="4608570" y="2380530"/>
              <a:ext cx="1922917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4B5243E3-9532-E043-B609-21295BF9578D}"/>
                </a:ext>
              </a:extLst>
            </p:cNvPr>
            <p:cNvCxnSpPr/>
            <p:nvPr/>
          </p:nvCxnSpPr>
          <p:spPr>
            <a:xfrm>
              <a:off x="4608570" y="3037089"/>
              <a:ext cx="1922917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F2E5A0F-3997-D14E-A703-AB403DD04CB7}"/>
                </a:ext>
              </a:extLst>
            </p:cNvPr>
            <p:cNvCxnSpPr/>
            <p:nvPr/>
          </p:nvCxnSpPr>
          <p:spPr>
            <a:xfrm flipV="1">
              <a:off x="4608570" y="3037090"/>
              <a:ext cx="1922916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25CB5E7-ABBC-1A44-9E28-4F216B4ADC9C}"/>
                </a:ext>
              </a:extLst>
            </p:cNvPr>
            <p:cNvSpPr/>
            <p:nvPr/>
          </p:nvSpPr>
          <p:spPr>
            <a:xfrm>
              <a:off x="5121686" y="2390319"/>
              <a:ext cx="1293542" cy="129354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0D41F26-C695-404B-B62D-EB9C2E33BA29}"/>
                </a:ext>
              </a:extLst>
            </p:cNvPr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E0419273-5F69-B946-92ED-E62CF23FF768}"/>
                  </a:ext>
                </a:extLst>
              </p:cNvPr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E5AE513D-3D97-AB4E-B792-155FAC396B04}"/>
                  </a:ext>
                </a:extLst>
              </p:cNvPr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EDBB1C7-5FB6-BF44-A5E9-F125647C9C42}"/>
                  </a:ext>
                </a:extLst>
              </p:cNvPr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C5A27D7-6F50-0E48-AD34-DEF6251C8844}"/>
              </a:ext>
            </a:extLst>
          </p:cNvPr>
          <p:cNvGrpSpPr/>
          <p:nvPr/>
        </p:nvGrpSpPr>
        <p:grpSpPr>
          <a:xfrm>
            <a:off x="4726940" y="2763199"/>
            <a:ext cx="1850067" cy="1055778"/>
            <a:chOff x="4437802" y="2295143"/>
            <a:chExt cx="2565106" cy="1483893"/>
          </a:xfrm>
        </p:grpSpPr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1DAD4A8-7A0E-1742-B78F-B06DD3AFBEB7}"/>
                </a:ext>
              </a:extLst>
            </p:cNvPr>
            <p:cNvCxnSpPr/>
            <p:nvPr/>
          </p:nvCxnSpPr>
          <p:spPr>
            <a:xfrm>
              <a:off x="6221468" y="3037091"/>
              <a:ext cx="78144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22E59A06-8515-6A4B-90B4-3B1FC3B17E2A}"/>
                </a:ext>
              </a:extLst>
            </p:cNvPr>
            <p:cNvCxnSpPr/>
            <p:nvPr/>
          </p:nvCxnSpPr>
          <p:spPr>
            <a:xfrm>
              <a:off x="4608570" y="2380530"/>
              <a:ext cx="1922917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50F443F5-7615-2B46-A2E4-B6B4843B308B}"/>
                </a:ext>
              </a:extLst>
            </p:cNvPr>
            <p:cNvCxnSpPr/>
            <p:nvPr/>
          </p:nvCxnSpPr>
          <p:spPr>
            <a:xfrm>
              <a:off x="4608570" y="3037089"/>
              <a:ext cx="1922917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1C7CA0B-8D7D-1240-954A-B27DC84837F8}"/>
                </a:ext>
              </a:extLst>
            </p:cNvPr>
            <p:cNvCxnSpPr/>
            <p:nvPr/>
          </p:nvCxnSpPr>
          <p:spPr>
            <a:xfrm flipV="1">
              <a:off x="4608570" y="3037090"/>
              <a:ext cx="1922916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05A1EE74-FC41-7443-8559-1374B68D5DE5}"/>
                </a:ext>
              </a:extLst>
            </p:cNvPr>
            <p:cNvSpPr/>
            <p:nvPr/>
          </p:nvSpPr>
          <p:spPr>
            <a:xfrm>
              <a:off x="5121686" y="2390319"/>
              <a:ext cx="1293542" cy="129354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753A6574-9308-5241-8103-8E848D16BD47}"/>
                </a:ext>
              </a:extLst>
            </p:cNvPr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5AD8F11-D172-B048-8FD6-71676976E066}"/>
                  </a:ext>
                </a:extLst>
              </p:cNvPr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D95BA27-BAE7-1249-92D0-53A7C758FEC5}"/>
                  </a:ext>
                </a:extLst>
              </p:cNvPr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8A36A04-F8AE-5A45-9FAF-0C69C23BDCA8}"/>
                  </a:ext>
                </a:extLst>
              </p:cNvPr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547C866-3945-6E4A-BB16-02BD2362882B}"/>
              </a:ext>
            </a:extLst>
          </p:cNvPr>
          <p:cNvGrpSpPr/>
          <p:nvPr/>
        </p:nvGrpSpPr>
        <p:grpSpPr>
          <a:xfrm>
            <a:off x="1405627" y="1775138"/>
            <a:ext cx="1850067" cy="1055778"/>
            <a:chOff x="4437802" y="2295143"/>
            <a:chExt cx="2565106" cy="1483893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CBE55D7-CCF3-C04A-BE48-F754B16F709D}"/>
                </a:ext>
              </a:extLst>
            </p:cNvPr>
            <p:cNvCxnSpPr/>
            <p:nvPr/>
          </p:nvCxnSpPr>
          <p:spPr>
            <a:xfrm>
              <a:off x="6221468" y="3037091"/>
              <a:ext cx="78144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7372BB6-A072-654F-B1A2-F82BBD55694B}"/>
                </a:ext>
              </a:extLst>
            </p:cNvPr>
            <p:cNvCxnSpPr/>
            <p:nvPr/>
          </p:nvCxnSpPr>
          <p:spPr>
            <a:xfrm>
              <a:off x="4608570" y="2380530"/>
              <a:ext cx="1922917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222FF6A-8C66-6448-A390-69A188252BD1}"/>
                </a:ext>
              </a:extLst>
            </p:cNvPr>
            <p:cNvCxnSpPr/>
            <p:nvPr/>
          </p:nvCxnSpPr>
          <p:spPr>
            <a:xfrm>
              <a:off x="4608570" y="3037089"/>
              <a:ext cx="1922917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1723BB-9597-7E4F-AE5F-03C6A633DE01}"/>
                </a:ext>
              </a:extLst>
            </p:cNvPr>
            <p:cNvCxnSpPr/>
            <p:nvPr/>
          </p:nvCxnSpPr>
          <p:spPr>
            <a:xfrm flipV="1">
              <a:off x="4608570" y="3037090"/>
              <a:ext cx="1922916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0A3E012-7CD5-C144-B26D-FF0887D7915D}"/>
                </a:ext>
              </a:extLst>
            </p:cNvPr>
            <p:cNvSpPr/>
            <p:nvPr/>
          </p:nvSpPr>
          <p:spPr>
            <a:xfrm>
              <a:off x="5121686" y="2390319"/>
              <a:ext cx="1293542" cy="129354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948A8EC-FDD8-4F4E-8CDC-CFD9C639BBF2}"/>
                </a:ext>
              </a:extLst>
            </p:cNvPr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D38A53F-9A15-374D-A6C0-CD11B03089C8}"/>
                  </a:ext>
                </a:extLst>
              </p:cNvPr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FC22BBB-C193-6040-89E3-7E2E0BF70E82}"/>
                  </a:ext>
                </a:extLst>
              </p:cNvPr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CF10B20-D4CD-E346-8001-0389D32AE33C}"/>
                  </a:ext>
                </a:extLst>
              </p:cNvPr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3ACC2E-1D03-6F42-B326-964911CA69AB}"/>
              </a:ext>
            </a:extLst>
          </p:cNvPr>
          <p:cNvGrpSpPr/>
          <p:nvPr/>
        </p:nvGrpSpPr>
        <p:grpSpPr>
          <a:xfrm>
            <a:off x="1405627" y="2046648"/>
            <a:ext cx="1850067" cy="1055778"/>
            <a:chOff x="4437802" y="2295143"/>
            <a:chExt cx="2565106" cy="1483893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C509A7A-2F07-094E-924B-F1204CF19A1D}"/>
                </a:ext>
              </a:extLst>
            </p:cNvPr>
            <p:cNvCxnSpPr/>
            <p:nvPr/>
          </p:nvCxnSpPr>
          <p:spPr>
            <a:xfrm>
              <a:off x="6221468" y="3037091"/>
              <a:ext cx="781440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25053E2-201C-574C-9B7A-3C9DA98B6981}"/>
                </a:ext>
              </a:extLst>
            </p:cNvPr>
            <p:cNvCxnSpPr/>
            <p:nvPr/>
          </p:nvCxnSpPr>
          <p:spPr>
            <a:xfrm>
              <a:off x="4608570" y="2380530"/>
              <a:ext cx="1922917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FCE909E-DCC8-AC44-893F-D185B37BEC99}"/>
                </a:ext>
              </a:extLst>
            </p:cNvPr>
            <p:cNvCxnSpPr/>
            <p:nvPr/>
          </p:nvCxnSpPr>
          <p:spPr>
            <a:xfrm>
              <a:off x="4608570" y="3037089"/>
              <a:ext cx="1922917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6CBF758-7EDD-3F41-8C00-CF030F215F0F}"/>
                </a:ext>
              </a:extLst>
            </p:cNvPr>
            <p:cNvCxnSpPr/>
            <p:nvPr/>
          </p:nvCxnSpPr>
          <p:spPr>
            <a:xfrm flipV="1">
              <a:off x="4608570" y="3037090"/>
              <a:ext cx="1922916" cy="6565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D7E2E83-2A92-9F49-8F2D-D29D9B0DF008}"/>
                </a:ext>
              </a:extLst>
            </p:cNvPr>
            <p:cNvSpPr/>
            <p:nvPr/>
          </p:nvSpPr>
          <p:spPr>
            <a:xfrm>
              <a:off x="5121686" y="2390319"/>
              <a:ext cx="1293542" cy="1293541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983258F-D059-3144-BE73-09BE4DFDDC5B}"/>
                </a:ext>
              </a:extLst>
            </p:cNvPr>
            <p:cNvGrpSpPr/>
            <p:nvPr/>
          </p:nvGrpSpPr>
          <p:grpSpPr>
            <a:xfrm>
              <a:off x="4437802" y="2295143"/>
              <a:ext cx="170773" cy="1483893"/>
              <a:chOff x="4461603" y="726948"/>
              <a:chExt cx="228600" cy="198636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C98BB5A3-0972-DA46-81EE-57CC7D53AB17}"/>
                  </a:ext>
                </a:extLst>
              </p:cNvPr>
              <p:cNvSpPr/>
              <p:nvPr/>
            </p:nvSpPr>
            <p:spPr>
              <a:xfrm>
                <a:off x="4461603" y="726948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D735357-9122-8C46-BD6E-62C0EE9F6E23}"/>
                  </a:ext>
                </a:extLst>
              </p:cNvPr>
              <p:cNvSpPr/>
              <p:nvPr/>
            </p:nvSpPr>
            <p:spPr>
              <a:xfrm>
                <a:off x="4461603" y="1605830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9F9F706-F77F-0C42-A7E5-D84287155A73}"/>
                  </a:ext>
                </a:extLst>
              </p:cNvPr>
              <p:cNvSpPr/>
              <p:nvPr/>
            </p:nvSpPr>
            <p:spPr>
              <a:xfrm>
                <a:off x="4461603" y="2484714"/>
                <a:ext cx="228600" cy="228600"/>
              </a:xfrm>
              <a:prstGeom prst="ellipse">
                <a:avLst/>
              </a:prstGeom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3EBB116-AF1D-C146-A6B9-B015D8041E08}"/>
              </a:ext>
            </a:extLst>
          </p:cNvPr>
          <p:cNvGrpSpPr/>
          <p:nvPr/>
        </p:nvGrpSpPr>
        <p:grpSpPr>
          <a:xfrm>
            <a:off x="-3195606" y="1264203"/>
            <a:ext cx="10289116" cy="4988043"/>
            <a:chOff x="-1411705" y="1990697"/>
            <a:chExt cx="6780417" cy="328706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6C84D4E-22D2-B94F-A642-0E7BC0E58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57" r="32435"/>
            <a:stretch/>
          </p:blipFill>
          <p:spPr>
            <a:xfrm>
              <a:off x="-664613" y="1990697"/>
              <a:ext cx="6033325" cy="3287067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39F2308-A3FE-134C-8A55-3F06D75F4D26}"/>
                </a:ext>
              </a:extLst>
            </p:cNvPr>
            <p:cNvSpPr/>
            <p:nvPr/>
          </p:nvSpPr>
          <p:spPr>
            <a:xfrm>
              <a:off x="-1411705" y="4427621"/>
              <a:ext cx="5085347" cy="802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D9321FD-9C06-044E-9257-8277C78F35B6}"/>
                </a:ext>
              </a:extLst>
            </p:cNvPr>
            <p:cNvSpPr/>
            <p:nvPr/>
          </p:nvSpPr>
          <p:spPr>
            <a:xfrm>
              <a:off x="1296007" y="2186662"/>
              <a:ext cx="2573591" cy="205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2621C8-A7E1-674F-8236-7C7513E0E26E}"/>
              </a:ext>
            </a:extLst>
          </p:cNvPr>
          <p:cNvGrpSpPr/>
          <p:nvPr/>
        </p:nvGrpSpPr>
        <p:grpSpPr>
          <a:xfrm>
            <a:off x="-19960" y="5308754"/>
            <a:ext cx="2245497" cy="1150630"/>
            <a:chOff x="8272450" y="5250391"/>
            <a:chExt cx="2245497" cy="11506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3E0B75-9887-A448-B870-6970079E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4E2754-8368-4849-A2D0-8BD28FE07D75}"/>
                </a:ext>
              </a:extLst>
            </p:cNvPr>
            <p:cNvSpPr txBox="1"/>
            <p:nvPr/>
          </p:nvSpPr>
          <p:spPr>
            <a:xfrm>
              <a:off x="8272450" y="5475172"/>
              <a:ext cx="1457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Data Scientist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131886-6E1A-4048-8A7F-E05F90ED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2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5743" y="78423"/>
            <a:ext cx="11796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z="4800" b="1" i="1" dirty="0">
                <a:solidFill>
                  <a:schemeClr val="accent5">
                    <a:lumMod val="75000"/>
                  </a:schemeClr>
                </a:solidFill>
                <a:latin typeface="Futura-BoldOblique" charset="0"/>
                <a:ea typeface="Futura-BoldOblique" charset="0"/>
                <a:cs typeface="Futura-BoldOblique" charset="0"/>
              </a:rPr>
              <a:t>Integration with Workflow Systems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5345A230-F557-1B43-AD24-1521C7A9B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53" y="1403986"/>
            <a:ext cx="10948987" cy="485051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There are now several workflow systems for managing the ML lifecycle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Serving solutions for workflow systems tend to adopt the “Model in a Container” approach to serving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Use Clipper as a better drop-in replacement serving system</a:t>
            </a: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Developing an initial prototype with AWS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SageMaker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spcBef>
                <a:spcPts val="18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Ø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Will look at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KubeFlow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as well going forward</a:t>
            </a:r>
          </a:p>
        </p:txBody>
      </p:sp>
    </p:spTree>
    <p:extLst>
      <p:ext uri="{BB962C8B-B14F-4D97-AF65-F5344CB8AC3E}">
        <p14:creationId xmlns:p14="http://schemas.microsoft.com/office/powerpoint/2010/main" val="38368197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0"/>
            <a:ext cx="10515600" cy="1325563"/>
          </a:xfrm>
        </p:spPr>
        <p:txBody>
          <a:bodyPr/>
          <a:lstStyle/>
          <a:p>
            <a:r>
              <a:rPr lang="en-US" i="1" dirty="0"/>
              <a:t>Conclusion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28788" y="5536409"/>
            <a:ext cx="8315325" cy="1185863"/>
            <a:chOff x="1485900" y="1482006"/>
            <a:chExt cx="8315325" cy="1185863"/>
          </a:xfrm>
        </p:grpSpPr>
        <p:sp>
          <p:nvSpPr>
            <p:cNvPr id="8" name="Rounded Rectangle 7"/>
            <p:cNvSpPr/>
            <p:nvPr/>
          </p:nvSpPr>
          <p:spPr>
            <a:xfrm>
              <a:off x="1485900" y="1482006"/>
              <a:ext cx="8315325" cy="11858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3150" y="1504951"/>
              <a:ext cx="6872289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9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http://clipper.ai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76300" y="4210847"/>
            <a:ext cx="10665619" cy="1185863"/>
            <a:chOff x="157162" y="1482006"/>
            <a:chExt cx="10665619" cy="1185863"/>
          </a:xfrm>
        </p:grpSpPr>
        <p:sp>
          <p:nvSpPr>
            <p:cNvPr id="14" name="Rounded Rectangle 13"/>
            <p:cNvSpPr/>
            <p:nvPr/>
          </p:nvSpPr>
          <p:spPr>
            <a:xfrm>
              <a:off x="157162" y="1482006"/>
              <a:ext cx="10444163" cy="11858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343" y="1628736"/>
              <a:ext cx="103584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https://</a:t>
              </a:r>
              <a:r>
                <a:rPr lang="en-US" sz="4500" dirty="0" err="1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github.com</a:t>
              </a:r>
              <a:r>
                <a:rPr lang="en-US" sz="45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/</a:t>
              </a:r>
              <a:r>
                <a:rPr lang="en-US" sz="4500" dirty="0" err="1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ucbrise</a:t>
              </a:r>
              <a:r>
                <a:rPr lang="en-US" sz="4500" dirty="0">
                  <a:solidFill>
                    <a:srgbClr val="C00000"/>
                  </a:solidFill>
                  <a:latin typeface="Inconsolata Medium" charset="0"/>
                  <a:ea typeface="Inconsolata Medium" charset="0"/>
                  <a:cs typeface="Inconsolata Medium" charset="0"/>
                </a:rPr>
                <a:t>/clipper</a:t>
              </a:r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76300" y="1325563"/>
            <a:ext cx="10515600" cy="278118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SzPct val="75000"/>
            </a:pPr>
            <a:r>
              <a:rPr lang="en-US" dirty="0"/>
              <a:t>Clipper makes prediction-serving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Manageable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Fast and Scalable</a:t>
            </a:r>
          </a:p>
          <a:p>
            <a:pPr lvl="1">
              <a:spcBef>
                <a:spcPts val="1200"/>
              </a:spcBef>
              <a:buSzPct val="75000"/>
            </a:pPr>
            <a:r>
              <a:rPr lang="en-US" dirty="0"/>
              <a:t>Affordable</a:t>
            </a:r>
          </a:p>
          <a:p>
            <a:pPr>
              <a:spcBef>
                <a:spcPts val="1200"/>
              </a:spcBef>
              <a:buSzPct val="75000"/>
            </a:pPr>
            <a:r>
              <a:rPr lang="en-US" dirty="0"/>
              <a:t>Check out the 0.3 release: </a:t>
            </a:r>
            <a:r>
              <a:rPr lang="en-US" dirty="0">
                <a:solidFill>
                  <a:srgbClr val="C00000"/>
                </a:solidFill>
                <a:latin typeface="Inconsolata Medium" panose="020B0609030003000000" pitchFamily="49" charset="0"/>
              </a:rPr>
              <a:t>pip install </a:t>
            </a:r>
            <a:r>
              <a:rPr lang="en-US" dirty="0" err="1">
                <a:solidFill>
                  <a:srgbClr val="C00000"/>
                </a:solidFill>
                <a:latin typeface="Inconsolata Medium" panose="020B0609030003000000" pitchFamily="49" charset="0"/>
              </a:rPr>
              <a:t>clipper_admin</a:t>
            </a:r>
            <a:endParaRPr lang="en-US" dirty="0">
              <a:solidFill>
                <a:srgbClr val="C00000"/>
              </a:solidFill>
              <a:latin typeface="Inconsolata Medium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841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6741" y="-94996"/>
            <a:ext cx="7274718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i="1" dirty="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Tutorial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8241" y="1032447"/>
            <a:ext cx="11287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Inconsolata Medium" charset="0"/>
                <a:ea typeface="Inconsolata Medium" charset="0"/>
                <a:cs typeface="Inconsolata Medium" charset="0"/>
                <a:hlinkClick r:id="rId3"/>
              </a:rPr>
              <a:t>http://strata.clipper.ai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Inconsolata Medium" charset="0"/>
              <a:ea typeface="Inconsolata Medium" charset="0"/>
              <a:cs typeface="Inconsolata Medium" charset="0"/>
            </a:endParaRPr>
          </a:p>
          <a:p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Inconsolata Medium" charset="0"/>
                <a:ea typeface="Inconsolata Medium" charset="0"/>
                <a:cs typeface="Inconsolata Medium" charset="0"/>
              </a:rPr>
              <a:t>	password: clipper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C6423E-E9F0-1B4C-806C-DB3B2726B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695" y="3459480"/>
            <a:ext cx="2468880" cy="24688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12933B-5A5A-114E-BD3C-7CA68BD53F53}"/>
              </a:ext>
            </a:extLst>
          </p:cNvPr>
          <p:cNvSpPr/>
          <p:nvPr/>
        </p:nvSpPr>
        <p:spPr>
          <a:xfrm>
            <a:off x="1160007" y="6297434"/>
            <a:ext cx="228299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Simon Mo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F6A496-DC3A-C741-B1CB-9F28A8E25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880" y="3459480"/>
            <a:ext cx="2468880" cy="24688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CC24044-86D0-B647-B945-35D00F7DD3FE}"/>
              </a:ext>
            </a:extLst>
          </p:cNvPr>
          <p:cNvSpPr/>
          <p:nvPr/>
        </p:nvSpPr>
        <p:spPr>
          <a:xfrm>
            <a:off x="4460000" y="6281695"/>
            <a:ext cx="294664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00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Hari </a:t>
            </a:r>
            <a:r>
              <a:rPr lang="en-US" sz="3400" i="1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Subbaraj</a:t>
            </a:r>
            <a:endParaRPr lang="en-US" sz="3400" i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63C10-CA54-B844-991F-A1BEFC7649E3}"/>
              </a:ext>
            </a:extLst>
          </p:cNvPr>
          <p:cNvSpPr/>
          <p:nvPr/>
        </p:nvSpPr>
        <p:spPr>
          <a:xfrm>
            <a:off x="8304570" y="6281695"/>
            <a:ext cx="30828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400" i="1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Rehan</a:t>
            </a:r>
            <a:r>
              <a:rPr lang="en-US" sz="3400" i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3400" i="1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Durrani</a:t>
            </a:r>
            <a:endParaRPr lang="en-US" sz="3400" i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7CFFA1-1CF6-434B-878B-691543C69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6248" y="3459480"/>
            <a:ext cx="3299540" cy="247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2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03EBB116-AF1D-C146-A6B9-B015D8041E08}"/>
              </a:ext>
            </a:extLst>
          </p:cNvPr>
          <p:cNvGrpSpPr/>
          <p:nvPr/>
        </p:nvGrpSpPr>
        <p:grpSpPr>
          <a:xfrm>
            <a:off x="-2011341" y="1522657"/>
            <a:ext cx="8441374" cy="4092279"/>
            <a:chOff x="-1411705" y="1990694"/>
            <a:chExt cx="6780416" cy="3287062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6C84D4E-22D2-B94F-A642-0E7BC0E58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57" r="32435"/>
            <a:stretch/>
          </p:blipFill>
          <p:spPr>
            <a:xfrm>
              <a:off x="-664613" y="1990694"/>
              <a:ext cx="6033324" cy="3287062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39F2308-A3FE-134C-8A55-3F06D75F4D26}"/>
                </a:ext>
              </a:extLst>
            </p:cNvPr>
            <p:cNvSpPr/>
            <p:nvPr/>
          </p:nvSpPr>
          <p:spPr>
            <a:xfrm>
              <a:off x="-1411705" y="4427615"/>
              <a:ext cx="5085346" cy="802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D9321FD-9C06-044E-9257-8277C78F35B6}"/>
                </a:ext>
              </a:extLst>
            </p:cNvPr>
            <p:cNvSpPr/>
            <p:nvPr/>
          </p:nvSpPr>
          <p:spPr>
            <a:xfrm>
              <a:off x="1296007" y="2186662"/>
              <a:ext cx="2573591" cy="205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4FE0AA3-293F-7E4E-AC6A-43ACC74DF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857" r="32435"/>
          <a:stretch/>
        </p:blipFill>
        <p:spPr>
          <a:xfrm>
            <a:off x="11118568" y="5851602"/>
            <a:ext cx="6033325" cy="3287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7EC7FF-237F-A846-9A9D-98EC66FC23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65" t="20857"/>
          <a:stretch/>
        </p:blipFill>
        <p:spPr>
          <a:xfrm>
            <a:off x="6760633" y="1763819"/>
            <a:ext cx="2860629" cy="32870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BB3E38-C16C-CB4A-B928-54A5B31EABDB}"/>
              </a:ext>
            </a:extLst>
          </p:cNvPr>
          <p:cNvSpPr txBox="1"/>
          <p:nvPr/>
        </p:nvSpPr>
        <p:spPr>
          <a:xfrm>
            <a:off x="6597530" y="4584815"/>
            <a:ext cx="5512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Low-latency queries</a:t>
            </a:r>
          </a:p>
          <a:p>
            <a:pPr marL="571500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latin typeface="Century Gothic" panose="020B0502020202020204" pitchFamily="34" charset="0"/>
                <a:ea typeface="Helvetica Neue" charset="0"/>
                <a:cs typeface="Helvetica Neue" charset="0"/>
                <a:sym typeface="Wingdings"/>
              </a:rPr>
              <a:t>Collect feedback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2621C8-A7E1-674F-8236-7C7513E0E26E}"/>
              </a:ext>
            </a:extLst>
          </p:cNvPr>
          <p:cNvGrpSpPr/>
          <p:nvPr/>
        </p:nvGrpSpPr>
        <p:grpSpPr>
          <a:xfrm>
            <a:off x="-3469012" y="6083552"/>
            <a:ext cx="2245497" cy="1150630"/>
            <a:chOff x="8272450" y="5250391"/>
            <a:chExt cx="2245497" cy="11506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3E0B75-9887-A448-B870-6970079EB2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24E2754-8368-4849-A2D0-8BD28FE07D75}"/>
                </a:ext>
              </a:extLst>
            </p:cNvPr>
            <p:cNvSpPr txBox="1"/>
            <p:nvPr/>
          </p:nvSpPr>
          <p:spPr>
            <a:xfrm>
              <a:off x="8272450" y="5475172"/>
              <a:ext cx="14576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Data Scientist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43C7E3EE-8136-8F41-8823-14C8B0A8D7C0}"/>
              </a:ext>
            </a:extLst>
          </p:cNvPr>
          <p:cNvSpPr txBox="1"/>
          <p:nvPr/>
        </p:nvSpPr>
        <p:spPr>
          <a:xfrm>
            <a:off x="343483" y="162885"/>
            <a:ext cx="1176636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>
                <a:latin typeface="Century Gothic" panose="020B0502020202020204" pitchFamily="34" charset="0"/>
              </a:rPr>
              <a:t>Frontend Developers Query Applications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F0BDFD7-F22A-4448-A1CA-3593F680A2C9}"/>
              </a:ext>
            </a:extLst>
          </p:cNvPr>
          <p:cNvGrpSpPr/>
          <p:nvPr/>
        </p:nvGrpSpPr>
        <p:grpSpPr>
          <a:xfrm>
            <a:off x="141410" y="5390155"/>
            <a:ext cx="2505561" cy="1150630"/>
            <a:chOff x="8012386" y="5250391"/>
            <a:chExt cx="2505561" cy="1150630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4AD98F7-BD4E-F946-AF3E-569178114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845"/>
            <a:stretch/>
          </p:blipFill>
          <p:spPr>
            <a:xfrm>
              <a:off x="9660838" y="5250391"/>
              <a:ext cx="857109" cy="115063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7295F02-C001-D64F-AFF4-9E2F7FECA1C5}"/>
                </a:ext>
              </a:extLst>
            </p:cNvPr>
            <p:cNvSpPr txBox="1"/>
            <p:nvPr/>
          </p:nvSpPr>
          <p:spPr>
            <a:xfrm>
              <a:off x="8012386" y="5475172"/>
              <a:ext cx="17177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rPr>
                <a:t>Frontend Developer</a:t>
              </a: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D6AFAF7E-4A16-D745-BE5C-0F4EDAB8E1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918" r="32435"/>
          <a:stretch/>
        </p:blipFill>
        <p:spPr>
          <a:xfrm>
            <a:off x="-658443" y="4568191"/>
            <a:ext cx="6033325" cy="8341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1B8C21-0E19-1240-A58B-E4D849CB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921A-EC74-6F4D-8465-D463C43FF0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04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D9615F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66818</TotalTime>
  <Words>2469</Words>
  <Application>Microsoft Macintosh PowerPoint</Application>
  <PresentationFormat>Widescreen</PresentationFormat>
  <Paragraphs>786</Paragraphs>
  <Slides>82</Slides>
  <Notes>65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9" baseType="lpstr">
      <vt:lpstr>MS PGothic</vt:lpstr>
      <vt:lpstr>Arial</vt:lpstr>
      <vt:lpstr>Calibri</vt:lpstr>
      <vt:lpstr>Century Gothic</vt:lpstr>
      <vt:lpstr>Consolas</vt:lpstr>
      <vt:lpstr>Futura-BoldOblique</vt:lpstr>
      <vt:lpstr>Gill Sans Light</vt:lpstr>
      <vt:lpstr>Helvetica</vt:lpstr>
      <vt:lpstr>Helvetica Neue</vt:lpstr>
      <vt:lpstr>Helvetica Neue Condensed</vt:lpstr>
      <vt:lpstr>Helvetica Neue Light</vt:lpstr>
      <vt:lpstr>Helvetica Neue Medium</vt:lpstr>
      <vt:lpstr>Helvetica Neue Thin</vt:lpstr>
      <vt:lpstr>HelveticaNeue</vt:lpstr>
      <vt:lpstr>Inconsolata Medium</vt:lpstr>
      <vt:lpstr>Wingdings</vt:lpstr>
      <vt:lpstr>1_Office Theme</vt:lpstr>
      <vt:lpstr>Machine Learning Model Serving With Open-Source Technologies </vt:lpstr>
      <vt:lpstr>Clipper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Pre-materialized Predictions</vt:lpstr>
      <vt:lpstr>Pre-materialized Predictions</vt:lpstr>
      <vt:lpstr>Pre-materialized Predictions</vt:lpstr>
      <vt:lpstr>Pre-materialized Predictions</vt:lpstr>
      <vt:lpstr>Serving Pre-materialized Predictions</vt:lpstr>
      <vt:lpstr>Serving Pre-materialized Predictions</vt:lpstr>
      <vt:lpstr>Model in a Container</vt:lpstr>
      <vt:lpstr>Model in a Container</vt:lpstr>
      <vt:lpstr>Model in a Container</vt:lpstr>
      <vt:lpstr>TensorFlow Serving</vt:lpstr>
      <vt:lpstr>MXNet Model Server</vt:lpstr>
      <vt:lpstr>Model in a Container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Clipper Decouples Applications and Models</vt:lpstr>
      <vt:lpstr>Clipper Implementation</vt:lpstr>
      <vt:lpstr>Run on Kubernetes alongside other applications</vt:lpstr>
      <vt:lpstr>Clipper Decouples Applications and Models</vt:lpstr>
      <vt:lpstr>PowerPoint Presentation</vt:lpstr>
      <vt:lpstr>Clipper Decouples Applications and Models</vt:lpstr>
      <vt:lpstr>Container-based Model Deployment</vt:lpstr>
      <vt:lpstr>Container-based Model Deployment</vt:lpstr>
      <vt:lpstr>PowerPoint Presentation</vt:lpstr>
      <vt:lpstr>PowerPoint Presentation</vt:lpstr>
      <vt:lpstr>Clipper Decouples Applications and Models</vt:lpstr>
      <vt:lpstr>PowerPoint Presentation</vt:lpstr>
      <vt:lpstr>Model Deployers: Spark Example</vt:lpstr>
      <vt:lpstr>PowerPoint Presentation</vt:lpstr>
      <vt:lpstr>Model Deployers: Spark Example</vt:lpstr>
      <vt:lpstr>PowerPoint Presentation</vt:lpstr>
      <vt:lpstr>Custom Model Metrics</vt:lpstr>
      <vt:lpstr>Custom Model Metrics</vt:lpstr>
      <vt:lpstr>PowerPoint Presentation</vt:lpstr>
      <vt:lpstr>System Optimizations</vt:lpstr>
      <vt:lpstr>System Optimizations</vt:lpstr>
      <vt:lpstr>Hierarchical Scaleout: Replicate models</vt:lpstr>
      <vt:lpstr>Hierarchical Scaleout: Replicate Clipper</vt:lpstr>
      <vt:lpstr>PowerPoint Presentation</vt:lpstr>
      <vt:lpstr>Problem: Compute resources are expensive</vt:lpstr>
      <vt:lpstr>System Optimizations</vt:lpstr>
      <vt:lpstr>Batching to Improve Resource Utilization</vt:lpstr>
      <vt:lpstr>Batching to Improve Resource Utilization</vt:lpstr>
      <vt:lpstr>Tensor Flow Conv. Net (GPU)</vt:lpstr>
      <vt:lpstr>Tensor Flow Conv. Net (GPU)</vt:lpstr>
      <vt:lpstr>Tensor Flow Conv. Net (GPU)</vt:lpstr>
      <vt:lpstr>Batching to Improve Throughput</vt:lpstr>
      <vt:lpstr>PowerPoint Presentation</vt:lpstr>
      <vt:lpstr>PowerPoint Presentation</vt:lpstr>
      <vt:lpstr>Released v0.3 in June</vt:lpstr>
      <vt:lpstr>Community and Adoption</vt:lpstr>
      <vt:lpstr>Getting Started with Clipper</vt:lpstr>
      <vt:lpstr>PowerPoint Presentation</vt:lpstr>
      <vt:lpstr>PowerPoint Presentation</vt:lpstr>
      <vt:lpstr>Selection Policy: Estimate confidence</vt:lpstr>
      <vt:lpstr>PowerPoint Presentation</vt:lpstr>
      <vt:lpstr>PowerPoint Presentation</vt:lpstr>
      <vt:lpstr>PowerPoint Presentation</vt:lpstr>
      <vt:lpstr>Conclusion</vt:lpstr>
      <vt:lpstr>Tutorial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Low-Latency Online Prediction Serving System</dc:title>
  <dc:creator>Joseph Gonzalez</dc:creator>
  <cp:lastModifiedBy>Dan Crankshaw</cp:lastModifiedBy>
  <cp:revision>1120</cp:revision>
  <cp:lastPrinted>2018-09-11T11:54:09Z</cp:lastPrinted>
  <dcterms:created xsi:type="dcterms:W3CDTF">2016-06-11T00:34:45Z</dcterms:created>
  <dcterms:modified xsi:type="dcterms:W3CDTF">2018-09-11T14:56:17Z</dcterms:modified>
</cp:coreProperties>
</file>