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5"/>
  </p:notesMasterIdLst>
  <p:sldIdLst>
    <p:sldId id="264" r:id="rId2"/>
    <p:sldId id="736" r:id="rId3"/>
    <p:sldId id="1758" r:id="rId4"/>
    <p:sldId id="1759" r:id="rId5"/>
    <p:sldId id="1760" r:id="rId6"/>
    <p:sldId id="1853" r:id="rId7"/>
    <p:sldId id="601" r:id="rId8"/>
    <p:sldId id="468" r:id="rId9"/>
    <p:sldId id="532" r:id="rId10"/>
    <p:sldId id="1855" r:id="rId11"/>
    <p:sldId id="1856" r:id="rId12"/>
    <p:sldId id="1857" r:id="rId13"/>
    <p:sldId id="1864" r:id="rId14"/>
    <p:sldId id="1834" r:id="rId15"/>
    <p:sldId id="1835" r:id="rId16"/>
    <p:sldId id="1836" r:id="rId17"/>
    <p:sldId id="1837" r:id="rId18"/>
    <p:sldId id="1838" r:id="rId19"/>
    <p:sldId id="1839" r:id="rId20"/>
    <p:sldId id="1865" r:id="rId21"/>
    <p:sldId id="1866" r:id="rId22"/>
    <p:sldId id="1867" r:id="rId23"/>
    <p:sldId id="1868" r:id="rId24"/>
    <p:sldId id="1913" r:id="rId25"/>
    <p:sldId id="1870" r:id="rId26"/>
    <p:sldId id="1692" r:id="rId27"/>
    <p:sldId id="1843" r:id="rId28"/>
    <p:sldId id="1694" r:id="rId29"/>
    <p:sldId id="1883" r:id="rId30"/>
    <p:sldId id="1884" r:id="rId31"/>
    <p:sldId id="1848" r:id="rId32"/>
    <p:sldId id="1869" r:id="rId33"/>
    <p:sldId id="1871" r:id="rId34"/>
    <p:sldId id="1872" r:id="rId35"/>
    <p:sldId id="1873" r:id="rId36"/>
    <p:sldId id="1874" r:id="rId37"/>
    <p:sldId id="1876" r:id="rId38"/>
    <p:sldId id="1877" r:id="rId39"/>
    <p:sldId id="664" r:id="rId40"/>
    <p:sldId id="656" r:id="rId41"/>
    <p:sldId id="658" r:id="rId42"/>
    <p:sldId id="659" r:id="rId43"/>
    <p:sldId id="665" r:id="rId44"/>
    <p:sldId id="1878" r:id="rId45"/>
    <p:sldId id="1903" r:id="rId46"/>
    <p:sldId id="1879" r:id="rId47"/>
    <p:sldId id="1880" r:id="rId48"/>
    <p:sldId id="1881" r:id="rId49"/>
    <p:sldId id="1882" r:id="rId50"/>
    <p:sldId id="1887" r:id="rId51"/>
    <p:sldId id="1888" r:id="rId52"/>
    <p:sldId id="1889" r:id="rId53"/>
    <p:sldId id="1914" r:id="rId54"/>
    <p:sldId id="1895" r:id="rId55"/>
    <p:sldId id="1890" r:id="rId56"/>
    <p:sldId id="1891" r:id="rId57"/>
    <p:sldId id="1892" r:id="rId58"/>
    <p:sldId id="1893" r:id="rId59"/>
    <p:sldId id="1894" r:id="rId60"/>
    <p:sldId id="1915" r:id="rId61"/>
    <p:sldId id="1896" r:id="rId62"/>
    <p:sldId id="1897" r:id="rId63"/>
    <p:sldId id="1899" r:id="rId64"/>
    <p:sldId id="1898" r:id="rId65"/>
    <p:sldId id="1900" r:id="rId66"/>
    <p:sldId id="1906" r:id="rId67"/>
    <p:sldId id="1909" r:id="rId68"/>
    <p:sldId id="1907" r:id="rId69"/>
    <p:sldId id="1911" r:id="rId70"/>
    <p:sldId id="1912" r:id="rId71"/>
    <p:sldId id="1901" r:id="rId72"/>
    <p:sldId id="724" r:id="rId73"/>
    <p:sldId id="725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 and motivation" id="{DDB81A3A-EA77-624B-B903-359B9501C8D5}">
          <p14:sldIdLst>
            <p14:sldId id="264"/>
            <p14:sldId id="736"/>
            <p14:sldId id="1758"/>
            <p14:sldId id="1759"/>
            <p14:sldId id="1760"/>
            <p14:sldId id="1853"/>
            <p14:sldId id="601"/>
          </p14:sldIdLst>
        </p14:section>
        <p14:section name="challenges" id="{245F2367-305B-7B47-8361-B97DB67D943E}">
          <p14:sldIdLst>
            <p14:sldId id="468"/>
            <p14:sldId id="532"/>
            <p14:sldId id="1855"/>
            <p14:sldId id="1856"/>
            <p14:sldId id="1857"/>
            <p14:sldId id="1864"/>
            <p14:sldId id="1834"/>
            <p14:sldId id="1835"/>
            <p14:sldId id="1836"/>
            <p14:sldId id="1837"/>
            <p14:sldId id="1838"/>
            <p14:sldId id="1839"/>
            <p14:sldId id="1865"/>
            <p14:sldId id="1866"/>
            <p14:sldId id="1867"/>
            <p14:sldId id="1868"/>
            <p14:sldId id="1913"/>
            <p14:sldId id="1870"/>
            <p14:sldId id="1692"/>
            <p14:sldId id="1843"/>
            <p14:sldId id="1694"/>
            <p14:sldId id="1883"/>
            <p14:sldId id="1884"/>
            <p14:sldId id="1848"/>
            <p14:sldId id="1869"/>
            <p14:sldId id="1871"/>
            <p14:sldId id="1872"/>
            <p14:sldId id="1873"/>
            <p14:sldId id="1874"/>
            <p14:sldId id="1876"/>
            <p14:sldId id="1877"/>
            <p14:sldId id="664"/>
            <p14:sldId id="656"/>
            <p14:sldId id="658"/>
            <p14:sldId id="659"/>
            <p14:sldId id="665"/>
            <p14:sldId id="1878"/>
            <p14:sldId id="1903"/>
            <p14:sldId id="1879"/>
            <p14:sldId id="1880"/>
            <p14:sldId id="1881"/>
            <p14:sldId id="1882"/>
            <p14:sldId id="1887"/>
            <p14:sldId id="1888"/>
            <p14:sldId id="1889"/>
            <p14:sldId id="1914"/>
            <p14:sldId id="1895"/>
            <p14:sldId id="1890"/>
            <p14:sldId id="1891"/>
            <p14:sldId id="1892"/>
            <p14:sldId id="1893"/>
            <p14:sldId id="1894"/>
            <p14:sldId id="1915"/>
            <p14:sldId id="1896"/>
            <p14:sldId id="1897"/>
            <p14:sldId id="1899"/>
            <p14:sldId id="1898"/>
            <p14:sldId id="1900"/>
            <p14:sldId id="1906"/>
            <p14:sldId id="1909"/>
            <p14:sldId id="1907"/>
            <p14:sldId id="1911"/>
            <p14:sldId id="1912"/>
            <p14:sldId id="1901"/>
          </p14:sldIdLst>
        </p14:section>
        <p14:section name="Backup" id="{2FBE2E71-0E12-7C45-80B8-8CE4C2027930}">
          <p14:sldIdLst>
            <p14:sldId id="724"/>
            <p14:sldId id="7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5AEB"/>
    <a:srgbClr val="0095A4"/>
    <a:srgbClr val="4C72B0"/>
    <a:srgbClr val="C44D51"/>
    <a:srgbClr val="385723"/>
    <a:srgbClr val="FF771A"/>
    <a:srgbClr val="F06E19"/>
    <a:srgbClr val="E16718"/>
    <a:srgbClr val="71A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5"/>
    <p:restoredTop sz="84076"/>
  </p:normalViewPr>
  <p:slideViewPr>
    <p:cSldViewPr snapToGrid="0" snapToObjects="1">
      <p:cViewPr varScale="1">
        <p:scale>
          <a:sx n="85" d="100"/>
          <a:sy n="85" d="100"/>
        </p:scale>
        <p:origin x="1080" y="184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-384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1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3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4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3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3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8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9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19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54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1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6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585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Clipper interposes itself</a:t>
            </a:r>
            <a:r>
              <a:rPr lang="en-US" baseline="0" dirty="0"/>
              <a:t> in the middle , decouples applications and models with a narrow waist prediction serving API.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57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5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0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Clipper interposes itself</a:t>
            </a:r>
            <a:r>
              <a:rPr lang="en-US" baseline="0" dirty="0"/>
              <a:t> in the middle , decouples applications and models with a narrow waist prediction serving API.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34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7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Black-box</a:t>
            </a:r>
            <a:r>
              <a:rPr lang="en-US" baseline="0" dirty="0"/>
              <a:t>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1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09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scientist doesn’t have</a:t>
            </a:r>
            <a:r>
              <a:rPr lang="en-US" baseline="0" dirty="0"/>
              <a:t> to learn any new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92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73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frontend dev</a:t>
            </a:r>
            <a:r>
              <a:rPr lang="en-US" baseline="0" dirty="0"/>
              <a:t> </a:t>
            </a:r>
            <a:r>
              <a:rPr lang="en-US" baseline="0"/>
              <a:t>perspective Clipper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8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6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8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85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32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7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981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5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84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7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48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597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55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97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527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74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81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5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23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34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54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all you need to do</a:t>
            </a:r>
            <a:r>
              <a:rPr lang="en-US" baseline="0" dirty="0"/>
              <a:t> to launch a Clipper cluster is pip install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95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157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66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“Not a cat picture”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45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68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74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77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 slide has too many words: look out for the next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14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adopts</a:t>
            </a:r>
            <a:r>
              <a:rPr lang="en-US" baseline="0" dirty="0"/>
              <a:t> a more monolithic architecture with both the serving and model-evaluation code in a single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70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performance gains from a monolithic</a:t>
            </a:r>
            <a:r>
              <a:rPr lang="en-US" baseline="0" dirty="0"/>
              <a:t> design are minimal, but the advantages of containerized system allow us to do a lot more across different frameworks</a:t>
            </a:r>
          </a:p>
          <a:p>
            <a:endParaRPr lang="en-US" baseline="0" dirty="0"/>
          </a:p>
          <a:p>
            <a:r>
              <a:rPr lang="en-US" baseline="0" dirty="0"/>
              <a:t>Don’t have to re-implement all this stuff for each new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0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6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3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6ACB-100D-5B4C-BC64-E629848E73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C3FF-DF27-AF47-BFD6-0D47FC55F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EBAA-DCBB-ED4F-9431-842CDF6594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FFE-375B-B241-8D38-CD1521CDBD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E04F-07CB-E241-8286-C61CC92223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3EC-E5AF-1C4F-9372-AFC3A7799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5288-EED4-D44B-8C41-DCECF881C9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A81D-B98B-4040-8545-C95CA1E91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B220-9870-E346-A0A5-083495DDAC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812E-51FC-3644-84E3-C85B21109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8868-013C-7845-B6FA-CF1A73C27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A73D0DD8-8543-B046-9827-04F0B7BED4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lipper.a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github.com/ucbrise/clippe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Relationship Id="rId9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27.emf"/><Relationship Id="rId5" Type="http://schemas.openxmlformats.org/officeDocument/2006/relationships/image" Target="../media/image4.emf"/><Relationship Id="rId10" Type="http://schemas.openxmlformats.org/officeDocument/2006/relationships/image" Target="../media/image26.tiff"/><Relationship Id="rId4" Type="http://schemas.openxmlformats.org/officeDocument/2006/relationships/image" Target="../media/image6.emf"/><Relationship Id="rId9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0.emf"/><Relationship Id="rId5" Type="http://schemas.openxmlformats.org/officeDocument/2006/relationships/image" Target="../media/image5.emf"/><Relationship Id="rId10" Type="http://schemas.openxmlformats.org/officeDocument/2006/relationships/image" Target="../media/image29.tiff"/><Relationship Id="rId4" Type="http://schemas.openxmlformats.org/officeDocument/2006/relationships/image" Target="../media/image6.emf"/><Relationship Id="rId9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1.emf"/><Relationship Id="rId5" Type="http://schemas.openxmlformats.org/officeDocument/2006/relationships/image" Target="../media/image5.emf"/><Relationship Id="rId10" Type="http://schemas.openxmlformats.org/officeDocument/2006/relationships/image" Target="../media/image29.tiff"/><Relationship Id="rId4" Type="http://schemas.openxmlformats.org/officeDocument/2006/relationships/image" Target="../media/image6.emf"/><Relationship Id="rId9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2.emf"/><Relationship Id="rId5" Type="http://schemas.openxmlformats.org/officeDocument/2006/relationships/image" Target="../media/image5.emf"/><Relationship Id="rId10" Type="http://schemas.openxmlformats.org/officeDocument/2006/relationships/image" Target="../media/image29.tiff"/><Relationship Id="rId4" Type="http://schemas.openxmlformats.org/officeDocument/2006/relationships/image" Target="../media/image6.emf"/><Relationship Id="rId9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3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7.tiff"/><Relationship Id="rId5" Type="http://schemas.openxmlformats.org/officeDocument/2006/relationships/image" Target="../media/image6.emf"/><Relationship Id="rId10" Type="http://schemas.openxmlformats.org/officeDocument/2006/relationships/image" Target="../media/image34.png"/><Relationship Id="rId4" Type="http://schemas.openxmlformats.org/officeDocument/2006/relationships/image" Target="../media/image3.emf"/><Relationship Id="rId9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3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7.tiff"/><Relationship Id="rId5" Type="http://schemas.openxmlformats.org/officeDocument/2006/relationships/image" Target="../media/image6.emf"/><Relationship Id="rId10" Type="http://schemas.openxmlformats.org/officeDocument/2006/relationships/image" Target="../media/image34.png"/><Relationship Id="rId4" Type="http://schemas.openxmlformats.org/officeDocument/2006/relationships/image" Target="../media/image3.emf"/><Relationship Id="rId9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3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7.tiff"/><Relationship Id="rId5" Type="http://schemas.openxmlformats.org/officeDocument/2006/relationships/image" Target="../media/image6.emf"/><Relationship Id="rId10" Type="http://schemas.openxmlformats.org/officeDocument/2006/relationships/image" Target="../media/image34.png"/><Relationship Id="rId4" Type="http://schemas.openxmlformats.org/officeDocument/2006/relationships/image" Target="../media/image3.emf"/><Relationship Id="rId9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8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1.emf"/><Relationship Id="rId4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tiff"/><Relationship Id="rId7" Type="http://schemas.openxmlformats.org/officeDocument/2006/relationships/image" Target="../media/image38.tiff"/><Relationship Id="rId12" Type="http://schemas.openxmlformats.org/officeDocument/2006/relationships/image" Target="../media/image4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42.tiff"/><Relationship Id="rId5" Type="http://schemas.openxmlformats.org/officeDocument/2006/relationships/image" Target="../media/image14.tiff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tiff"/><Relationship Id="rId3" Type="http://schemas.openxmlformats.org/officeDocument/2006/relationships/image" Target="../media/image43.tiff"/><Relationship Id="rId7" Type="http://schemas.openxmlformats.org/officeDocument/2006/relationships/image" Target="../media/image14.tiff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38.tiff"/><Relationship Id="rId14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png"/><Relationship Id="rId3" Type="http://schemas.openxmlformats.org/officeDocument/2006/relationships/image" Target="../media/image47.tif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tiff"/><Relationship Id="rId15" Type="http://schemas.openxmlformats.org/officeDocument/2006/relationships/image" Target="../media/image57.png"/><Relationship Id="rId10" Type="http://schemas.openxmlformats.org/officeDocument/2006/relationships/image" Target="../media/image53.jpeg"/><Relationship Id="rId4" Type="http://schemas.openxmlformats.org/officeDocument/2006/relationships/image" Target="../media/image14.tiff"/><Relationship Id="rId9" Type="http://schemas.openxmlformats.org/officeDocument/2006/relationships/image" Target="../media/image52.png"/><Relationship Id="rId14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7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7.tiff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://clipper.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jpeg"/><Relationship Id="rId5" Type="http://schemas.openxmlformats.org/officeDocument/2006/relationships/image" Target="../media/image48.tiff"/><Relationship Id="rId15" Type="http://schemas.openxmlformats.org/officeDocument/2006/relationships/image" Target="../media/image56.tiff"/><Relationship Id="rId10" Type="http://schemas.openxmlformats.org/officeDocument/2006/relationships/image" Target="../media/image61.tiff"/><Relationship Id="rId4" Type="http://schemas.openxmlformats.org/officeDocument/2006/relationships/image" Target="../media/image14.tiff"/><Relationship Id="rId9" Type="http://schemas.openxmlformats.org/officeDocument/2006/relationships/image" Target="../media/image52.png"/><Relationship Id="rId1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0.png"/><Relationship Id="rId3" Type="http://schemas.openxmlformats.org/officeDocument/2006/relationships/image" Target="../media/image38.tiff"/><Relationship Id="rId7" Type="http://schemas.openxmlformats.org/officeDocument/2006/relationships/image" Target="../media/image6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37.tiff"/><Relationship Id="rId5" Type="http://schemas.openxmlformats.org/officeDocument/2006/relationships/image" Target="../media/image62.tiff"/><Relationship Id="rId15" Type="http://schemas.openxmlformats.org/officeDocument/2006/relationships/image" Target="../media/image7.tiff"/><Relationship Id="rId10" Type="http://schemas.openxmlformats.org/officeDocument/2006/relationships/image" Target="../media/image66.tiff"/><Relationship Id="rId4" Type="http://schemas.openxmlformats.org/officeDocument/2006/relationships/image" Target="../media/image14.tiff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6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tif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tiff"/><Relationship Id="rId10" Type="http://schemas.openxmlformats.org/officeDocument/2006/relationships/image" Target="../media/image38.tiff"/><Relationship Id="rId4" Type="http://schemas.openxmlformats.org/officeDocument/2006/relationships/image" Target="../media/image66.tiff"/><Relationship Id="rId9" Type="http://schemas.openxmlformats.org/officeDocument/2006/relationships/image" Target="../media/image7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0.png"/><Relationship Id="rId3" Type="http://schemas.openxmlformats.org/officeDocument/2006/relationships/image" Target="../media/image38.tiff"/><Relationship Id="rId7" Type="http://schemas.openxmlformats.org/officeDocument/2006/relationships/image" Target="../media/image6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37.tiff"/><Relationship Id="rId5" Type="http://schemas.openxmlformats.org/officeDocument/2006/relationships/image" Target="../media/image62.tiff"/><Relationship Id="rId15" Type="http://schemas.openxmlformats.org/officeDocument/2006/relationships/image" Target="../media/image7.tiff"/><Relationship Id="rId10" Type="http://schemas.openxmlformats.org/officeDocument/2006/relationships/image" Target="../media/image66.tiff"/><Relationship Id="rId4" Type="http://schemas.openxmlformats.org/officeDocument/2006/relationships/image" Target="../media/image14.tiff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69.tif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56.tiff"/><Relationship Id="rId4" Type="http://schemas.openxmlformats.org/officeDocument/2006/relationships/image" Target="../media/image70.png"/><Relationship Id="rId9" Type="http://schemas.openxmlformats.org/officeDocument/2006/relationships/image" Target="../media/image14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69.tif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56.tiff"/><Relationship Id="rId4" Type="http://schemas.openxmlformats.org/officeDocument/2006/relationships/image" Target="../media/image70.png"/><Relationship Id="rId9" Type="http://schemas.openxmlformats.org/officeDocument/2006/relationships/image" Target="../media/image1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7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69.tif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56.tiff"/><Relationship Id="rId4" Type="http://schemas.openxmlformats.org/officeDocument/2006/relationships/image" Target="../media/image70.png"/><Relationship Id="rId9" Type="http://schemas.openxmlformats.org/officeDocument/2006/relationships/image" Target="../media/image1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tiff"/><Relationship Id="rId3" Type="http://schemas.openxmlformats.org/officeDocument/2006/relationships/image" Target="../media/image43.tiff"/><Relationship Id="rId7" Type="http://schemas.openxmlformats.org/officeDocument/2006/relationships/image" Target="../media/image14.tiff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38.tiff"/><Relationship Id="rId14" Type="http://schemas.openxmlformats.org/officeDocument/2006/relationships/image" Target="../media/image35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84.tiff"/><Relationship Id="rId4" Type="http://schemas.openxmlformats.org/officeDocument/2006/relationships/image" Target="../media/image14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8.tif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10" Type="http://schemas.openxmlformats.org/officeDocument/2006/relationships/image" Target="../media/image7.tiff"/><Relationship Id="rId4" Type="http://schemas.openxmlformats.org/officeDocument/2006/relationships/image" Target="../media/image14.tiff"/><Relationship Id="rId9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4613" y="3900487"/>
            <a:ext cx="5630779" cy="2820989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Dan </a:t>
            </a:r>
            <a:r>
              <a:rPr lang="en-US" sz="3000" b="1" dirty="0" err="1"/>
              <a:t>Crankshaw</a:t>
            </a:r>
            <a:endParaRPr lang="en-US" sz="3000" b="1" dirty="0"/>
          </a:p>
          <a:p>
            <a:r>
              <a:rPr lang="en-US" dirty="0" err="1"/>
              <a:t>crankshaw@cs.berkeley.edu</a:t>
            </a:r>
            <a:endParaRPr lang="en-US" sz="2600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http://clipper.ai</a:t>
            </a:r>
            <a:endParaRPr lang="en-US" dirty="0"/>
          </a:p>
          <a:p>
            <a:r>
              <a:rPr lang="en-US" dirty="0">
                <a:hlinkClick r:id="rId4"/>
              </a:rPr>
              <a:t>https://github.com/ucbrise/clipper</a:t>
            </a:r>
            <a:endParaRPr lang="en-US" dirty="0"/>
          </a:p>
          <a:p>
            <a:endParaRPr lang="en-US" b="1" dirty="0"/>
          </a:p>
          <a:p>
            <a:r>
              <a:rPr lang="en-US" i="1" dirty="0"/>
              <a:t>June 6, 2018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4613" y="206972"/>
            <a:ext cx="11756573" cy="331015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Low-Latency Online Prediction Serving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613" y="0"/>
            <a:ext cx="49359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641" y="0"/>
            <a:ext cx="3425952" cy="1002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2956533"/>
            <a:ext cx="4699905" cy="37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Manageable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157754" y="2189194"/>
            <a:ext cx="58768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Simple to deploy wide range of ML applications and frameworks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 err="1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Debuggable</a:t>
            </a:r>
            <a:endParaRPr lang="en-US" sz="3600" i="1" dirty="0">
              <a:solidFill>
                <a:srgbClr val="FF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Easy to monitor system and model performance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83A165-9903-644F-BB47-725E24F1B360}"/>
              </a:ext>
            </a:extLst>
          </p:cNvPr>
          <p:cNvGrpSpPr/>
          <p:nvPr/>
        </p:nvGrpSpPr>
        <p:grpSpPr>
          <a:xfrm>
            <a:off x="5910593" y="1761081"/>
            <a:ext cx="5975544" cy="3412038"/>
            <a:chOff x="597938" y="2491245"/>
            <a:chExt cx="11345409" cy="445836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7833D97-BE5F-384A-83C6-4EB2519D967A}"/>
                </a:ext>
              </a:extLst>
            </p:cNvPr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3AC454-CDDA-3A4F-A0CC-95E4AB5E6D38}"/>
                </a:ext>
              </a:extLst>
            </p:cNvPr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0920AD-3571-4C4B-8330-D9FA98996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6FE5494-B4B5-3A47-B9DF-907D1318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0610979-4EF1-C643-A2E0-4EB72EEA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8AD5D9E-E540-5748-9A16-8DF8DB91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719898B-C08E-984E-8F70-E2411675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B999F1-97AE-2541-8742-3F9DA85D5BC9}"/>
                </a:ext>
              </a:extLst>
            </p:cNvPr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A2100D88-364E-654A-A20C-74F5A14ED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9B44D8F-9F97-2C43-A574-D86C1F9568C7}"/>
                  </a:ext>
                </a:extLst>
              </p:cNvPr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28B432-8244-AF43-8715-C1B676DD8DF6}"/>
                </a:ext>
              </a:extLst>
            </p:cNvPr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85F850C-EC08-3B49-B34F-833E44FED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4A99C0-743B-284E-A4DF-2CFCE382026E}"/>
                  </a:ext>
                </a:extLst>
              </p:cNvPr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00EA345-76A6-B244-9CC3-74D7C2B9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6BD210A-FFA8-3041-A11E-94CC9CF5CB1C}"/>
                </a:ext>
              </a:extLst>
            </p:cNvPr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7741861-75E8-0044-84E8-912CBC435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D5E848-E44E-1942-966C-547DB4D0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C1170C3-24FC-EC45-9255-FA1EFFEE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1E4389-5795-7044-BD43-F0D94FEE63BC}"/>
                </a:ext>
              </a:extLst>
            </p:cNvPr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FCA925-FB34-614B-B21C-F945E1FCD406}"/>
                </a:ext>
              </a:extLst>
            </p:cNvPr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BC86501-7B2E-8544-A73D-4FADA51ABC9C}"/>
                </a:ext>
              </a:extLst>
            </p:cNvPr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31FDC29-A0BE-2841-941D-049976E7DEB7}"/>
                </a:ext>
              </a:extLst>
            </p:cNvPr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5DC569-E6D9-1F49-87C9-0F77A2E2E27B}"/>
                </a:ext>
              </a:extLst>
            </p:cNvPr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2B7278-9E8D-A749-B773-C8F3DA083377}"/>
                </a:ext>
              </a:extLst>
            </p:cNvPr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4CA55E2-070F-AB42-8563-8543EF17AC3E}"/>
                </a:ext>
              </a:extLst>
            </p:cNvPr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149027-CBA9-7C4E-A4E8-8013AB15AF54}"/>
                </a:ext>
              </a:extLst>
            </p:cNvPr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D23E8F1-A34E-2849-9B8B-2A14647D9E28}"/>
                </a:ext>
              </a:extLst>
            </p:cNvPr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D7ACD07-DAFD-0143-B087-1BD6B7C77A41}"/>
                </a:ext>
              </a:extLst>
            </p:cNvPr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0949D2C-E152-2F48-B4BD-9192A96ADB54}"/>
                </a:ext>
              </a:extLst>
            </p:cNvPr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AB1B51-A1C5-F041-A8FE-70E990CDCF1F}"/>
                </a:ext>
              </a:extLst>
            </p:cNvPr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52CC525-25F8-B545-8B19-EB3FD37E000F}"/>
                </a:ext>
              </a:extLst>
            </p:cNvPr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651561A-973E-284B-B220-0B8E2AA5E887}"/>
                </a:ext>
              </a:extLst>
            </p:cNvPr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4B4F6A8-08E5-D54C-9F8F-B81B612E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86" name="Slide Number Placeholder 8">
              <a:extLst>
                <a:ext uri="{FF2B5EF4-FFF2-40B4-BE49-F238E27FC236}">
                  <a16:creationId xmlns:a16="http://schemas.microsoft.com/office/drawing/2014/main" id="{1E636A42-A033-864B-897B-C32CF41030B2}"/>
                </a:ext>
              </a:extLst>
            </p:cNvPr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10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3D76C37-A3B0-0A4C-9176-77109089F5A1}"/>
                </a:ext>
              </a:extLst>
            </p:cNvPr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AEA3F6B-0ED5-174F-93E7-F6EBACBB39EA}"/>
                </a:ext>
              </a:extLst>
            </p:cNvPr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DAA83E6-0C94-8E4F-A765-FE5FD8C1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886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2262469-CC72-C448-9D25-68DB9059D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52" y="782888"/>
            <a:ext cx="9720504" cy="286127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Fast and Scalable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290511" y="3592972"/>
            <a:ext cx="1092003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Low and predictable latencies for interactive applications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Scale to high throughputs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Serve on specialized hardware</a:t>
            </a:r>
          </a:p>
        </p:txBody>
      </p:sp>
    </p:spTree>
    <p:extLst>
      <p:ext uri="{BB962C8B-B14F-4D97-AF65-F5344CB8AC3E}">
        <p14:creationId xmlns:p14="http://schemas.microsoft.com/office/powerpoint/2010/main" val="422696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Affordable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473391" y="2487959"/>
            <a:ext cx="59259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Minimize storage cost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Minimize compute cost when using expensive compute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B5D7F-F715-6D47-9955-6F14F0A265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397626" y="1613141"/>
            <a:ext cx="5188305" cy="39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1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4618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 Approaches:</a:t>
            </a:r>
          </a:p>
          <a:p>
            <a:pPr marL="1143000" lvl="1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Pre-materialize predictions</a:t>
            </a:r>
          </a:p>
          <a:p>
            <a:pPr marL="1143000" lvl="1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Put model in a container</a:t>
            </a:r>
          </a:p>
        </p:txBody>
      </p:sp>
    </p:spTree>
    <p:extLst>
      <p:ext uri="{BB962C8B-B14F-4D97-AF65-F5344CB8AC3E}">
        <p14:creationId xmlns:p14="http://schemas.microsoft.com/office/powerpoint/2010/main" val="5530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4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314" y="56569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147" y="5684004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</p:spTree>
    <p:extLst>
      <p:ext uri="{BB962C8B-B14F-4D97-AF65-F5344CB8AC3E}">
        <p14:creationId xmlns:p14="http://schemas.microsoft.com/office/powerpoint/2010/main" val="360060996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6" y="1377609"/>
            <a:ext cx="5234078" cy="4661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62627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6640765" y="4937789"/>
            <a:ext cx="1991098" cy="1596361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6194492" y="2703194"/>
            <a:ext cx="2883645" cy="1503468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5515241" y="3170008"/>
            <a:ext cx="506802" cy="5698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7382914" y="4274234"/>
            <a:ext cx="506802" cy="595982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6694897" y="1791075"/>
            <a:ext cx="1946651" cy="878333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78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4721" y="1377607"/>
            <a:ext cx="5234078" cy="4661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62627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4624761" y="4937789"/>
            <a:ext cx="1991098" cy="1596361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4178488" y="2703194"/>
            <a:ext cx="2883645" cy="1503468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3499237" y="3170008"/>
            <a:ext cx="506802" cy="5698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5366910" y="4274234"/>
            <a:ext cx="506802" cy="595982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4678893" y="1791075"/>
            <a:ext cx="1946651" cy="878333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8970645" y="2410280"/>
            <a:ext cx="2639347" cy="3036019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14ED8E-B1B2-B54A-AD2F-28E219037DDF}"/>
              </a:ext>
            </a:extLst>
          </p:cNvPr>
          <p:cNvSpPr/>
          <p:nvPr/>
        </p:nvSpPr>
        <p:spPr>
          <a:xfrm>
            <a:off x="8513765" y="609257"/>
            <a:ext cx="3553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7119052" y="3201527"/>
            <a:ext cx="1739579" cy="1016246"/>
            <a:chOff x="7119052" y="3201527"/>
            <a:chExt cx="1739579" cy="1016246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3"/>
              <a:ext cx="1739579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8963674" y="5526241"/>
            <a:ext cx="2488053" cy="1016000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2667" y="3361502"/>
            <a:ext cx="1904864" cy="17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0314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1" y="1152667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5601124" y="4043558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238748" y="2229052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4687191" y="2608108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6203754" y="3504747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5645080" y="1488405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9130010" y="1991204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14ED8E-B1B2-B54A-AD2F-28E219037DDF}"/>
              </a:ext>
            </a:extLst>
          </p:cNvPr>
          <p:cNvSpPr/>
          <p:nvPr/>
        </p:nvSpPr>
        <p:spPr>
          <a:xfrm>
            <a:off x="8107734" y="1034510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7626505" y="2633702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9124350" y="4521384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095" y="2763602"/>
            <a:ext cx="1546762" cy="1405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0B1BAD-587F-DA4A-AE47-5943962B5B3B}"/>
              </a:ext>
            </a:extLst>
          </p:cNvPr>
          <p:cNvSpPr txBox="1"/>
          <p:nvPr/>
        </p:nvSpPr>
        <p:spPr>
          <a:xfrm>
            <a:off x="1267429" y="5732280"/>
            <a:ext cx="9371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472C4">
                    <a:lumMod val="75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Standard Data Eng. Tools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D8E388E-77E3-5744-A2B7-C742B24E37BB}"/>
              </a:ext>
            </a:extLst>
          </p:cNvPr>
          <p:cNvSpPr/>
          <p:nvPr/>
        </p:nvSpPr>
        <p:spPr>
          <a:xfrm rot="16200000">
            <a:off x="5840794" y="187981"/>
            <a:ext cx="725917" cy="10765109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0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0314"/>
            <a:ext cx="10801350" cy="1325563"/>
          </a:xfrm>
        </p:spPr>
        <p:txBody>
          <a:bodyPr/>
          <a:lstStyle/>
          <a:p>
            <a:r>
              <a:rPr lang="en-US" dirty="0"/>
              <a:t>Serving </a:t>
            </a:r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49557" y="1320792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914826" y="4211683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52450" y="2397177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893" y="2776233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1517456" y="3672872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958782" y="1656530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4443712" y="2159329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2940207" y="2801827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4438052" y="4689509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7" y="2931727"/>
            <a:ext cx="1546762" cy="1405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0B1BAD-587F-DA4A-AE47-5943962B5B3B}"/>
              </a:ext>
            </a:extLst>
          </p:cNvPr>
          <p:cNvSpPr txBox="1"/>
          <p:nvPr/>
        </p:nvSpPr>
        <p:spPr>
          <a:xfrm>
            <a:off x="1183816" y="8388198"/>
            <a:ext cx="9371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472C4">
                    <a:lumMod val="75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Standard Data Eng. Tools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D8E388E-77E3-5744-A2B7-C742B24E37BB}"/>
              </a:ext>
            </a:extLst>
          </p:cNvPr>
          <p:cNvSpPr/>
          <p:nvPr/>
        </p:nvSpPr>
        <p:spPr>
          <a:xfrm rot="16200000">
            <a:off x="5757181" y="2843899"/>
            <a:ext cx="725917" cy="10765109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B668C4-E179-7C42-A05C-AD2FF0CC0F41}"/>
              </a:ext>
            </a:extLst>
          </p:cNvPr>
          <p:cNvGrpSpPr/>
          <p:nvPr/>
        </p:nvGrpSpPr>
        <p:grpSpPr>
          <a:xfrm>
            <a:off x="8910207" y="2314974"/>
            <a:ext cx="2584361" cy="3035836"/>
            <a:chOff x="6934007" y="1783903"/>
            <a:chExt cx="1938271" cy="227687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A9213A-EBB8-EA4C-8BB2-68D420697B40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1E01B3-D31C-EE44-B586-5E9A5B60000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4998616-D435-6B48-97EA-BB4D181E1E15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8BC9D-B8A5-6B42-9CCF-3EAB024B1CB9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C40FB6-6087-394F-838F-A08BF8DD6564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E806B85-33F9-234C-881E-F7B9AC2FCEF4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319238-D872-0847-92E3-355C34F3D553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B12863B-841D-8547-B344-807952D38363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1880509-64CD-C347-827E-FAABFE2741BD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D54FAC2-E5A7-9C47-BF95-6E64717ACA9E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4F5A189-077A-5841-8D03-3A63A54ADD51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FA9F31D-A371-B846-997B-AD5ED827A6A9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32C2DB-EAD8-E241-8845-7214132F49C1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6" name="Right Arrow 45">
            <a:extLst>
              <a:ext uri="{FF2B5EF4-FFF2-40B4-BE49-F238E27FC236}">
                <a16:creationId xmlns:a16="http://schemas.microsoft.com/office/drawing/2014/main" id="{4B4D2287-1B16-C744-8D97-263809653D64}"/>
              </a:ext>
            </a:extLst>
          </p:cNvPr>
          <p:cNvSpPr/>
          <p:nvPr/>
        </p:nvSpPr>
        <p:spPr>
          <a:xfrm>
            <a:off x="6967252" y="3441696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A0B0AB5A-FDAF-4245-B8A0-B30E9F9EC665}"/>
              </a:ext>
            </a:extLst>
          </p:cNvPr>
          <p:cNvSpPr/>
          <p:nvPr/>
        </p:nvSpPr>
        <p:spPr>
          <a:xfrm>
            <a:off x="6817320" y="2026285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231D1-262B-8047-AC1D-B2D1AA7668FB}"/>
              </a:ext>
            </a:extLst>
          </p:cNvPr>
          <p:cNvGrpSpPr/>
          <p:nvPr/>
        </p:nvGrpSpPr>
        <p:grpSpPr>
          <a:xfrm>
            <a:off x="9582715" y="2910009"/>
            <a:ext cx="1320617" cy="736469"/>
            <a:chOff x="7584821" y="2225245"/>
            <a:chExt cx="990463" cy="55235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49ED1D-0867-5943-A0DD-219D93233AB9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9A97FC-FC1E-2D49-AE98-1954B95B98C3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1A4B9EA6-6F6D-5D44-B7FE-F3E3ED5F0BF5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DCFFBF-CC48-CC4F-85B7-3F7E4F2DE949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75C96F-37C1-5647-9021-DD98F792420E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20FFC42-EC64-454E-85B5-E3ABF78B1987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C926FF6-C8D9-A343-98AB-232409818F76}"/>
              </a:ext>
            </a:extLst>
          </p:cNvPr>
          <p:cNvSpPr txBox="1"/>
          <p:nvPr/>
        </p:nvSpPr>
        <p:spPr>
          <a:xfrm>
            <a:off x="4879818" y="6043386"/>
            <a:ext cx="80619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16718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2CCF70F8-8702-194E-A7DE-AEFD977659AB}"/>
              </a:ext>
            </a:extLst>
          </p:cNvPr>
          <p:cNvSpPr/>
          <p:nvPr/>
        </p:nvSpPr>
        <p:spPr>
          <a:xfrm rot="16200000">
            <a:off x="7441457" y="1825357"/>
            <a:ext cx="851857" cy="7720320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563D71-6CBF-EA4F-AA40-9EA2F2D6C2BA}"/>
              </a:ext>
            </a:extLst>
          </p:cNvPr>
          <p:cNvSpPr/>
          <p:nvPr/>
        </p:nvSpPr>
        <p:spPr>
          <a:xfrm>
            <a:off x="3398379" y="1189104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3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5" grpId="0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49557" y="1320792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914826" y="4211683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52450" y="2397177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893" y="2776233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1517456" y="3672872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958782" y="1656530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4443712" y="2159329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2940207" y="2801827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4438052" y="4689509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7" y="2931727"/>
            <a:ext cx="1546762" cy="14051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FB668C4-E179-7C42-A05C-AD2FF0CC0F41}"/>
              </a:ext>
            </a:extLst>
          </p:cNvPr>
          <p:cNvGrpSpPr/>
          <p:nvPr/>
        </p:nvGrpSpPr>
        <p:grpSpPr>
          <a:xfrm>
            <a:off x="8910207" y="2314974"/>
            <a:ext cx="2584361" cy="3035836"/>
            <a:chOff x="6934007" y="1783903"/>
            <a:chExt cx="1938271" cy="227687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A9213A-EBB8-EA4C-8BB2-68D420697B40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1E01B3-D31C-EE44-B586-5E9A5B60000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4998616-D435-6B48-97EA-BB4D181E1E15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8BC9D-B8A5-6B42-9CCF-3EAB024B1CB9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C40FB6-6087-394F-838F-A08BF8DD6564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E806B85-33F9-234C-881E-F7B9AC2FCEF4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319238-D872-0847-92E3-355C34F3D553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B12863B-841D-8547-B344-807952D38363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1880509-64CD-C347-827E-FAABFE2741BD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D54FAC2-E5A7-9C47-BF95-6E64717ACA9E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4F5A189-077A-5841-8D03-3A63A54ADD51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FA9F31D-A371-B846-997B-AD5ED827A6A9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32C2DB-EAD8-E241-8845-7214132F49C1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6" name="Right Arrow 45">
            <a:extLst>
              <a:ext uri="{FF2B5EF4-FFF2-40B4-BE49-F238E27FC236}">
                <a16:creationId xmlns:a16="http://schemas.microsoft.com/office/drawing/2014/main" id="{4B4D2287-1B16-C744-8D97-263809653D64}"/>
              </a:ext>
            </a:extLst>
          </p:cNvPr>
          <p:cNvSpPr/>
          <p:nvPr/>
        </p:nvSpPr>
        <p:spPr>
          <a:xfrm>
            <a:off x="6967252" y="3441696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A0B0AB5A-FDAF-4245-B8A0-B30E9F9EC665}"/>
              </a:ext>
            </a:extLst>
          </p:cNvPr>
          <p:cNvSpPr/>
          <p:nvPr/>
        </p:nvSpPr>
        <p:spPr>
          <a:xfrm>
            <a:off x="6817320" y="2026285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231D1-262B-8047-AC1D-B2D1AA7668FB}"/>
              </a:ext>
            </a:extLst>
          </p:cNvPr>
          <p:cNvGrpSpPr/>
          <p:nvPr/>
        </p:nvGrpSpPr>
        <p:grpSpPr>
          <a:xfrm>
            <a:off x="9582715" y="2910009"/>
            <a:ext cx="1320617" cy="736469"/>
            <a:chOff x="7584821" y="2225245"/>
            <a:chExt cx="990463" cy="55235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49ED1D-0867-5943-A0DD-219D93233AB9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9A97FC-FC1E-2D49-AE98-1954B95B98C3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1A4B9EA6-6F6D-5D44-B7FE-F3E3ED5F0BF5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DCFFBF-CC48-CC4F-85B7-3F7E4F2DE949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75C96F-37C1-5647-9021-DD98F792420E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20FFC42-EC64-454E-85B5-E3ABF78B1987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C926FF6-C8D9-A343-98AB-232409818F76}"/>
              </a:ext>
            </a:extLst>
          </p:cNvPr>
          <p:cNvSpPr txBox="1"/>
          <p:nvPr/>
        </p:nvSpPr>
        <p:spPr>
          <a:xfrm>
            <a:off x="4879818" y="6043386"/>
            <a:ext cx="80619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16718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2CCF70F8-8702-194E-A7DE-AEFD977659AB}"/>
              </a:ext>
            </a:extLst>
          </p:cNvPr>
          <p:cNvSpPr/>
          <p:nvPr/>
        </p:nvSpPr>
        <p:spPr>
          <a:xfrm rot="16200000">
            <a:off x="7441457" y="1825357"/>
            <a:ext cx="851857" cy="7720320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563D71-6CBF-EA4F-AA40-9EA2F2D6C2BA}"/>
              </a:ext>
            </a:extLst>
          </p:cNvPr>
          <p:cNvSpPr/>
          <p:nvPr/>
        </p:nvSpPr>
        <p:spPr>
          <a:xfrm>
            <a:off x="3398379" y="1189104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D78D79B-5D87-8B4B-9C2F-53AA2715F29A}"/>
              </a:ext>
            </a:extLst>
          </p:cNvPr>
          <p:cNvSpPr/>
          <p:nvPr/>
        </p:nvSpPr>
        <p:spPr>
          <a:xfrm>
            <a:off x="-8408" y="1262256"/>
            <a:ext cx="12192000" cy="5531384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4DAD0E-C2D4-1C4E-AB1F-14507CF5E303}"/>
              </a:ext>
            </a:extLst>
          </p:cNvPr>
          <p:cNvSpPr txBox="1"/>
          <p:nvPr/>
        </p:nvSpPr>
        <p:spPr>
          <a:xfrm>
            <a:off x="776858" y="3053981"/>
            <a:ext cx="11065049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Problems: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 full set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queries ahead of time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Small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bounded input domain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 substantial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computation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space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Example: </a:t>
            </a:r>
            <a:r>
              <a:rPr lang="en-US" sz="2800" i="1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scoring all content for all customers!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Costly update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 rescore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 everything!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5971"/>
            <a:ext cx="10801350" cy="1325563"/>
          </a:xfrm>
        </p:spPr>
        <p:txBody>
          <a:bodyPr/>
          <a:lstStyle/>
          <a:p>
            <a:r>
              <a:rPr lang="en-US" dirty="0"/>
              <a:t>Serving </a:t>
            </a:r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719454-9BAE-E646-8298-B8BA48A07FD4}"/>
              </a:ext>
            </a:extLst>
          </p:cNvPr>
          <p:cNvSpPr txBox="1"/>
          <p:nvPr/>
        </p:nvSpPr>
        <p:spPr>
          <a:xfrm>
            <a:off x="884617" y="1227660"/>
            <a:ext cx="1106504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Advantages: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Simple to deploy with standard tools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Low-latency at serving time</a:t>
            </a:r>
          </a:p>
        </p:txBody>
      </p:sp>
    </p:spTree>
    <p:extLst>
      <p:ext uri="{BB962C8B-B14F-4D97-AF65-F5344CB8AC3E}">
        <p14:creationId xmlns:p14="http://schemas.microsoft.com/office/powerpoint/2010/main" val="8482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 bldLvl="2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5CA2-5B2B-D449-9FDE-42AF319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Clipper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76B87-EC24-4343-ABEC-78A43A404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736974"/>
          </a:xfrm>
        </p:spPr>
        <p:txBody>
          <a:bodyPr wrap="square" numCol="2" spcCol="914400"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Crankshaw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Corey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Zumar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Simon Mo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Alexey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Tumanov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Eyal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Sela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Rehan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Durrani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Eric Sheng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Joseph Gonzalez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Ion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Stoica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Many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2007487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4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314" y="56569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147" y="5684004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6822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69" y="2648052"/>
            <a:ext cx="1525982" cy="854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56192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58450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74964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</p:spTree>
    <p:extLst>
      <p:ext uri="{BB962C8B-B14F-4D97-AF65-F5344CB8AC3E}">
        <p14:creationId xmlns:p14="http://schemas.microsoft.com/office/powerpoint/2010/main" val="221162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69" y="2648052"/>
            <a:ext cx="1525982" cy="854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4128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511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14028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16286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32800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326E89-D55A-9C42-BF48-DA94E23D1A25}"/>
              </a:ext>
            </a:extLst>
          </p:cNvPr>
          <p:cNvGrpSpPr/>
          <p:nvPr/>
        </p:nvGrpSpPr>
        <p:grpSpPr>
          <a:xfrm>
            <a:off x="8572805" y="2674761"/>
            <a:ext cx="2584361" cy="3035836"/>
            <a:chOff x="6934007" y="1783903"/>
            <a:chExt cx="1938271" cy="22768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7089EE-1743-EE4E-920F-98400DA605AD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BEEB67-B9F8-714E-8262-BD8311C3359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88C3E-CC95-AE42-B15A-402612898D4F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22B16F9-1649-8E4E-B60E-C73F58975C1B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FBBAD3F-9FA8-2440-9BFD-640E6C4EEDD9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24B910E-3E96-6144-B548-F7C8D555B295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AD4B97-AF31-724C-8967-C394708AAF35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7FC6784-2B94-F245-A141-FDEFBD3C1391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F20140D-25FC-6F4B-9B3E-93EC74BF49B4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BA8D54A-BDEA-F741-A698-9551D8B36E63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539551-4D73-CB4B-A2CA-E0A64EFC6CBE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EAE7C58-3701-6243-9810-5A3B65842FC1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E4D77E-EA9D-8E41-A3FC-34D971B0708F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211D774-9D62-B144-A857-F6028AF74957}"/>
              </a:ext>
            </a:extLst>
          </p:cNvPr>
          <p:cNvSpPr/>
          <p:nvPr/>
        </p:nvSpPr>
        <p:spPr>
          <a:xfrm>
            <a:off x="6629850" y="3801483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F33CF4F0-17C1-EF4E-8F7B-44CE9C63ECC0}"/>
              </a:ext>
            </a:extLst>
          </p:cNvPr>
          <p:cNvSpPr/>
          <p:nvPr/>
        </p:nvSpPr>
        <p:spPr>
          <a:xfrm>
            <a:off x="6479918" y="2386072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8EAB09-0F87-3A4A-BAFB-71601F3AB158}"/>
              </a:ext>
            </a:extLst>
          </p:cNvPr>
          <p:cNvGrpSpPr/>
          <p:nvPr/>
        </p:nvGrpSpPr>
        <p:grpSpPr>
          <a:xfrm>
            <a:off x="9245313" y="3269796"/>
            <a:ext cx="1320617" cy="736469"/>
            <a:chOff x="7584821" y="2225245"/>
            <a:chExt cx="990463" cy="5523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7BFDC2-3CA5-EF4D-8159-C107A9C4DFD0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9F0CB87-6275-DC4E-8083-0E90BF69E669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5F43A63E-EA52-8044-B006-85F72E476973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8B4148-E51D-3048-AD2A-BC89CF4A10F6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7C6818C-833C-A944-A2F6-B8B7889C040F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E252-CCD4-324B-B319-8DA20151B23E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39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69" y="2648052"/>
            <a:ext cx="1525982" cy="854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4128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511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14028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16286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32800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326E89-D55A-9C42-BF48-DA94E23D1A25}"/>
              </a:ext>
            </a:extLst>
          </p:cNvPr>
          <p:cNvGrpSpPr/>
          <p:nvPr/>
        </p:nvGrpSpPr>
        <p:grpSpPr>
          <a:xfrm>
            <a:off x="8572805" y="2674761"/>
            <a:ext cx="2584361" cy="3035836"/>
            <a:chOff x="6934007" y="1783903"/>
            <a:chExt cx="1938271" cy="22768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7089EE-1743-EE4E-920F-98400DA605AD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BEEB67-B9F8-714E-8262-BD8311C3359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88C3E-CC95-AE42-B15A-402612898D4F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22B16F9-1649-8E4E-B60E-C73F58975C1B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FBBAD3F-9FA8-2440-9BFD-640E6C4EEDD9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24B910E-3E96-6144-B548-F7C8D555B295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AD4B97-AF31-724C-8967-C394708AAF35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7FC6784-2B94-F245-A141-FDEFBD3C1391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F20140D-25FC-6F4B-9B3E-93EC74BF49B4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BA8D54A-BDEA-F741-A698-9551D8B36E63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539551-4D73-CB4B-A2CA-E0A64EFC6CBE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EAE7C58-3701-6243-9810-5A3B65842FC1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E4D77E-EA9D-8E41-A3FC-34D971B0708F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211D774-9D62-B144-A857-F6028AF74957}"/>
              </a:ext>
            </a:extLst>
          </p:cNvPr>
          <p:cNvSpPr/>
          <p:nvPr/>
        </p:nvSpPr>
        <p:spPr>
          <a:xfrm>
            <a:off x="6629850" y="3801483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F33CF4F0-17C1-EF4E-8F7B-44CE9C63ECC0}"/>
              </a:ext>
            </a:extLst>
          </p:cNvPr>
          <p:cNvSpPr/>
          <p:nvPr/>
        </p:nvSpPr>
        <p:spPr>
          <a:xfrm>
            <a:off x="6479918" y="2386072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8EAB09-0F87-3A4A-BAFB-71601F3AB158}"/>
              </a:ext>
            </a:extLst>
          </p:cNvPr>
          <p:cNvGrpSpPr/>
          <p:nvPr/>
        </p:nvGrpSpPr>
        <p:grpSpPr>
          <a:xfrm>
            <a:off x="9245313" y="3269796"/>
            <a:ext cx="1320617" cy="736469"/>
            <a:chOff x="7584821" y="2225245"/>
            <a:chExt cx="990463" cy="5523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7BFDC2-3CA5-EF4D-8159-C107A9C4DFD0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9F0CB87-6275-DC4E-8083-0E90BF69E669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5F43A63E-EA52-8044-B006-85F72E476973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8B4148-E51D-3048-AD2A-BC89CF4A10F6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7C6818C-833C-A944-A2F6-B8B7889C040F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E252-CCD4-324B-B319-8DA20151B23E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9B3A5B0-13C7-A241-9BF1-661B2BC41336}"/>
              </a:ext>
            </a:extLst>
          </p:cNvPr>
          <p:cNvSpPr/>
          <p:nvPr/>
        </p:nvSpPr>
        <p:spPr>
          <a:xfrm>
            <a:off x="-8408" y="1366904"/>
            <a:ext cx="12192000" cy="5531384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73A2C-38E8-F741-943C-640358135512}"/>
              </a:ext>
            </a:extLst>
          </p:cNvPr>
          <p:cNvSpPr txBox="1"/>
          <p:nvPr/>
        </p:nvSpPr>
        <p:spPr>
          <a:xfrm>
            <a:off x="776858" y="3634117"/>
            <a:ext cx="1106504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Problems: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data scientist to write performance-sensitive serving code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Inefficient use of compute resources </a:t>
            </a: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 use </a:t>
            </a:r>
            <a:r>
              <a:rPr lang="en-US" sz="2800" i="1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throughput-optimized</a:t>
            </a: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 frameworks to render single prediction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No support for monitoring or debugging models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E2CD03-33D4-A54C-878C-B74EC761C277}"/>
              </a:ext>
            </a:extLst>
          </p:cNvPr>
          <p:cNvSpPr txBox="1"/>
          <p:nvPr/>
        </p:nvSpPr>
        <p:spPr>
          <a:xfrm>
            <a:off x="868641" y="1482590"/>
            <a:ext cx="1106504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Advantages: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General-purpose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Renders predictions at serving time</a:t>
            </a:r>
          </a:p>
        </p:txBody>
      </p:sp>
    </p:spTree>
    <p:extLst>
      <p:ext uri="{BB962C8B-B14F-4D97-AF65-F5344CB8AC3E}">
        <p14:creationId xmlns:p14="http://schemas.microsoft.com/office/powerpoint/2010/main" val="240654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uiExpand="1" build="p" bldLvl="2"/>
      <p:bldP spid="7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1" y="81471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Today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E98BE-B5A9-974A-8C9A-5729E6456846}"/>
              </a:ext>
            </a:extLst>
          </p:cNvPr>
          <p:cNvSpPr txBox="1"/>
          <p:nvPr/>
        </p:nvSpPr>
        <p:spPr>
          <a:xfrm>
            <a:off x="0" y="5379147"/>
            <a:ext cx="11596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2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Current approaches do not meet the requirements for prediction-serving 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C92AEB-F72A-3B4D-B423-C6FE672BE3CF}"/>
              </a:ext>
            </a:extLst>
          </p:cNvPr>
          <p:cNvGrpSpPr/>
          <p:nvPr/>
        </p:nvGrpSpPr>
        <p:grpSpPr>
          <a:xfrm>
            <a:off x="566928" y="2187222"/>
            <a:ext cx="3966623" cy="2781748"/>
            <a:chOff x="552450" y="1656530"/>
            <a:chExt cx="6034429" cy="3857978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F212ACE9-2715-B547-943B-9559F7212CAD}"/>
                </a:ext>
              </a:extLst>
            </p:cNvPr>
            <p:cNvSpPr/>
            <p:nvPr/>
          </p:nvSpPr>
          <p:spPr>
            <a:xfrm>
              <a:off x="914826" y="4211683"/>
              <a:ext cx="1616785" cy="1296256"/>
            </a:xfrm>
            <a:prstGeom prst="can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r>
                <a:rPr lang="en-US" sz="1400" dirty="0">
                  <a:solidFill>
                    <a:prstClr val="white"/>
                  </a:solidFill>
                  <a:ea typeface="Helvetica Neue" charset="0"/>
                  <a:cs typeface="Helvetica Neue" charset="0"/>
                </a:rPr>
                <a:t>All Possible</a:t>
              </a:r>
            </a:p>
            <a:p>
              <a:pPr algn="ctr" defTabSz="609570"/>
              <a:r>
                <a:rPr lang="en-US" sz="1400" dirty="0">
                  <a:solidFill>
                    <a:prstClr val="white"/>
                  </a:solidFill>
                  <a:ea typeface="Helvetica Neue" charset="0"/>
                  <a:cs typeface="Helvetica Neue" charset="0"/>
                </a:rPr>
                <a:t>Queries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9B7A54F-EFD0-D149-87F8-A4A0DB8DC8BE}"/>
                </a:ext>
              </a:extLst>
            </p:cNvPr>
            <p:cNvSpPr/>
            <p:nvPr/>
          </p:nvSpPr>
          <p:spPr>
            <a:xfrm>
              <a:off x="552450" y="2397177"/>
              <a:ext cx="2341539" cy="12208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Batch Training Framework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86E71082-EBB1-084E-9B13-87D9047FE4CC}"/>
                </a:ext>
              </a:extLst>
            </p:cNvPr>
            <p:cNvSpPr/>
            <p:nvPr/>
          </p:nvSpPr>
          <p:spPr>
            <a:xfrm rot="10800000">
              <a:off x="1517456" y="3672872"/>
              <a:ext cx="411527" cy="483941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5D8A7C-5074-5B42-A9DC-657154012517}"/>
                </a:ext>
              </a:extLst>
            </p:cNvPr>
            <p:cNvGrpSpPr/>
            <p:nvPr/>
          </p:nvGrpSpPr>
          <p:grpSpPr>
            <a:xfrm>
              <a:off x="958782" y="1656530"/>
              <a:ext cx="1580693" cy="713212"/>
              <a:chOff x="6995846" y="1791075"/>
              <a:chExt cx="1946651" cy="8783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B33EE6C-29DE-B740-A3CB-78E08A9A4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2486" y="1791075"/>
                <a:ext cx="1649554" cy="878333"/>
              </a:xfrm>
              <a:prstGeom prst="rect">
                <a:avLst/>
              </a:prstGeom>
            </p:spPr>
          </p:pic>
          <p:sp>
            <p:nvSpPr>
              <p:cNvPr id="11" name="Double Bracket 10">
                <a:extLst>
                  <a:ext uri="{FF2B5EF4-FFF2-40B4-BE49-F238E27FC236}">
                    <a16:creationId xmlns:a16="http://schemas.microsoft.com/office/drawing/2014/main" id="{1DD96D9B-948A-0D48-813B-1306E374621A}"/>
                  </a:ext>
                </a:extLst>
              </p:cNvPr>
              <p:cNvSpPr/>
              <p:nvPr/>
            </p:nvSpPr>
            <p:spPr>
              <a:xfrm>
                <a:off x="6995846" y="1947214"/>
                <a:ext cx="1946651" cy="699044"/>
              </a:xfrm>
              <a:prstGeom prst="bracketPair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F3377934-363B-9B49-8D70-2A2E56791AB6}"/>
                </a:ext>
              </a:extLst>
            </p:cNvPr>
            <p:cNvSpPr/>
            <p:nvPr/>
          </p:nvSpPr>
          <p:spPr>
            <a:xfrm>
              <a:off x="4443712" y="2438119"/>
              <a:ext cx="2143167" cy="2186477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84D7DC-E2D2-C144-8577-B7DCDDD555DA}"/>
                </a:ext>
              </a:extLst>
            </p:cNvPr>
            <p:cNvGrpSpPr/>
            <p:nvPr/>
          </p:nvGrpSpPr>
          <p:grpSpPr>
            <a:xfrm>
              <a:off x="2940205" y="2801826"/>
              <a:ext cx="1546593" cy="869876"/>
              <a:chOff x="7119052" y="3201527"/>
              <a:chExt cx="1904656" cy="1071268"/>
            </a:xfrm>
          </p:grpSpPr>
          <p:sp>
            <p:nvSpPr>
              <p:cNvPr id="14" name="Down Arrow 13">
                <a:extLst>
                  <a:ext uri="{FF2B5EF4-FFF2-40B4-BE49-F238E27FC236}">
                    <a16:creationId xmlns:a16="http://schemas.microsoft.com/office/drawing/2014/main" id="{95E322FC-7BC2-DD4C-A88A-DA7E2F652BDC}"/>
                  </a:ext>
                </a:extLst>
              </p:cNvPr>
              <p:cNvSpPr/>
              <p:nvPr/>
            </p:nvSpPr>
            <p:spPr>
              <a:xfrm rot="16200000">
                <a:off x="7714618" y="2736144"/>
                <a:ext cx="506802" cy="1437568"/>
              </a:xfrm>
              <a:prstGeom prst="downArrow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C2FD58-807D-F740-B376-D0959C8E48F2}"/>
                  </a:ext>
                </a:extLst>
              </p:cNvPr>
              <p:cNvSpPr txBox="1"/>
              <p:nvPr/>
            </p:nvSpPr>
            <p:spPr>
              <a:xfrm>
                <a:off x="7119052" y="3694552"/>
                <a:ext cx="1904656" cy="578243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(Scoring)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4B5A80-6C1F-2F43-ADD8-12B2C6E5D7F2}"/>
                </a:ext>
              </a:extLst>
            </p:cNvPr>
            <p:cNvGrpSpPr/>
            <p:nvPr/>
          </p:nvGrpSpPr>
          <p:grpSpPr>
            <a:xfrm>
              <a:off x="4438052" y="4689509"/>
              <a:ext cx="2020315" cy="824999"/>
              <a:chOff x="9104354" y="5596581"/>
              <a:chExt cx="2488053" cy="10160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A286FB2-B367-154A-8FCB-1C06AE2AA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53336" y="5596581"/>
                <a:ext cx="1981200" cy="1016000"/>
              </a:xfrm>
              <a:prstGeom prst="rect">
                <a:avLst/>
              </a:prstGeom>
            </p:spPr>
          </p:pic>
          <p:sp>
            <p:nvSpPr>
              <p:cNvPr id="18" name="Double Bracket 17">
                <a:extLst>
                  <a:ext uri="{FF2B5EF4-FFF2-40B4-BE49-F238E27FC236}">
                    <a16:creationId xmlns:a16="http://schemas.microsoft.com/office/drawing/2014/main" id="{CA2BEAEE-5281-0945-BF32-133888268722}"/>
                  </a:ext>
                </a:extLst>
              </p:cNvPr>
              <p:cNvSpPr/>
              <p:nvPr/>
            </p:nvSpPr>
            <p:spPr>
              <a:xfrm>
                <a:off x="9104354" y="5838093"/>
                <a:ext cx="2488053" cy="774488"/>
              </a:xfrm>
              <a:prstGeom prst="bracketPair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77F966-7F4B-BE44-9F03-A58FA4C8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797" y="3007817"/>
              <a:ext cx="1546762" cy="140515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240F85B-033A-7747-866C-4A58930987A6}"/>
              </a:ext>
            </a:extLst>
          </p:cNvPr>
          <p:cNvSpPr/>
          <p:nvPr/>
        </p:nvSpPr>
        <p:spPr>
          <a:xfrm>
            <a:off x="0" y="146676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Pre-materialize predictions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482A37-6754-6342-A13D-55323644EAD0}"/>
              </a:ext>
            </a:extLst>
          </p:cNvPr>
          <p:cNvGrpSpPr/>
          <p:nvPr/>
        </p:nvGrpSpPr>
        <p:grpSpPr>
          <a:xfrm>
            <a:off x="6808355" y="2404397"/>
            <a:ext cx="3831668" cy="2875949"/>
            <a:chOff x="6186563" y="2404397"/>
            <a:chExt cx="3831668" cy="28759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4B0A8D-B78A-ED40-B016-2BB0060B2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9956" y="2616483"/>
              <a:ext cx="1525982" cy="854550"/>
            </a:xfrm>
            <a:prstGeom prst="rect">
              <a:avLst/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E392A6E-7909-0542-8DBD-8A89D22DD719}"/>
                </a:ext>
              </a:extLst>
            </p:cNvPr>
            <p:cNvSpPr/>
            <p:nvPr/>
          </p:nvSpPr>
          <p:spPr>
            <a:xfrm>
              <a:off x="6215539" y="2404397"/>
              <a:ext cx="3802692" cy="2798852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E11B141-7869-FE47-B9F6-F94F2DBF1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63" y="2443665"/>
              <a:ext cx="1213360" cy="108252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74AC92-6586-9A44-B462-D5C4189578A3}"/>
                </a:ext>
              </a:extLst>
            </p:cNvPr>
            <p:cNvGrpSpPr/>
            <p:nvPr/>
          </p:nvGrpSpPr>
          <p:grpSpPr>
            <a:xfrm>
              <a:off x="6441336" y="3689315"/>
              <a:ext cx="2148425" cy="1242841"/>
              <a:chOff x="6236861" y="3694948"/>
              <a:chExt cx="2459922" cy="142303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15AC96C-04E6-374A-947A-1D41C49921D8}"/>
                  </a:ext>
                </a:extLst>
              </p:cNvPr>
              <p:cNvGrpSpPr/>
              <p:nvPr/>
            </p:nvGrpSpPr>
            <p:grpSpPr>
              <a:xfrm>
                <a:off x="6236861" y="3694948"/>
                <a:ext cx="2459922" cy="1423039"/>
                <a:chOff x="4437802" y="2295143"/>
                <a:chExt cx="2565113" cy="1483893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6AAF642B-8FDA-0A4E-8A49-F2938FCE2804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591C86D-061B-6144-9EA5-3DA967D241EB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63AF713-F7E6-4148-A2F7-74BD6723C61E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D4F7D9C1-9645-754A-8019-8136F7E73457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1493757-8D60-1A4F-8C41-2700D712D2F1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E117D489-0F95-E04D-BFDC-58CC476CC773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885D610-5737-9145-86DF-01BD2B099E4A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7005AA38-DA48-894E-8B4D-42864721C02D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537A338-F840-7A4E-A84D-E65A3BAAA75F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9C7B16C2-4E53-104D-8410-C010AC05A273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857D880-955F-3140-8552-A7C63A6EA4F1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74A104A6-C22B-AE4E-BEBF-799EA53BBDF0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42FEBD92-BBCD-7D42-A21E-7F4B7EFDCD5B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0074BEF-E8F4-554F-9BF9-63AE2FC62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0225" y="4101549"/>
                <a:ext cx="1023363" cy="54434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16075F-CE17-474D-BA6D-F36601067919}"/>
                </a:ext>
              </a:extLst>
            </p:cNvPr>
            <p:cNvSpPr txBox="1"/>
            <p:nvPr/>
          </p:nvSpPr>
          <p:spPr>
            <a:xfrm rot="5400000">
              <a:off x="8092697" y="3641102"/>
              <a:ext cx="2632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Inconsolata Medium" panose="020B0609030003000000" pitchFamily="49" charset="0"/>
                </a:rPr>
                <a:t>{REST API}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553651E-9944-1046-98AD-F4B8F02EA686}"/>
              </a:ext>
            </a:extLst>
          </p:cNvPr>
          <p:cNvSpPr/>
          <p:nvPr/>
        </p:nvSpPr>
        <p:spPr>
          <a:xfrm>
            <a:off x="5991225" y="14208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Model in a Container</a:t>
            </a:r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9147B0D5-EBD2-014E-BD42-60C9ED59BB54}"/>
              </a:ext>
            </a:extLst>
          </p:cNvPr>
          <p:cNvSpPr/>
          <p:nvPr/>
        </p:nvSpPr>
        <p:spPr>
          <a:xfrm>
            <a:off x="566928" y="1582932"/>
            <a:ext cx="3994959" cy="362031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>
            <a:extLst>
              <a:ext uri="{FF2B5EF4-FFF2-40B4-BE49-F238E27FC236}">
                <a16:creationId xmlns:a16="http://schemas.microsoft.com/office/drawing/2014/main" id="{C0E6D08F-CA6F-B346-B587-15D137C93239}"/>
              </a:ext>
            </a:extLst>
          </p:cNvPr>
          <p:cNvSpPr/>
          <p:nvPr/>
        </p:nvSpPr>
        <p:spPr>
          <a:xfrm>
            <a:off x="6559573" y="1582932"/>
            <a:ext cx="3994959" cy="362031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043D6F-D318-0143-B0A7-B216BBFED846}"/>
              </a:ext>
            </a:extLst>
          </p:cNvPr>
          <p:cNvSpPr/>
          <p:nvPr/>
        </p:nvSpPr>
        <p:spPr>
          <a:xfrm>
            <a:off x="0" y="1407034"/>
            <a:ext cx="12192000" cy="535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8AE052-8886-B445-9ED8-69585CDB2FC3}"/>
              </a:ext>
            </a:extLst>
          </p:cNvPr>
          <p:cNvSpPr txBox="1"/>
          <p:nvPr/>
        </p:nvSpPr>
        <p:spPr>
          <a:xfrm>
            <a:off x="329184" y="2623056"/>
            <a:ext cx="115966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we design a system that does meet those requirements?</a:t>
            </a:r>
          </a:p>
        </p:txBody>
      </p:sp>
    </p:spTree>
    <p:extLst>
      <p:ext uri="{BB962C8B-B14F-4D97-AF65-F5344CB8AC3E}">
        <p14:creationId xmlns:p14="http://schemas.microsoft.com/office/powerpoint/2010/main" val="34468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 animBg="1"/>
      <p:bldP spid="46" grpId="0" animBg="1"/>
      <p:bldP spid="47" grpId="0" animBg="1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Clipper Overview and Architecture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1976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874C2FD1-853D-CE4C-8714-0C696321C8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145" y="5187147"/>
            <a:ext cx="2120852" cy="424171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 flipH="1" flipV="1">
            <a:off x="1809002" y="3542374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18183" y="3627376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9" y="2225620"/>
            <a:ext cx="2357373" cy="10972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876" y="4847491"/>
            <a:ext cx="2032000" cy="7366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9999051" y="4753954"/>
            <a:ext cx="1690790" cy="1180396"/>
            <a:chOff x="8558827" y="2824768"/>
            <a:chExt cx="1690790" cy="118039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4935467"/>
            <a:ext cx="1636427" cy="133368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3371696" y="5751149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674" y="5804159"/>
            <a:ext cx="1629157" cy="7760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5962922"/>
            <a:ext cx="2047697" cy="49391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307" y="4900021"/>
            <a:ext cx="2067648" cy="477856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 flipV="1">
            <a:off x="1114857" y="3486909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390555" y="3513698"/>
            <a:ext cx="1066195" cy="128534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4322984" y="3322901"/>
            <a:ext cx="218617" cy="24359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888459" y="3485893"/>
            <a:ext cx="177660" cy="12043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4509673" y="3462829"/>
            <a:ext cx="1462665" cy="157530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367325" y="3448173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519726" y="3486909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059690" y="3493489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9092812" y="3415665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7276379" y="3448171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cxnSpLocks/>
          </p:cNvCxnSpPr>
          <p:nvPr/>
        </p:nvCxnSpPr>
        <p:spPr>
          <a:xfrm flipH="1" flipV="1">
            <a:off x="8718500" y="3400727"/>
            <a:ext cx="235016" cy="23581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</p:cNvCxnSpPr>
          <p:nvPr/>
        </p:nvCxnSpPr>
        <p:spPr>
          <a:xfrm flipH="1" flipV="1">
            <a:off x="4736696" y="3521564"/>
            <a:ext cx="3249460" cy="15979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4822772" y="3513698"/>
            <a:ext cx="2115931" cy="228648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542956" y="3448171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695355" y="3462830"/>
            <a:ext cx="3480948" cy="226611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739197" y="3353561"/>
            <a:ext cx="1563499" cy="14003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08898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640369" y="60515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DC2A921A-EC74-6F4D-8465-D463C43FF014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70"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176" y="2225620"/>
            <a:ext cx="2461613" cy="10972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57" y="2225620"/>
            <a:ext cx="1539851" cy="10972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5898" y="2034041"/>
            <a:ext cx="1503575" cy="12888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0033" y="2225620"/>
            <a:ext cx="2130683" cy="109728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" y="339112"/>
            <a:ext cx="12222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Wide range of </a:t>
            </a:r>
            <a:b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48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application</a:t>
            </a:r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48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frameworks</a:t>
            </a:r>
          </a:p>
        </p:txBody>
      </p:sp>
    </p:spTree>
    <p:extLst>
      <p:ext uri="{BB962C8B-B14F-4D97-AF65-F5344CB8AC3E}">
        <p14:creationId xmlns:p14="http://schemas.microsoft.com/office/powerpoint/2010/main" val="30546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019872"/>
            <a:ext cx="12192000" cy="1205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1219139"/>
            <a:r>
              <a:rPr lang="en-US" sz="54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Middle layer for prediction serving.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2" y="653989"/>
            <a:ext cx="2357373" cy="109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070" y="653989"/>
            <a:ext cx="2461613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451" y="653989"/>
            <a:ext cx="1539851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791" y="462411"/>
            <a:ext cx="1503575" cy="1288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928" y="653989"/>
            <a:ext cx="2130683" cy="1097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7344" y="3083629"/>
            <a:ext cx="2739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 </a:t>
            </a:r>
            <a:b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Abstraction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60627" y="3085055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System</a:t>
            </a:r>
          </a:p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Optimizations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131839" y="2019871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31839" y="4629720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876" y="4933521"/>
            <a:ext cx="2032000" cy="7366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999051" y="4839986"/>
            <a:ext cx="1690790" cy="1180396"/>
            <a:chOff x="8558827" y="2824768"/>
            <a:chExt cx="1690790" cy="1180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5021499"/>
            <a:ext cx="1636427" cy="133368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371696" y="5837180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4" y="5907875"/>
            <a:ext cx="1629157" cy="77607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6048953"/>
            <a:ext cx="2047697" cy="49391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307" y="4986052"/>
            <a:ext cx="2067648" cy="477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94930"/>
            <a:ext cx="1707129" cy="9080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FD0A69-A3AE-8F4B-9F2F-AD13EB1F94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69" y="5127251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8" y="3088508"/>
            <a:ext cx="11344123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6" y="3455924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8" y="6689669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1694" y="5304394"/>
            <a:ext cx="1810911" cy="1374519"/>
            <a:chOff x="4031693" y="5304392"/>
            <a:chExt cx="1810910" cy="1374519"/>
          </a:xfrm>
        </p:grpSpPr>
        <p:sp>
          <p:nvSpPr>
            <p:cNvPr id="56" name="Rectangle 55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5666230"/>
            <a:ext cx="1764600" cy="131548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79348" y="5687746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79348" y="5304391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110365" y="5687743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060" y="5845978"/>
            <a:ext cx="2032001" cy="73660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110365" y="5304389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6" y="4632206"/>
            <a:ext cx="1197411" cy="635052"/>
            <a:chOff x="1055582" y="4658605"/>
            <a:chExt cx="1197409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6" y="4632206"/>
            <a:ext cx="1197411" cy="635052"/>
            <a:chOff x="1055582" y="4658605"/>
            <a:chExt cx="1197409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52" y="4632206"/>
            <a:ext cx="1197411" cy="635052"/>
            <a:chOff x="1055582" y="4658605"/>
            <a:chExt cx="1197409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6" y="4632206"/>
            <a:ext cx="1197411" cy="635052"/>
            <a:chOff x="1055582" y="4658605"/>
            <a:chExt cx="1197409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9" y="1118354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9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3" y="1209031"/>
            <a:ext cx="1909439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7" y="1209031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1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2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1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356556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3" y="6066011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403" y="5443754"/>
            <a:ext cx="1690790" cy="1180395"/>
            <a:chOff x="8558827" y="2824768"/>
            <a:chExt cx="1690788" cy="118039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6" y="3235723"/>
              <a:ext cx="1051889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>
                  <a:solidFill>
                    <a:srgbClr val="FFFFFF"/>
                  </a:solidFill>
                  <a:latin typeface="HelveticaNeue" charset="0"/>
                  <a:ea typeface="MS PGothic" pitchFamily="34" charset="-128"/>
                </a:rPr>
                <a:t>VW</a:t>
              </a:r>
              <a:endParaRPr lang="en-US" sz="4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5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45537" y="5315150"/>
            <a:ext cx="3361843" cy="1374519"/>
            <a:chOff x="445537" y="5304390"/>
            <a:chExt cx="3361842" cy="1374518"/>
          </a:xfrm>
        </p:grpSpPr>
        <p:sp>
          <p:nvSpPr>
            <p:cNvPr id="82" name="Rectangle 81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5740060"/>
            <a:ext cx="1707131" cy="908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3745" y="668966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5695" y="5878312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809008" y="2264092"/>
            <a:ext cx="1736806" cy="698557"/>
            <a:chOff x="3857392" y="2298303"/>
            <a:chExt cx="1736805" cy="635052"/>
          </a:xfrm>
        </p:grpSpPr>
        <p:sp>
          <p:nvSpPr>
            <p:cNvPr id="84" name="TextBox 83"/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85" name="Up-Down Arrow 84"/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6243209" y="2320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8EB429C-C2E4-FC45-B0FA-2B157FFFE7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069" y="3165249"/>
            <a:ext cx="1493904" cy="11967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B329BB1-0A6B-4D4B-AD32-27D74CEAD67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316" y="4717677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5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Arrow Connector 69"/>
          <p:cNvCxnSpPr/>
          <p:nvPr/>
        </p:nvCxnSpPr>
        <p:spPr>
          <a:xfrm>
            <a:off x="3305327" y="6130713"/>
            <a:ext cx="2607161" cy="38843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33579" y="2905244"/>
            <a:ext cx="4999652" cy="1350778"/>
            <a:chOff x="2229823" y="1726138"/>
            <a:chExt cx="4999652" cy="1350778"/>
          </a:xfrm>
        </p:grpSpPr>
        <p:sp>
          <p:nvSpPr>
            <p:cNvPr id="5" name="Rounded Rectangle 4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8377" y="1726138"/>
              <a:ext cx="380532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Query Processor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42942" y="5096320"/>
            <a:ext cx="1348647" cy="1379431"/>
            <a:chOff x="10525305" y="3580956"/>
            <a:chExt cx="1056875" cy="1123065"/>
          </a:xfrm>
        </p:grpSpPr>
        <p:sp>
          <p:nvSpPr>
            <p:cNvPr id="14" name="Can 13"/>
            <p:cNvSpPr/>
            <p:nvPr/>
          </p:nvSpPr>
          <p:spPr>
            <a:xfrm>
              <a:off x="10582055" y="3580956"/>
              <a:ext cx="1000125" cy="1123065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25305" y="3918529"/>
              <a:ext cx="1056875" cy="626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Redis</a:t>
              </a:r>
              <a:endParaRPr lang="en-US" sz="22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ConfigDB</a:t>
              </a:r>
              <a:endParaRPr lang="en-US" sz="22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2288482" y="4287840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485525" y="4253484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2488" y="4253484"/>
            <a:ext cx="3473318" cy="948335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017265" y="4407943"/>
            <a:ext cx="0" cy="617305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185862" y="1500194"/>
            <a:ext cx="4537877" cy="760872"/>
            <a:chOff x="400673" y="112413"/>
            <a:chExt cx="3032732" cy="1045703"/>
          </a:xfrm>
        </p:grpSpPr>
        <p:sp>
          <p:nvSpPr>
            <p:cNvPr id="36" name="Rectangle 35"/>
            <p:cNvSpPr/>
            <p:nvPr/>
          </p:nvSpPr>
          <p:spPr>
            <a:xfrm>
              <a:off x="400673" y="112413"/>
              <a:ext cx="303273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1258" y="302705"/>
              <a:ext cx="3022147" cy="71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Helvetica Neue Light" charset="0"/>
                  <a:ea typeface="Helvetica Neue Light" charset="0"/>
                  <a:cs typeface="Helvetica Neue Light" charset="0"/>
                </a:rPr>
                <a:t>Applications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4" y="2839915"/>
            <a:ext cx="1060441" cy="94609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523636" y="4982924"/>
            <a:ext cx="1771229" cy="1846490"/>
            <a:chOff x="1523636" y="3997077"/>
            <a:chExt cx="1771229" cy="1846490"/>
          </a:xfrm>
        </p:grpSpPr>
        <p:grpSp>
          <p:nvGrpSpPr>
            <p:cNvPr id="10" name="Group 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587058" y="4978156"/>
            <a:ext cx="1771229" cy="1846490"/>
            <a:chOff x="1523636" y="3997077"/>
            <a:chExt cx="1771229" cy="1846490"/>
          </a:xfrm>
        </p:grpSpPr>
        <p:grpSp>
          <p:nvGrpSpPr>
            <p:cNvPr id="50" name="Group 4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339275" y="2931619"/>
            <a:ext cx="3546659" cy="1413368"/>
            <a:chOff x="6867781" y="2874469"/>
            <a:chExt cx="3546659" cy="1413368"/>
          </a:xfrm>
        </p:grpSpPr>
        <p:grpSp>
          <p:nvGrpSpPr>
            <p:cNvPr id="22" name="Group 21"/>
            <p:cNvGrpSpPr/>
            <p:nvPr/>
          </p:nvGrpSpPr>
          <p:grpSpPr>
            <a:xfrm>
              <a:off x="6938375" y="2937059"/>
              <a:ext cx="3476065" cy="1350778"/>
              <a:chOff x="2229823" y="1726138"/>
              <a:chExt cx="4999652" cy="135077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229823" y="1726138"/>
                <a:ext cx="4999652" cy="135077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26076" y="1768999"/>
                <a:ext cx="380532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Clipper</a:t>
                </a:r>
              </a:p>
              <a:p>
                <a:pPr algn="ctr"/>
                <a:r>
                  <a:rPr lang="en-US" sz="3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Management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781" y="2874469"/>
              <a:ext cx="1060441" cy="946095"/>
            </a:xfrm>
            <a:prstGeom prst="rect">
              <a:avLst/>
            </a:prstGeom>
          </p:spPr>
        </p:pic>
      </p:grpSp>
      <p:cxnSp>
        <p:nvCxnSpPr>
          <p:cNvPr id="55" name="Straight Arrow Connector 54"/>
          <p:cNvCxnSpPr/>
          <p:nvPr/>
        </p:nvCxnSpPr>
        <p:spPr>
          <a:xfrm>
            <a:off x="2677589" y="2290927"/>
            <a:ext cx="0" cy="644941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778973" y="2307382"/>
            <a:ext cx="13516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Predict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9421732" y="1967456"/>
            <a:ext cx="868162" cy="88665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Implementation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102525" y="191929"/>
            <a:ext cx="3453098" cy="1861258"/>
            <a:chOff x="8208275" y="5091980"/>
            <a:chExt cx="3453098" cy="1861258"/>
          </a:xfrm>
        </p:grpSpPr>
        <p:grpSp>
          <p:nvGrpSpPr>
            <p:cNvPr id="45" name="Group 44"/>
            <p:cNvGrpSpPr/>
            <p:nvPr/>
          </p:nvGrpSpPr>
          <p:grpSpPr>
            <a:xfrm>
              <a:off x="9700319" y="5091980"/>
              <a:ext cx="1961054" cy="1861258"/>
              <a:chOff x="9006193" y="4152177"/>
              <a:chExt cx="2878595" cy="287859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6193" y="4152177"/>
                <a:ext cx="2878595" cy="2878595"/>
              </a:xfrm>
              <a:prstGeom prst="rect">
                <a:avLst/>
              </a:prstGeom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9415688" y="4593974"/>
                <a:ext cx="2042887" cy="1121023"/>
                <a:chOff x="2290860" y="5188205"/>
                <a:chExt cx="4999652" cy="1669884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43" name="Rounded Rectangle 42"/>
                <p:cNvSpPr/>
                <p:nvPr/>
              </p:nvSpPr>
              <p:spPr>
                <a:xfrm>
                  <a:off x="2290860" y="5188205"/>
                  <a:ext cx="4999652" cy="166988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05959" y="5280553"/>
                  <a:ext cx="3805322" cy="14890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clipper</a:t>
                  </a:r>
                </a:p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admin</a:t>
                  </a:r>
                </a:p>
              </p:txBody>
            </p:sp>
          </p:grp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275" y="5995852"/>
              <a:ext cx="1559076" cy="82879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933231" y="5279460"/>
            <a:ext cx="3054678" cy="1101801"/>
            <a:chOff x="6879559" y="968526"/>
            <a:chExt cx="3054678" cy="1101801"/>
          </a:xfrm>
        </p:grpSpPr>
        <p:grpSp>
          <p:nvGrpSpPr>
            <p:cNvPr id="41" name="Group 40"/>
            <p:cNvGrpSpPr/>
            <p:nvPr/>
          </p:nvGrpSpPr>
          <p:grpSpPr>
            <a:xfrm>
              <a:off x="6924087" y="1031116"/>
              <a:ext cx="3010150" cy="1039211"/>
              <a:chOff x="2229823" y="1726138"/>
              <a:chExt cx="4423633" cy="116443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2229823" y="1726138"/>
                <a:ext cx="4079874" cy="116443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848132" y="1768999"/>
                <a:ext cx="3805324" cy="100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Prometheus</a:t>
                </a:r>
              </a:p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Monitoring</a:t>
                </a: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559" y="968526"/>
              <a:ext cx="878546" cy="783814"/>
            </a:xfrm>
            <a:prstGeom prst="rect">
              <a:avLst/>
            </a:prstGeom>
          </p:spPr>
        </p:pic>
      </p:grpSp>
      <p:cxnSp>
        <p:nvCxnSpPr>
          <p:cNvPr id="63" name="Straight Arrow Connector 62"/>
          <p:cNvCxnSpPr/>
          <p:nvPr/>
        </p:nvCxnSpPr>
        <p:spPr>
          <a:xfrm>
            <a:off x="5723739" y="4344987"/>
            <a:ext cx="1302094" cy="919422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60" idx="1"/>
          </p:cNvCxnSpPr>
          <p:nvPr/>
        </p:nvCxnSpPr>
        <p:spPr>
          <a:xfrm>
            <a:off x="5386010" y="5671367"/>
            <a:ext cx="547221" cy="0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12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348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057" y="2749656"/>
            <a:ext cx="49149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794" y="2948815"/>
            <a:ext cx="220146" cy="2078182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6D7EBBFE-5C09-4B43-948B-21287B153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78" y="2948815"/>
            <a:ext cx="220146" cy="2078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6456AD-763E-0F4D-80E7-8D49C9A135CA}"/>
              </a:ext>
            </a:extLst>
          </p:cNvPr>
          <p:cNvSpPr txBox="1"/>
          <p:nvPr/>
        </p:nvSpPr>
        <p:spPr>
          <a:xfrm>
            <a:off x="352112" y="494746"/>
            <a:ext cx="98379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What is the </a:t>
            </a:r>
            <a:br>
              <a:rPr lang="en-US" sz="5400" dirty="0">
                <a:latin typeface="Century Gothic" panose="020B0502020202020204" pitchFamily="34" charset="0"/>
              </a:rPr>
            </a:br>
            <a:r>
              <a:rPr lang="en-US" sz="5400" b="1" i="1" dirty="0">
                <a:latin typeface="Century Gothic" panose="020B0502020202020204" pitchFamily="34" charset="0"/>
              </a:rPr>
              <a:t>Machine Learning Lifecycle</a:t>
            </a:r>
            <a:r>
              <a:rPr lang="en-US" sz="5400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9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413793" y="4856525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025935" y="1898548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334301" y="4622098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62004" y="3770649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4731393" y="2953850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4979037" y="4248459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Run on Kubernetes alongside other applications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739497" y="3620628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2265096" y="4450175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" y="3585939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1591119" y="5483226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05044" y="2499882"/>
            <a:ext cx="2267456" cy="1325267"/>
            <a:chOff x="8048788" y="3894270"/>
            <a:chExt cx="2730979" cy="1325267"/>
          </a:xfrm>
        </p:grpSpPr>
        <p:grpSp>
          <p:nvGrpSpPr>
            <p:cNvPr id="90" name="Group 89"/>
            <p:cNvGrpSpPr/>
            <p:nvPr/>
          </p:nvGrpSpPr>
          <p:grpSpPr>
            <a:xfrm>
              <a:off x="8048788" y="3894270"/>
              <a:ext cx="2730979" cy="1325267"/>
              <a:chOff x="338666" y="3385184"/>
              <a:chExt cx="3888281" cy="1033359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38666" y="3385184"/>
                <a:ext cx="3888281" cy="103335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285898" y="3399870"/>
                <a:ext cx="2941049" cy="551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138235" y="5229398"/>
            <a:ext cx="4177465" cy="1006595"/>
            <a:chOff x="8048788" y="3894269"/>
            <a:chExt cx="4177465" cy="1006595"/>
          </a:xfrm>
        </p:grpSpPr>
        <p:grpSp>
          <p:nvGrpSpPr>
            <p:cNvPr id="100" name="Group 99"/>
            <p:cNvGrpSpPr/>
            <p:nvPr/>
          </p:nvGrpSpPr>
          <p:grpSpPr>
            <a:xfrm>
              <a:off x="8048788" y="3894269"/>
              <a:ext cx="4177465" cy="1006595"/>
              <a:chOff x="338666" y="3385184"/>
              <a:chExt cx="5947742" cy="784879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338666" y="3385184"/>
                <a:ext cx="5947742" cy="78487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8799540" y="3084887"/>
            <a:ext cx="2730979" cy="727833"/>
            <a:chOff x="8048788" y="3894269"/>
            <a:chExt cx="2730979" cy="727833"/>
          </a:xfrm>
        </p:grpSpPr>
        <p:grpSp>
          <p:nvGrpSpPr>
            <p:cNvPr id="105" name="Group 104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6528308" y="4212428"/>
            <a:ext cx="2730979" cy="727833"/>
            <a:chOff x="8048788" y="3894269"/>
            <a:chExt cx="2730979" cy="727833"/>
          </a:xfrm>
        </p:grpSpPr>
        <p:grpSp>
          <p:nvGrpSpPr>
            <p:cNvPr id="110" name="Group 109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0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B56B0B3-BDF2-AA4D-82B8-BF8C8A5DA9BB}"/>
              </a:ext>
            </a:extLst>
          </p:cNvPr>
          <p:cNvGrpSpPr/>
          <p:nvPr/>
        </p:nvGrpSpPr>
        <p:grpSpPr>
          <a:xfrm>
            <a:off x="1277707" y="7384304"/>
            <a:ext cx="1771229" cy="1799398"/>
            <a:chOff x="7063920" y="4612178"/>
            <a:chExt cx="1746936" cy="1165229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913FA3C8-4A93-1F49-A236-BFAC6E370062}"/>
                </a:ext>
              </a:extLst>
            </p:cNvPr>
            <p:cNvSpPr/>
            <p:nvPr/>
          </p:nvSpPr>
          <p:spPr>
            <a:xfrm>
              <a:off x="7068754" y="4612178"/>
              <a:ext cx="1742102" cy="96887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6A12961-21B2-9D4C-A7EA-C4FF4A4FE940}"/>
                </a:ext>
              </a:extLst>
            </p:cNvPr>
            <p:cNvSpPr txBox="1"/>
            <p:nvPr/>
          </p:nvSpPr>
          <p:spPr>
            <a:xfrm>
              <a:off x="7063920" y="5007966"/>
              <a:ext cx="17187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consolata Medium" charset="0"/>
                  <a:ea typeface="Inconsolata Medium" charset="0"/>
                  <a:cs typeface="Inconsolata Medium" charset="0"/>
                </a:rPr>
                <a:t>Model Container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6A49F5B-048E-E340-94D9-6D5A9D49DC57}"/>
              </a:ext>
            </a:extLst>
          </p:cNvPr>
          <p:cNvGrpSpPr/>
          <p:nvPr/>
        </p:nvGrpSpPr>
        <p:grpSpPr>
          <a:xfrm>
            <a:off x="8529151" y="7317820"/>
            <a:ext cx="1771229" cy="1799398"/>
            <a:chOff x="7063920" y="4612178"/>
            <a:chExt cx="1746936" cy="1165229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53B9A467-92C4-A347-96ED-0942DAA3B02C}"/>
                </a:ext>
              </a:extLst>
            </p:cNvPr>
            <p:cNvSpPr/>
            <p:nvPr/>
          </p:nvSpPr>
          <p:spPr>
            <a:xfrm>
              <a:off x="7068754" y="4612178"/>
              <a:ext cx="1742102" cy="96887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1B938C0-DA16-3C47-B0B9-6C3B9B48A096}"/>
                </a:ext>
              </a:extLst>
            </p:cNvPr>
            <p:cNvSpPr txBox="1"/>
            <p:nvPr/>
          </p:nvSpPr>
          <p:spPr>
            <a:xfrm>
              <a:off x="7063920" y="5007966"/>
              <a:ext cx="17187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consolata Medium" charset="0"/>
                  <a:ea typeface="Inconsolata Medium" charset="0"/>
                  <a:cs typeface="Inconsolata Medium" charset="0"/>
                </a:rPr>
                <a:t>Model Container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45537" y="1262530"/>
            <a:ext cx="11344123" cy="4716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43596" y="1590271"/>
            <a:ext cx="2303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37939" y="8199531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0285" y="6814256"/>
            <a:ext cx="1810911" cy="1374519"/>
            <a:chOff x="4031693" y="5304392"/>
            <a:chExt cx="1810910" cy="1374519"/>
          </a:xfrm>
        </p:grpSpPr>
        <p:sp>
          <p:nvSpPr>
            <p:cNvPr id="56" name="Rectangle 55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03" y="7176092"/>
            <a:ext cx="1764600" cy="131548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37939" y="7197608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37939" y="6814253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068956" y="7197605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651" y="7355840"/>
            <a:ext cx="2032001" cy="73660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068956" y="6814251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55447" y="6142068"/>
            <a:ext cx="1197411" cy="635052"/>
            <a:chOff x="1055582" y="4658605"/>
            <a:chExt cx="1197409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15507" y="6142068"/>
            <a:ext cx="1197411" cy="635052"/>
            <a:chOff x="1055582" y="4658605"/>
            <a:chExt cx="1197409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59143" y="6142068"/>
            <a:ext cx="1197411" cy="635052"/>
            <a:chOff x="1055582" y="4658605"/>
            <a:chExt cx="1197409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583147" y="6142068"/>
            <a:ext cx="1197411" cy="635052"/>
            <a:chOff x="1055582" y="4658605"/>
            <a:chExt cx="1197409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9" y="-637031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9" y="-1768529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3" y="-546354"/>
            <a:ext cx="1909439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7" y="-546354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-546354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-622673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-546354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398829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788964" y="757587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5805567"/>
            <a:ext cx="2326716" cy="1155036"/>
            <a:chOff x="5142568" y="1782082"/>
            <a:chExt cx="2913611" cy="144638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1" y="2650349"/>
              <a:ext cx="1271052" cy="578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403" y="5443754"/>
            <a:ext cx="1690790" cy="1180395"/>
            <a:chOff x="8558827" y="2824768"/>
            <a:chExt cx="1690788" cy="118039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6" y="3235723"/>
              <a:ext cx="1051889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>
                  <a:solidFill>
                    <a:srgbClr val="FFFFFF"/>
                  </a:solidFill>
                  <a:latin typeface="HelveticaNeue" charset="0"/>
                  <a:ea typeface="MS PGothic" pitchFamily="34" charset="-128"/>
                </a:rPr>
                <a:t>VW</a:t>
              </a:r>
              <a:endParaRPr lang="en-US" sz="4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5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04128" y="6825012"/>
            <a:ext cx="3361843" cy="1374519"/>
            <a:chOff x="445537" y="5304390"/>
            <a:chExt cx="3361842" cy="1374518"/>
          </a:xfrm>
        </p:grpSpPr>
        <p:sp>
          <p:nvSpPr>
            <p:cNvPr id="82" name="Rectangle 81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622" y="7249922"/>
            <a:ext cx="1707131" cy="908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2336" y="8199530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4286" y="7388174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F0EA58-0268-8947-B1F3-E674AA2D7DA1}"/>
              </a:ext>
            </a:extLst>
          </p:cNvPr>
          <p:cNvSpPr txBox="1"/>
          <p:nvPr/>
        </p:nvSpPr>
        <p:spPr>
          <a:xfrm>
            <a:off x="729823" y="2709562"/>
            <a:ext cx="109950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Core system: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10K lines of C++ and 8K lines of Python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Open </a:t>
            </a:r>
            <a:r>
              <a:rPr lang="en-US" sz="3200" dirty="0"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ource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(Apache License)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hlinkClick r:id="rId16"/>
              </a:rPr>
              <a:t>http://clipper.ai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Designed to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support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production level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query traffic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3200" dirty="0"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Deliver low + predictable latency</a:t>
            </a:r>
            <a:endParaRPr lang="en-US" sz="3200" baseline="0" dirty="0"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F78F7CE-C165-0347-908B-30B53C72ACA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15" y="1387389"/>
            <a:ext cx="1493904" cy="1196719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4BA1ACB-BBA7-B342-944B-AF30CC553E5D}"/>
              </a:ext>
            </a:extLst>
          </p:cNvPr>
          <p:cNvGrpSpPr/>
          <p:nvPr/>
        </p:nvGrpSpPr>
        <p:grpSpPr>
          <a:xfrm>
            <a:off x="3809008" y="486092"/>
            <a:ext cx="1736806" cy="698557"/>
            <a:chOff x="3857392" y="2298303"/>
            <a:chExt cx="1736805" cy="63505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D550CA6-788C-8443-97A5-D1452321276B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92" name="Up-Down Arrow 91">
              <a:extLst>
                <a:ext uri="{FF2B5EF4-FFF2-40B4-BE49-F238E27FC236}">
                  <a16:creationId xmlns:a16="http://schemas.microsoft.com/office/drawing/2014/main" id="{2ECA850D-A727-AA40-945C-603BC9B3B9AB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94D40CE-E553-4B4A-B7AA-F69661F55CD2}"/>
              </a:ext>
            </a:extLst>
          </p:cNvPr>
          <p:cNvSpPr txBox="1"/>
          <p:nvPr/>
        </p:nvSpPr>
        <p:spPr>
          <a:xfrm>
            <a:off x="6243209" y="54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</p:spTree>
    <p:extLst>
      <p:ext uri="{BB962C8B-B14F-4D97-AF65-F5344CB8AC3E}">
        <p14:creationId xmlns:p14="http://schemas.microsoft.com/office/powerpoint/2010/main" val="294250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Manageable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Simple model deployment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Custom model metrics</a:t>
            </a:r>
          </a:p>
        </p:txBody>
      </p:sp>
    </p:spTree>
    <p:extLst>
      <p:ext uri="{BB962C8B-B14F-4D97-AF65-F5344CB8AC3E}">
        <p14:creationId xmlns:p14="http://schemas.microsoft.com/office/powerpoint/2010/main" val="5690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340351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3">
            <a:extLst>
              <a:ext uri="{FF2B5EF4-FFF2-40B4-BE49-F238E27FC236}">
                <a16:creationId xmlns:a16="http://schemas.microsoft.com/office/drawing/2014/main" id="{3434D012-90E3-154D-8D4B-B4E71871546B}"/>
              </a:ext>
            </a:extLst>
          </p:cNvPr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Abstract away performance sensitive serving code from data scientists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</p:txBody>
      </p:sp>
    </p:spTree>
    <p:extLst>
      <p:ext uri="{BB962C8B-B14F-4D97-AF65-F5344CB8AC3E}">
        <p14:creationId xmlns:p14="http://schemas.microsoft.com/office/powerpoint/2010/main" val="1763735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1738" y="2331720"/>
            <a:ext cx="11487382" cy="4053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2895600"/>
            <a:ext cx="106680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</p:spTree>
    <p:extLst>
      <p:ext uri="{BB962C8B-B14F-4D97-AF65-F5344CB8AC3E}">
        <p14:creationId xmlns:p14="http://schemas.microsoft.com/office/powerpoint/2010/main" val="27624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build="p"/>
      <p:bldP spid="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7978" y="1996440"/>
            <a:ext cx="6610582" cy="1965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64920" y="2225040"/>
            <a:ext cx="626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538" y="4127264"/>
            <a:ext cx="10238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API support for many programming languages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Python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Java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C/C++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</p:spTree>
    <p:extLst>
      <p:ext uri="{BB962C8B-B14F-4D97-AF65-F5344CB8AC3E}">
        <p14:creationId xmlns:p14="http://schemas.microsoft.com/office/powerpoint/2010/main" val="52413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2645237" y="5805565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5443752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5649942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6066011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4771" y="5230783"/>
            <a:ext cx="2067648" cy="47785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89001" y="953865"/>
            <a:ext cx="1118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Helvetica Neue" charset="0"/>
                <a:ea typeface="Helvetica Neue" charset="0"/>
                <a:cs typeface="Helvetica Neue" charset="0"/>
              </a:rPr>
              <a:t>Package model implementation </a:t>
            </a:r>
            <a:r>
              <a:rPr lang="en-US" sz="3600" i="1">
                <a:latin typeface="Helvetica Neue" charset="0"/>
                <a:ea typeface="Helvetica Neue" charset="0"/>
                <a:cs typeface="Helvetica Neue" charset="0"/>
              </a:rPr>
              <a:t>and dependencies</a:t>
            </a:r>
            <a:endParaRPr lang="en-US" sz="3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405" y="1600196"/>
            <a:ext cx="10482824" cy="4848445"/>
            <a:chOff x="445537" y="5304390"/>
            <a:chExt cx="3361842" cy="1374518"/>
          </a:xfrm>
        </p:grpSpPr>
        <p:sp>
          <p:nvSpPr>
            <p:cNvPr id="25" name="Rectangle 24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653" y="4731674"/>
            <a:ext cx="2918693" cy="155249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32175" y="3109278"/>
            <a:ext cx="5727649" cy="1582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22661" y="3319965"/>
            <a:ext cx="6263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</p:spTree>
    <p:extLst>
      <p:ext uri="{BB962C8B-B14F-4D97-AF65-F5344CB8AC3E}">
        <p14:creationId xmlns:p14="http://schemas.microsoft.com/office/powerpoint/2010/main" val="368093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1662532"/>
            <a:ext cx="11344122" cy="178030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7388" y="2147182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5539725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4154449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4154449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3482262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3482262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3482262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3482262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830370" y="4916070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4655624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4293811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4500001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4916070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4771" y="4080842"/>
            <a:ext cx="2067648" cy="4778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5537" y="4154449"/>
            <a:ext cx="3361842" cy="1374518"/>
            <a:chOff x="445537" y="4154449"/>
            <a:chExt cx="3361842" cy="1374518"/>
          </a:xfrm>
        </p:grpSpPr>
        <p:grpSp>
          <p:nvGrpSpPr>
            <p:cNvPr id="6" name="Group 5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50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79346" y="4130078"/>
            <a:ext cx="1810909" cy="1374518"/>
            <a:chOff x="6079346" y="5304390"/>
            <a:chExt cx="1810909" cy="13745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02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374518"/>
            <a:chOff x="6079346" y="5304390"/>
            <a:chExt cx="1810909" cy="137451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84" name="Content Placeholder 3"/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Abstract away performance sensitive serving code from data scientists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</p:txBody>
      </p:sp>
    </p:spTree>
    <p:extLst>
      <p:ext uri="{BB962C8B-B14F-4D97-AF65-F5344CB8AC3E}">
        <p14:creationId xmlns:p14="http://schemas.microsoft.com/office/powerpoint/2010/main" val="696770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provides a library of model </a:t>
            </a:r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36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Deployer</a:t>
            </a: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automatically and intelligently saves all prediction code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600" i="1" dirty="0">
                <a:latin typeface="Helvetica Neue Light" charset="0"/>
                <a:ea typeface="Helvetica Neue Light" charset="0"/>
                <a:cs typeface="Helvetica Neue Light" charset="0"/>
              </a:rPr>
              <a:t> Captures both framework-specific models and arbitrary serializable code</a:t>
            </a:r>
          </a:p>
          <a:p>
            <a:pPr marL="285750" indent="-285750">
              <a:buFont typeface="Wingdings" charset="2"/>
              <a:buChar char="Ø"/>
            </a:pPr>
            <a:endParaRPr lang="en-US" sz="3600" i="1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Replicates training environment and loads prediction code in a Clipper model container</a:t>
            </a:r>
          </a:p>
        </p:txBody>
      </p:sp>
    </p:spTree>
    <p:extLst>
      <p:ext uri="{BB962C8B-B14F-4D97-AF65-F5344CB8AC3E}">
        <p14:creationId xmlns:p14="http://schemas.microsoft.com/office/powerpoint/2010/main" val="3117381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4" y="1808832"/>
            <a:ext cx="4252546" cy="3787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90" y="1991712"/>
            <a:ext cx="7659354" cy="35624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1230" y="2749656"/>
            <a:ext cx="220146" cy="2078182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6D7EBBFE-5C09-4B43-948B-21287B153A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234" y="2480509"/>
            <a:ext cx="325602" cy="3073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6456AD-763E-0F4D-80E7-8D49C9A135CA}"/>
              </a:ext>
            </a:extLst>
          </p:cNvPr>
          <p:cNvSpPr txBox="1"/>
          <p:nvPr/>
        </p:nvSpPr>
        <p:spPr>
          <a:xfrm>
            <a:off x="352112" y="494746"/>
            <a:ext cx="10798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latin typeface="Century Gothic" panose="020B0502020202020204" pitchFamily="34" charset="0"/>
              </a:rPr>
              <a:t>Machine Learning in Production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5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89" name="Rounded Rectangle 88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</a:p>
        </p:txBody>
      </p:sp>
    </p:spTree>
    <p:extLst>
      <p:ext uri="{BB962C8B-B14F-4D97-AF65-F5344CB8AC3E}">
        <p14:creationId xmlns:p14="http://schemas.microsoft.com/office/powerpoint/2010/main" val="258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  <a:endParaRPr lang="en-US" sz="24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3634477" y="4779872"/>
            <a:ext cx="1056160" cy="610977"/>
            <a:chOff x="7989565" y="2206064"/>
            <a:chExt cx="2649647" cy="1532793"/>
          </a:xfrm>
        </p:grpSpPr>
        <p:grpSp>
          <p:nvGrpSpPr>
            <p:cNvPr id="90" name="Group 8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1CD53B0C-707D-4B47-99AA-7D24F510A8D7}"/>
              </a:ext>
            </a:extLst>
          </p:cNvPr>
          <p:cNvSpPr txBox="1">
            <a:spLocks/>
          </p:cNvSpPr>
          <p:nvPr/>
        </p:nvSpPr>
        <p:spPr>
          <a:xfrm>
            <a:off x="264168" y="-301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38 C -0.00092 -0.06459 -0.00157 -0.13102 0.04961 -0.11621 C 0.10104 -0.10209 0.26562 0.05972 0.3082 0.08796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7214524" y="4770800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8065827" y="4364450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7391850" y="5397501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sp>
        <p:nvSpPr>
          <p:cNvPr id="89" name="Title 1">
            <a:extLst>
              <a:ext uri="{FF2B5EF4-FFF2-40B4-BE49-F238E27FC236}">
                <a16:creationId xmlns:a16="http://schemas.microsoft.com/office/drawing/2014/main" id="{FE0BEBC2-C8EC-E64B-9748-43A57AEB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</a:p>
        </p:txBody>
      </p:sp>
    </p:spTree>
    <p:extLst>
      <p:ext uri="{BB962C8B-B14F-4D97-AF65-F5344CB8AC3E}">
        <p14:creationId xmlns:p14="http://schemas.microsoft.com/office/powerpoint/2010/main" val="1203512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provides a (growing) library of model </a:t>
            </a:r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Python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Combine framework specific models with external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featurization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post-processing, business logic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Currently support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Scikit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-Learn,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PySpark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TensorFlow,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PyTorch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MXNet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XGBoost</a:t>
            </a:r>
            <a:endParaRPr lang="en-US" sz="3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spcBef>
                <a:spcPts val="2400"/>
              </a:spcBef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Arbitrary R functions</a:t>
            </a:r>
          </a:p>
        </p:txBody>
      </p:sp>
    </p:spTree>
    <p:extLst>
      <p:ext uri="{BB962C8B-B14F-4D97-AF65-F5344CB8AC3E}">
        <p14:creationId xmlns:p14="http://schemas.microsoft.com/office/powerpoint/2010/main" val="2021558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119CF-E867-6949-9736-E048096E8262}"/>
              </a:ext>
            </a:extLst>
          </p:cNvPr>
          <p:cNvGrpSpPr/>
          <p:nvPr/>
        </p:nvGrpSpPr>
        <p:grpSpPr>
          <a:xfrm>
            <a:off x="1499616" y="1459612"/>
            <a:ext cx="9052560" cy="3258692"/>
            <a:chOff x="445537" y="5469219"/>
            <a:chExt cx="3361842" cy="885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DD240-E4A2-A24D-AFE9-921AC9A74B90}"/>
                </a:ext>
              </a:extLst>
            </p:cNvPr>
            <p:cNvSpPr/>
            <p:nvPr/>
          </p:nvSpPr>
          <p:spPr>
            <a:xfrm>
              <a:off x="445538" y="5687742"/>
              <a:ext cx="3361841" cy="6673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66E781-F73E-AB4E-9A41-CC0C5959205F}"/>
                </a:ext>
              </a:extLst>
            </p:cNvPr>
            <p:cNvSpPr/>
            <p:nvPr/>
          </p:nvSpPr>
          <p:spPr>
            <a:xfrm>
              <a:off x="445537" y="5469219"/>
              <a:ext cx="3361842" cy="2415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F20DAF-6599-0A45-8942-42E7984F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16"/>
            <a:ext cx="10515600" cy="1325563"/>
          </a:xfrm>
        </p:spPr>
        <p:txBody>
          <a:bodyPr/>
          <a:lstStyle/>
          <a:p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Custom Model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74CC-628D-5945-9AFC-B0BB9B4B2200}"/>
              </a:ext>
            </a:extLst>
          </p:cNvPr>
          <p:cNvSpPr txBox="1"/>
          <p:nvPr/>
        </p:nvSpPr>
        <p:spPr>
          <a:xfrm>
            <a:off x="838200" y="5175787"/>
            <a:ext cx="1095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Register and report metrics directly from model container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Available with model deployers and custom containers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Results are exported to Prometheus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D1074A-6419-C64F-9579-1A617A8D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606196"/>
            <a:ext cx="82169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119CF-E867-6949-9736-E048096E8262}"/>
              </a:ext>
            </a:extLst>
          </p:cNvPr>
          <p:cNvGrpSpPr/>
          <p:nvPr/>
        </p:nvGrpSpPr>
        <p:grpSpPr>
          <a:xfrm>
            <a:off x="1499616" y="1459612"/>
            <a:ext cx="9052560" cy="3258692"/>
            <a:chOff x="445537" y="5469219"/>
            <a:chExt cx="3361842" cy="885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DD240-E4A2-A24D-AFE9-921AC9A74B90}"/>
                </a:ext>
              </a:extLst>
            </p:cNvPr>
            <p:cNvSpPr/>
            <p:nvPr/>
          </p:nvSpPr>
          <p:spPr>
            <a:xfrm>
              <a:off x="445538" y="5687742"/>
              <a:ext cx="3361841" cy="6673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66E781-F73E-AB4E-9A41-CC0C5959205F}"/>
                </a:ext>
              </a:extLst>
            </p:cNvPr>
            <p:cNvSpPr/>
            <p:nvPr/>
          </p:nvSpPr>
          <p:spPr>
            <a:xfrm>
              <a:off x="445537" y="5469219"/>
              <a:ext cx="3361842" cy="2415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F20DAF-6599-0A45-8942-42E7984F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16"/>
            <a:ext cx="10515600" cy="1325563"/>
          </a:xfrm>
        </p:spPr>
        <p:txBody>
          <a:bodyPr/>
          <a:lstStyle/>
          <a:p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Custom Model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74CC-628D-5945-9AFC-B0BB9B4B2200}"/>
              </a:ext>
            </a:extLst>
          </p:cNvPr>
          <p:cNvSpPr txBox="1"/>
          <p:nvPr/>
        </p:nvSpPr>
        <p:spPr>
          <a:xfrm>
            <a:off x="838200" y="5175787"/>
            <a:ext cx="1095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Register and report metrics directly from model container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Available with model deployers and custom containers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Results are exported to Prometheus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D1074A-6419-C64F-9579-1A617A8D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606196"/>
            <a:ext cx="8216900" cy="185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D9FF27-DE6F-3D43-8525-2906DAF859D8}"/>
              </a:ext>
            </a:extLst>
          </p:cNvPr>
          <p:cNvSpPr/>
          <p:nvPr/>
        </p:nvSpPr>
        <p:spPr>
          <a:xfrm>
            <a:off x="402336" y="1280160"/>
            <a:ext cx="11393424" cy="5431536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6A21A-D582-4E4F-B9DD-F1455B2645F4}"/>
              </a:ext>
            </a:extLst>
          </p:cNvPr>
          <p:cNvSpPr txBox="1"/>
          <p:nvPr/>
        </p:nvSpPr>
        <p:spPr>
          <a:xfrm>
            <a:off x="1280160" y="2148302"/>
            <a:ext cx="10515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Enables users to track both physical and statistical performance of a model</a:t>
            </a:r>
          </a:p>
          <a:p>
            <a:pPr marL="914400" lvl="1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Detect and diagnose model degradation</a:t>
            </a:r>
          </a:p>
          <a:p>
            <a:pPr marL="914400" lvl="1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Debug performance issues</a:t>
            </a:r>
          </a:p>
        </p:txBody>
      </p:sp>
    </p:spTree>
    <p:extLst>
      <p:ext uri="{BB962C8B-B14F-4D97-AF65-F5344CB8AC3E}">
        <p14:creationId xmlns:p14="http://schemas.microsoft.com/office/powerpoint/2010/main" val="1189147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11011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Fast and Scalable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System optimizations: Zero-copy RPC and prediction caching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Hierarchical </a:t>
            </a:r>
            <a:r>
              <a:rPr lang="en-US" sz="4800" i="1" dirty="0" err="1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scaleout</a:t>
            </a: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on Kubernetes</a:t>
            </a:r>
          </a:p>
        </p:txBody>
      </p:sp>
    </p:spTree>
    <p:extLst>
      <p:ext uri="{BB962C8B-B14F-4D97-AF65-F5344CB8AC3E}">
        <p14:creationId xmlns:p14="http://schemas.microsoft.com/office/powerpoint/2010/main" val="25076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8013" y="34885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B116DF-8589-1440-8098-A286680F3935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B80FE06-5B69-9848-B9CC-C4E9996E2F24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69" name="Up-Down Arrow 68">
              <a:extLst>
                <a:ext uri="{FF2B5EF4-FFF2-40B4-BE49-F238E27FC236}">
                  <a16:creationId xmlns:a16="http://schemas.microsoft.com/office/drawing/2014/main" id="{4EEBA74E-EFC6-7B49-9744-9D302F63AE0E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C868A32-45D3-2E48-B9C0-EFC2EA9C7F4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</p:spTree>
    <p:extLst>
      <p:ext uri="{BB962C8B-B14F-4D97-AF65-F5344CB8AC3E}">
        <p14:creationId xmlns:p14="http://schemas.microsoft.com/office/powerpoint/2010/main" val="2632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F0D38F63-8220-5246-B253-84362C7AE41F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F6A5B-469B-5444-9D22-67418C123D71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CEEF4C1C-DA40-4D45-A309-1F501CC2219F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9C23619-A1FA-2A4E-9953-C9C7B64E698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B716AB-EB64-1945-9346-03841244694D}"/>
              </a:ext>
            </a:extLst>
          </p:cNvPr>
          <p:cNvSpPr/>
          <p:nvPr/>
        </p:nvSpPr>
        <p:spPr>
          <a:xfrm>
            <a:off x="-60733" y="0"/>
            <a:ext cx="12558713" cy="83635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19012D-731A-F840-BC60-2F8316B705A9}"/>
              </a:ext>
            </a:extLst>
          </p:cNvPr>
          <p:cNvSpPr txBox="1"/>
          <p:nvPr/>
        </p:nvSpPr>
        <p:spPr>
          <a:xfrm>
            <a:off x="903695" y="1151158"/>
            <a:ext cx="257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Zero-Copy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RPC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BA5005-25AF-CA4B-80CD-40D629A5A63B}"/>
              </a:ext>
            </a:extLst>
          </p:cNvPr>
          <p:cNvSpPr txBox="1"/>
          <p:nvPr/>
        </p:nvSpPr>
        <p:spPr>
          <a:xfrm>
            <a:off x="4076692" y="1428158"/>
            <a:ext cx="214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Caching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1769AB-D2B2-6D49-A0F6-D790891BA911}"/>
              </a:ext>
            </a:extLst>
          </p:cNvPr>
          <p:cNvSpPr txBox="1"/>
          <p:nvPr/>
        </p:nvSpPr>
        <p:spPr>
          <a:xfrm>
            <a:off x="6596171" y="1151158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8C2B05-F2A9-2B4E-9516-D5D95F0B1746}"/>
              </a:ext>
            </a:extLst>
          </p:cNvPr>
          <p:cNvSpPr txBox="1"/>
          <p:nvPr/>
        </p:nvSpPr>
        <p:spPr>
          <a:xfrm>
            <a:off x="9389049" y="1533182"/>
            <a:ext cx="2188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Batching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013" y="26503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2E54FA-C10F-3646-B3C3-BC70690E1DFB}"/>
              </a:ext>
            </a:extLst>
          </p:cNvPr>
          <p:cNvSpPr txBox="1"/>
          <p:nvPr/>
        </p:nvSpPr>
        <p:spPr>
          <a:xfrm>
            <a:off x="0" y="4022444"/>
            <a:ext cx="12497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Automatically maintain a per-model function cache to eliminate redundant computation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13B10B-22B1-6247-A63D-FA6E0F806720}"/>
              </a:ext>
            </a:extLst>
          </p:cNvPr>
          <p:cNvSpPr txBox="1"/>
          <p:nvPr/>
        </p:nvSpPr>
        <p:spPr>
          <a:xfrm>
            <a:off x="0" y="5930298"/>
            <a:ext cx="124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Reduces latency and 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F3EFE6-FF8A-F648-AD44-8F256E8478F3}"/>
              </a:ext>
            </a:extLst>
          </p:cNvPr>
          <p:cNvCxnSpPr>
            <a:cxnSpLocks/>
          </p:cNvCxnSpPr>
          <p:nvPr/>
        </p:nvCxnSpPr>
        <p:spPr>
          <a:xfrm>
            <a:off x="6172790" y="5117283"/>
            <a:ext cx="0" cy="7019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2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Hierarchical </a:t>
            </a:r>
            <a:r>
              <a:rPr lang="en-US" sz="4000" i="1" dirty="0" err="1">
                <a:solidFill>
                  <a:schemeClr val="accent1">
                    <a:lumMod val="50000"/>
                  </a:schemeClr>
                </a:solidFill>
              </a:rPr>
              <a:t>Scaleout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Replicate models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739497" y="3620628"/>
            <a:ext cx="4066782" cy="904836"/>
            <a:chOff x="2229823" y="1726138"/>
            <a:chExt cx="6406974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6406974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12441" y="2069368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" y="3585939"/>
            <a:ext cx="691183" cy="6166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377F4B-FD2B-8A43-AFBE-D10C0A51B625}"/>
              </a:ext>
            </a:extLst>
          </p:cNvPr>
          <p:cNvGrpSpPr/>
          <p:nvPr/>
        </p:nvGrpSpPr>
        <p:grpSpPr>
          <a:xfrm>
            <a:off x="346993" y="4450175"/>
            <a:ext cx="1542405" cy="1785818"/>
            <a:chOff x="1413793" y="4450175"/>
            <a:chExt cx="1542405" cy="1785818"/>
          </a:xfrm>
        </p:grpSpPr>
        <p:grpSp>
          <p:nvGrpSpPr>
            <p:cNvPr id="82" name="Group 81"/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85" name="Rounded Rectangle 84"/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81" name="Straight Arrow Connector 80"/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48" name="Group 147"/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49" name="Oval 148"/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81BCCB0-6B42-BA44-8479-14AC549CFBDD}"/>
              </a:ext>
            </a:extLst>
          </p:cNvPr>
          <p:cNvGrpSpPr/>
          <p:nvPr/>
        </p:nvGrpSpPr>
        <p:grpSpPr>
          <a:xfrm>
            <a:off x="1947193" y="4475575"/>
            <a:ext cx="1542405" cy="1785818"/>
            <a:chOff x="1413793" y="4450175"/>
            <a:chExt cx="1542405" cy="17858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9110819-1594-594F-A3F0-193240B23D96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F8F49091-43EC-5349-9AD7-77EFC6052C20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58D5162B-7BB1-7149-8A21-DC7D3D313E95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DE51D758-3F55-DC4E-B684-7DA26D1B78CE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EF643FE-D2DA-1B44-9F1D-FAB687B61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0A8A60-3942-DB42-A995-5B80DFC8E2FF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73934D-777B-8F4E-88C6-1935C2C7D6F7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0B6E9FA-821F-484F-8BA9-1798FF95D3EB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E5F5CBA3-5FE9-7044-B96F-78E26492D9D9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4643A500-2AF8-CA4A-83ED-2274A27DF2D1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14C6D01C-B2C3-D645-8320-CD215E576B45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9A98BBF-E437-8E41-9CCC-F0584BE887AF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871F9DC4-D227-6C48-9D78-0CE1B1ACA41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C3A50A1-CD35-3E4A-A41A-43481E0D9DF5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166EEBB-EEA5-5249-9F5F-B82F237486C3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336A10C9-CCEE-9047-AFAE-09AE204A7542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BDAD9D0-2C26-594A-A080-4F95AC7E4C07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CE353CED-5DAC-4B42-9856-8637F367DAD2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4B38CC71-464E-BC40-863F-DD454A01CC1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E2B722-179E-034F-B891-5CCD126BDD8E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8AC0363-F897-BD4B-911D-8414DF97257F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45DB2B3-DBBB-4D40-ABCF-06F8F5D3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94AC19A-15D4-9D44-9348-353F716DCA0E}"/>
              </a:ext>
            </a:extLst>
          </p:cNvPr>
          <p:cNvGrpSpPr/>
          <p:nvPr/>
        </p:nvGrpSpPr>
        <p:grpSpPr>
          <a:xfrm>
            <a:off x="3572793" y="4500975"/>
            <a:ext cx="1542405" cy="1785818"/>
            <a:chOff x="1413793" y="4450175"/>
            <a:chExt cx="1542405" cy="178581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3BDD09F-EDDF-0A4E-8074-819280552B89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3E2C1A7-B0AB-A64D-8A82-094B4B15AFBA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708B6A7D-CB01-1A4C-938D-E9646D721A4C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453E3E5C-F120-4546-9CA7-314E11D72137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36D09E1C-0419-5740-B61D-68D884580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7BBF87A-7A93-0247-BF63-BDDFCE0DFC23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951B2CA-0B7F-474B-9F9A-2989DC046194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C401DE7-0F4C-C843-8CFB-A3B399ADF15D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9B29959A-CCDA-4A48-9F52-71C136775717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CCF70FEE-1073-A44B-8612-894EA99CA3AD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89D2CAD9-5CF6-844B-890A-7BE4181D6FB1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8FA53B3F-58E7-5D43-94C0-DB273C459D7D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841F9317-93C5-444E-8C9C-EEE4FCBACCD0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D690B3CC-721A-BD45-B157-6222B8B3DAA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031378D-2298-5940-B9E5-8C59A3343F4D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76767A2A-90E3-224E-9BF4-651F2C09F3C4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BE9A5043-49A4-F54F-A44B-1CBBF7EC9AF9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9BA06532-ED75-4A4C-BCBF-EC2ECFF9E804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92ABABB4-5E19-3749-8B01-C4CC36CC144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2972C3AA-035B-6D4F-8601-8167487A2215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8FBAB14-5BC9-1344-A786-8A14A3440C69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DFEDD639-520E-694A-A7E1-C177AEB4B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E88D0649-5679-D448-8697-36204D71628F}"/>
              </a:ext>
            </a:extLst>
          </p:cNvPr>
          <p:cNvGrpSpPr/>
          <p:nvPr/>
        </p:nvGrpSpPr>
        <p:grpSpPr>
          <a:xfrm>
            <a:off x="1025934" y="1898548"/>
            <a:ext cx="8186433" cy="1041400"/>
            <a:chOff x="338667" y="2274034"/>
            <a:chExt cx="2827866" cy="1041400"/>
          </a:xfrm>
        </p:grpSpPr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58CAFF88-4BBC-F844-AE06-20C0C4A2A864}"/>
                </a:ext>
              </a:extLst>
            </p:cNvPr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C0B6DFB-F06E-0B43-BF05-0B240E20365A}"/>
                </a:ext>
              </a:extLst>
            </p:cNvPr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pic>
        <p:nvPicPr>
          <p:cNvPr id="173" name="Picture 172">
            <a:extLst>
              <a:ext uri="{FF2B5EF4-FFF2-40B4-BE49-F238E27FC236}">
                <a16:creationId xmlns:a16="http://schemas.microsoft.com/office/drawing/2014/main" id="{4E066EA5-8238-444C-9DF8-6F2C0E6A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4" y="1808832"/>
            <a:ext cx="4252546" cy="3787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90" y="1991712"/>
            <a:ext cx="7659354" cy="35624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1230" y="2749656"/>
            <a:ext cx="220146" cy="2078182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6D7EBBFE-5C09-4B43-948B-21287B153A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234" y="2480509"/>
            <a:ext cx="325602" cy="3073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6456AD-763E-0F4D-80E7-8D49C9A135CA}"/>
              </a:ext>
            </a:extLst>
          </p:cNvPr>
          <p:cNvSpPr txBox="1"/>
          <p:nvPr/>
        </p:nvSpPr>
        <p:spPr>
          <a:xfrm>
            <a:off x="352112" y="494746"/>
            <a:ext cx="10798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latin typeface="Century Gothic" panose="020B0502020202020204" pitchFamily="34" charset="0"/>
              </a:rPr>
              <a:t>Machine Learning in Production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477BD9-1E4C-0C43-97E7-EB56174FFC47}"/>
              </a:ext>
            </a:extLst>
          </p:cNvPr>
          <p:cNvSpPr/>
          <p:nvPr/>
        </p:nvSpPr>
        <p:spPr>
          <a:xfrm>
            <a:off x="146624" y="2565348"/>
            <a:ext cx="4571680" cy="337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4F0F9B-A943-3246-96FF-9527FAA3C9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0" y="2940119"/>
            <a:ext cx="4121900" cy="2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1025934" y="1898548"/>
            <a:ext cx="8186433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Hierarchical </a:t>
            </a:r>
            <a:r>
              <a:rPr lang="en-US" sz="4000" i="1" dirty="0" err="1">
                <a:solidFill>
                  <a:schemeClr val="accent1">
                    <a:lumMod val="50000"/>
                  </a:schemeClr>
                </a:solidFill>
              </a:rPr>
              <a:t>Scaleout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Replicate Clipper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CD17FC-E975-7444-8E35-3DF1C02CFB40}"/>
              </a:ext>
            </a:extLst>
          </p:cNvPr>
          <p:cNvGrpSpPr/>
          <p:nvPr/>
        </p:nvGrpSpPr>
        <p:grpSpPr>
          <a:xfrm>
            <a:off x="739497" y="3585939"/>
            <a:ext cx="4066782" cy="939525"/>
            <a:chOff x="739497" y="3585939"/>
            <a:chExt cx="4066782" cy="939525"/>
          </a:xfrm>
        </p:grpSpPr>
        <p:grpSp>
          <p:nvGrpSpPr>
            <p:cNvPr id="78" name="Group 77"/>
            <p:cNvGrpSpPr/>
            <p:nvPr/>
          </p:nvGrpSpPr>
          <p:grpSpPr>
            <a:xfrm>
              <a:off x="739497" y="3620628"/>
              <a:ext cx="4066782" cy="904836"/>
              <a:chOff x="2229823" y="1726138"/>
              <a:chExt cx="6406974" cy="1350778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2229823" y="1726138"/>
                <a:ext cx="6406974" cy="135077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512441" y="2069368"/>
                <a:ext cx="4074466" cy="68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Clipper</a:t>
                </a:r>
              </a:p>
            </p:txBody>
          </p:sp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97" y="3585939"/>
              <a:ext cx="691183" cy="61665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377F4B-FD2B-8A43-AFBE-D10C0A51B625}"/>
              </a:ext>
            </a:extLst>
          </p:cNvPr>
          <p:cNvGrpSpPr/>
          <p:nvPr/>
        </p:nvGrpSpPr>
        <p:grpSpPr>
          <a:xfrm>
            <a:off x="346993" y="4450175"/>
            <a:ext cx="1542405" cy="1785818"/>
            <a:chOff x="1413793" y="4450175"/>
            <a:chExt cx="1542405" cy="1785818"/>
          </a:xfrm>
        </p:grpSpPr>
        <p:grpSp>
          <p:nvGrpSpPr>
            <p:cNvPr id="82" name="Group 81"/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85" name="Rounded Rectangle 84"/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81" name="Straight Arrow Connector 80"/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48" name="Group 147"/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49" name="Oval 148"/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81BCCB0-6B42-BA44-8479-14AC549CFBDD}"/>
              </a:ext>
            </a:extLst>
          </p:cNvPr>
          <p:cNvGrpSpPr/>
          <p:nvPr/>
        </p:nvGrpSpPr>
        <p:grpSpPr>
          <a:xfrm>
            <a:off x="1947193" y="4475575"/>
            <a:ext cx="1542405" cy="1785818"/>
            <a:chOff x="1413793" y="4450175"/>
            <a:chExt cx="1542405" cy="17858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9110819-1594-594F-A3F0-193240B23D96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F8F49091-43EC-5349-9AD7-77EFC6052C20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58D5162B-7BB1-7149-8A21-DC7D3D313E95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DE51D758-3F55-DC4E-B684-7DA26D1B78CE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EF643FE-D2DA-1B44-9F1D-FAB687B61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0A8A60-3942-DB42-A995-5B80DFC8E2FF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73934D-777B-8F4E-88C6-1935C2C7D6F7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0B6E9FA-821F-484F-8BA9-1798FF95D3EB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E5F5CBA3-5FE9-7044-B96F-78E26492D9D9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4643A500-2AF8-CA4A-83ED-2274A27DF2D1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14C6D01C-B2C3-D645-8320-CD215E576B45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9A98BBF-E437-8E41-9CCC-F0584BE887AF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871F9DC4-D227-6C48-9D78-0CE1B1ACA41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C3A50A1-CD35-3E4A-A41A-43481E0D9DF5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166EEBB-EEA5-5249-9F5F-B82F237486C3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336A10C9-CCEE-9047-AFAE-09AE204A7542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BDAD9D0-2C26-594A-A080-4F95AC7E4C07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CE353CED-5DAC-4B42-9856-8637F367DAD2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4B38CC71-464E-BC40-863F-DD454A01CC1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E2B722-179E-034F-B891-5CCD126BDD8E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8AC0363-F897-BD4B-911D-8414DF97257F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45DB2B3-DBBB-4D40-ABCF-06F8F5D3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94AC19A-15D4-9D44-9348-353F716DCA0E}"/>
              </a:ext>
            </a:extLst>
          </p:cNvPr>
          <p:cNvGrpSpPr/>
          <p:nvPr/>
        </p:nvGrpSpPr>
        <p:grpSpPr>
          <a:xfrm>
            <a:off x="3572793" y="4500975"/>
            <a:ext cx="1542405" cy="1785818"/>
            <a:chOff x="1413793" y="4450175"/>
            <a:chExt cx="1542405" cy="178581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3BDD09F-EDDF-0A4E-8074-819280552B89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3E2C1A7-B0AB-A64D-8A82-094B4B15AFBA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708B6A7D-CB01-1A4C-938D-E9646D721A4C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453E3E5C-F120-4546-9CA7-314E11D72137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36D09E1C-0419-5740-B61D-68D884580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7BBF87A-7A93-0247-BF63-BDDFCE0DFC23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951B2CA-0B7F-474B-9F9A-2989DC046194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C401DE7-0F4C-C843-8CFB-A3B399ADF15D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9B29959A-CCDA-4A48-9F52-71C136775717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CCF70FEE-1073-A44B-8612-894EA99CA3AD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89D2CAD9-5CF6-844B-890A-7BE4181D6FB1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8FA53B3F-58E7-5D43-94C0-DB273C459D7D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841F9317-93C5-444E-8C9C-EEE4FCBACCD0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D690B3CC-721A-BD45-B157-6222B8B3DAA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031378D-2298-5940-B9E5-8C59A3343F4D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76767A2A-90E3-224E-9BF4-651F2C09F3C4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BE9A5043-49A4-F54F-A44B-1CBBF7EC9AF9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9BA06532-ED75-4A4C-BCBF-EC2ECFF9E804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92ABABB4-5E19-3749-8B01-C4CC36CC144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2972C3AA-035B-6D4F-8601-8167487A2215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8FBAB14-5BC9-1344-A786-8A14A3440C69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DFEDD639-520E-694A-A7E1-C177AEB4B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E63B3-ECB0-7442-A333-52063A26CFB5}"/>
              </a:ext>
            </a:extLst>
          </p:cNvPr>
          <p:cNvGrpSpPr/>
          <p:nvPr/>
        </p:nvGrpSpPr>
        <p:grpSpPr>
          <a:xfrm>
            <a:off x="5477793" y="2971087"/>
            <a:ext cx="4768205" cy="3391906"/>
            <a:chOff x="5477793" y="2971087"/>
            <a:chExt cx="4768205" cy="339190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1018118-5FF9-404F-AC58-82B9B7201C75}"/>
                </a:ext>
              </a:extLst>
            </p:cNvPr>
            <p:cNvGrpSpPr/>
            <p:nvPr/>
          </p:nvGrpSpPr>
          <p:grpSpPr>
            <a:xfrm>
              <a:off x="5870297" y="3662139"/>
              <a:ext cx="4066782" cy="939525"/>
              <a:chOff x="739497" y="3585939"/>
              <a:chExt cx="4066782" cy="939525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07FEE1F-8317-4349-B9BF-62152F1E58B3}"/>
                  </a:ext>
                </a:extLst>
              </p:cNvPr>
              <p:cNvGrpSpPr/>
              <p:nvPr/>
            </p:nvGrpSpPr>
            <p:grpSpPr>
              <a:xfrm>
                <a:off x="739497" y="3620628"/>
                <a:ext cx="4066782" cy="904836"/>
                <a:chOff x="2229823" y="1726138"/>
                <a:chExt cx="6406974" cy="1350778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BB6F85E6-70F6-274A-9FFD-900997E5F93A}"/>
                    </a:ext>
                  </a:extLst>
                </p:cNvPr>
                <p:cNvSpPr/>
                <p:nvPr/>
              </p:nvSpPr>
              <p:spPr>
                <a:xfrm>
                  <a:off x="2229823" y="1726138"/>
                  <a:ext cx="6406974" cy="1350778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0C2ACD8-6FD0-1F41-BE7D-C2CE7E888055}"/>
                    </a:ext>
                  </a:extLst>
                </p:cNvPr>
                <p:cNvSpPr txBox="1"/>
                <p:nvPr/>
              </p:nvSpPr>
              <p:spPr>
                <a:xfrm>
                  <a:off x="3512441" y="2069368"/>
                  <a:ext cx="4074466" cy="689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Clipper</a:t>
                  </a:r>
                </a:p>
              </p:txBody>
            </p:sp>
          </p:grp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16DDE4FA-2F51-794A-A662-D94A0B419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497" y="3585939"/>
                <a:ext cx="691183" cy="616654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5462CF1-E116-EF48-9978-9F0B644983F5}"/>
                </a:ext>
              </a:extLst>
            </p:cNvPr>
            <p:cNvGrpSpPr/>
            <p:nvPr/>
          </p:nvGrpSpPr>
          <p:grpSpPr>
            <a:xfrm>
              <a:off x="5477793" y="4526375"/>
              <a:ext cx="1542405" cy="1785818"/>
              <a:chOff x="1413793" y="4450175"/>
              <a:chExt cx="1542405" cy="1785818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3848916-78C6-D247-B49E-EB6709241277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18D1D07D-B08D-6A4D-95B8-A5724EB9B910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172" name="Rounded Rectangle 171">
                    <a:extLst>
                      <a:ext uri="{FF2B5EF4-FFF2-40B4-BE49-F238E27FC236}">
                        <a16:creationId xmlns:a16="http://schemas.microsoft.com/office/drawing/2014/main" id="{DD6E51F2-9061-EB45-9E96-F771BFD80E91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21C77F89-1881-8C40-B2FC-8E10194F07E7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171" name="Picture 170">
                  <a:extLst>
                    <a:ext uri="{FF2B5EF4-FFF2-40B4-BE49-F238E27FC236}">
                      <a16:creationId xmlns:a16="http://schemas.microsoft.com/office/drawing/2014/main" id="{DC189814-03FE-A548-B34E-0907594F8D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9A28FB7A-13DA-8E45-9E9B-B05BF90528A8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1386BC9-CBC0-6B4C-BCFA-D627563FAC62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250DF88-A73D-CE45-830E-4772ABBBF40E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104" name="Straight Arrow Connector 103">
                    <a:extLst>
                      <a:ext uri="{FF2B5EF4-FFF2-40B4-BE49-F238E27FC236}">
                        <a16:creationId xmlns:a16="http://schemas.microsoft.com/office/drawing/2014/main" id="{3F875949-44F1-FD47-AA16-D124FE84B384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5" name="Straight Arrow Connector 104">
                    <a:extLst>
                      <a:ext uri="{FF2B5EF4-FFF2-40B4-BE49-F238E27FC236}">
                        <a16:creationId xmlns:a16="http://schemas.microsoft.com/office/drawing/2014/main" id="{4094E167-4085-9045-8762-554B05D6E10F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6" name="Straight Arrow Connector 105">
                    <a:extLst>
                      <a:ext uri="{FF2B5EF4-FFF2-40B4-BE49-F238E27FC236}">
                        <a16:creationId xmlns:a16="http://schemas.microsoft.com/office/drawing/2014/main" id="{39BD774E-4E2D-0245-8E38-C2D3730EE56A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7" name="Straight Arrow Connector 106">
                    <a:extLst>
                      <a:ext uri="{FF2B5EF4-FFF2-40B4-BE49-F238E27FC236}">
                        <a16:creationId xmlns:a16="http://schemas.microsoft.com/office/drawing/2014/main" id="{BE41D123-9F2E-4A45-8241-CE9073B28909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8" name="Straight Arrow Connector 107">
                    <a:extLst>
                      <a:ext uri="{FF2B5EF4-FFF2-40B4-BE49-F238E27FC236}">
                        <a16:creationId xmlns:a16="http://schemas.microsoft.com/office/drawing/2014/main" id="{810DA9FD-31F5-7B4E-87EB-08B45736AF6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" name="Straight Arrow Connector 108">
                    <a:extLst>
                      <a:ext uri="{FF2B5EF4-FFF2-40B4-BE49-F238E27FC236}">
                        <a16:creationId xmlns:a16="http://schemas.microsoft.com/office/drawing/2014/main" id="{9FE82AF7-2E1D-BD4B-A9BE-E877F04C6B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3FBB2719-1F1E-4E45-B365-504FFAC9BA49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C47AD007-3443-EB49-A131-C7566CFE409A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A8D27084-FF3B-3441-8B47-4AE6A4BA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427F355C-D0A4-DB4D-9DAA-787960450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7" name="Oval 166">
                      <a:extLst>
                        <a:ext uri="{FF2B5EF4-FFF2-40B4-BE49-F238E27FC236}">
                          <a16:creationId xmlns:a16="http://schemas.microsoft.com/office/drawing/2014/main" id="{8AA94634-6C62-4D43-91EF-2EFD0C67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5A29022E-86E7-4046-AFDB-AF4C8632C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5A43D1B3-C612-514E-8823-79B780917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67BDE9F2-C05A-9E46-B70D-27443D87A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94AE53D-B115-D54D-AC81-ADCB52B3D9D6}"/>
                </a:ext>
              </a:extLst>
            </p:cNvPr>
            <p:cNvGrpSpPr/>
            <p:nvPr/>
          </p:nvGrpSpPr>
          <p:grpSpPr>
            <a:xfrm>
              <a:off x="7077993" y="4551775"/>
              <a:ext cx="1542405" cy="1785818"/>
              <a:chOff x="1413793" y="4450175"/>
              <a:chExt cx="1542405" cy="1785818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00C9D37-E176-FA42-9F45-9C8BBE62831C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95ADFC6A-972E-9148-8C09-619378526746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195" name="Rounded Rectangle 194">
                    <a:extLst>
                      <a:ext uri="{FF2B5EF4-FFF2-40B4-BE49-F238E27FC236}">
                        <a16:creationId xmlns:a16="http://schemas.microsoft.com/office/drawing/2014/main" id="{587B25E6-D57B-7741-8CB2-D67AE8D9E33E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7270AC28-6F30-4A4C-9520-77E6A2C5EAC8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194" name="Picture 193">
                  <a:extLst>
                    <a:ext uri="{FF2B5EF4-FFF2-40B4-BE49-F238E27FC236}">
                      <a16:creationId xmlns:a16="http://schemas.microsoft.com/office/drawing/2014/main" id="{FDB958E1-384D-4E49-903F-4714CD1CD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id="{7B0239D5-C4EF-B442-B662-A4557899979B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B5DBBFB5-473A-A94E-9CCC-F86D2B22D09A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21ACA312-FD9B-D94F-8777-E8E08E6F5610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180" name="Straight Arrow Connector 179">
                    <a:extLst>
                      <a:ext uri="{FF2B5EF4-FFF2-40B4-BE49-F238E27FC236}">
                        <a16:creationId xmlns:a16="http://schemas.microsoft.com/office/drawing/2014/main" id="{3B4E68D6-2D4A-FE47-A9CA-0CB2019D3B93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1" name="Straight Arrow Connector 180">
                    <a:extLst>
                      <a:ext uri="{FF2B5EF4-FFF2-40B4-BE49-F238E27FC236}">
                        <a16:creationId xmlns:a16="http://schemas.microsoft.com/office/drawing/2014/main" id="{02604F01-8347-E64D-AFBD-223D4383F978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2" name="Straight Arrow Connector 181">
                    <a:extLst>
                      <a:ext uri="{FF2B5EF4-FFF2-40B4-BE49-F238E27FC236}">
                        <a16:creationId xmlns:a16="http://schemas.microsoft.com/office/drawing/2014/main" id="{4D0502C3-A93E-254A-8E0B-95BB35BA209E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3" name="Straight Arrow Connector 182">
                    <a:extLst>
                      <a:ext uri="{FF2B5EF4-FFF2-40B4-BE49-F238E27FC236}">
                        <a16:creationId xmlns:a16="http://schemas.microsoft.com/office/drawing/2014/main" id="{E5B0B233-DE5F-9A46-B33E-38AC0AF5F4D7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4" name="Straight Arrow Connector 183">
                    <a:extLst>
                      <a:ext uri="{FF2B5EF4-FFF2-40B4-BE49-F238E27FC236}">
                        <a16:creationId xmlns:a16="http://schemas.microsoft.com/office/drawing/2014/main" id="{496958B1-106D-264B-9497-3C11B36DBD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5" name="Straight Arrow Connector 184">
                    <a:extLst>
                      <a:ext uri="{FF2B5EF4-FFF2-40B4-BE49-F238E27FC236}">
                        <a16:creationId xmlns:a16="http://schemas.microsoft.com/office/drawing/2014/main" id="{782EA349-5FBD-3B40-BEA4-3E86D94A5C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39A77D1D-55BE-534E-9169-80DCB35D91C8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187" name="Group 186">
                    <a:extLst>
                      <a:ext uri="{FF2B5EF4-FFF2-40B4-BE49-F238E27FC236}">
                        <a16:creationId xmlns:a16="http://schemas.microsoft.com/office/drawing/2014/main" id="{95E15FFB-0E37-704B-8379-D2A83F8A190B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21F96277-AE59-F245-B360-7C16D8FDB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BD738024-41F0-3245-BF65-F7DC5C6C5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BAA0C550-0E51-2A4C-A2A3-DF4238E3B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EFA62119-3CDA-C748-84BB-018B50BBA1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109A0D73-DDAD-124D-BF7B-3B3F25A14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179" name="Picture 178">
                  <a:extLst>
                    <a:ext uri="{FF2B5EF4-FFF2-40B4-BE49-F238E27FC236}">
                      <a16:creationId xmlns:a16="http://schemas.microsoft.com/office/drawing/2014/main" id="{FD7FF618-A484-4C44-9119-306DCD51C1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DBDC632-2109-4D4E-AD68-56A73BFE2120}"/>
                </a:ext>
              </a:extLst>
            </p:cNvPr>
            <p:cNvGrpSpPr/>
            <p:nvPr/>
          </p:nvGrpSpPr>
          <p:grpSpPr>
            <a:xfrm>
              <a:off x="8703593" y="4577175"/>
              <a:ext cx="1542405" cy="1785818"/>
              <a:chOff x="1413793" y="4450175"/>
              <a:chExt cx="1542405" cy="1785818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44A938E-7A2A-F647-A23E-C2AD405DF072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F0990D93-40FE-204C-8903-15ADA53062EF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218" name="Rounded Rectangle 217">
                    <a:extLst>
                      <a:ext uri="{FF2B5EF4-FFF2-40B4-BE49-F238E27FC236}">
                        <a16:creationId xmlns:a16="http://schemas.microsoft.com/office/drawing/2014/main" id="{DB0C3268-BEC7-DE46-804B-0D8A1474AA09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81E828DF-E3F5-CB4E-BB2F-C45BD4DECC58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217" name="Picture 216">
                  <a:extLst>
                    <a:ext uri="{FF2B5EF4-FFF2-40B4-BE49-F238E27FC236}">
                      <a16:creationId xmlns:a16="http://schemas.microsoft.com/office/drawing/2014/main" id="{C0536840-2798-664C-81EB-1D8764ADCB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4B354342-D925-D14E-94C2-9D47A83ADD45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6794A674-F7A6-C442-80EA-1F6B1521A5A8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E68A5A91-2383-FD4E-A5F7-5DA7CE97CBCF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203" name="Straight Arrow Connector 202">
                    <a:extLst>
                      <a:ext uri="{FF2B5EF4-FFF2-40B4-BE49-F238E27FC236}">
                        <a16:creationId xmlns:a16="http://schemas.microsoft.com/office/drawing/2014/main" id="{18DB09CC-2575-0C43-9E6C-892BE2993C36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4" name="Straight Arrow Connector 203">
                    <a:extLst>
                      <a:ext uri="{FF2B5EF4-FFF2-40B4-BE49-F238E27FC236}">
                        <a16:creationId xmlns:a16="http://schemas.microsoft.com/office/drawing/2014/main" id="{10A9E722-9ABC-C940-8240-A3151B76E57B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5" name="Straight Arrow Connector 204">
                    <a:extLst>
                      <a:ext uri="{FF2B5EF4-FFF2-40B4-BE49-F238E27FC236}">
                        <a16:creationId xmlns:a16="http://schemas.microsoft.com/office/drawing/2014/main" id="{BF850F5F-50F4-524C-9F11-136324FEC797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6" name="Straight Arrow Connector 205">
                    <a:extLst>
                      <a:ext uri="{FF2B5EF4-FFF2-40B4-BE49-F238E27FC236}">
                        <a16:creationId xmlns:a16="http://schemas.microsoft.com/office/drawing/2014/main" id="{84BFEC48-086F-4248-94DB-6EABEAD82199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7" name="Straight Arrow Connector 206">
                    <a:extLst>
                      <a:ext uri="{FF2B5EF4-FFF2-40B4-BE49-F238E27FC236}">
                        <a16:creationId xmlns:a16="http://schemas.microsoft.com/office/drawing/2014/main" id="{62886C56-F1AC-EE48-9D8E-ED9B2F1C9B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8" name="Straight Arrow Connector 207">
                    <a:extLst>
                      <a:ext uri="{FF2B5EF4-FFF2-40B4-BE49-F238E27FC236}">
                        <a16:creationId xmlns:a16="http://schemas.microsoft.com/office/drawing/2014/main" id="{4C39ABDC-75FD-1049-8B5D-28F7B0E5BD1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EAA4F9D5-D576-934E-9BB9-2DD2C1DCA7BF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EFC7196F-0E2D-0441-9130-1FBFC1AD86FE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264892B5-614E-B849-BD8F-7D60C161B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524CF7E7-DF86-D14D-A442-D3AAF4BE6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65BB5978-201D-E949-8BE6-A1767C9AC3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406B5BD0-2668-0F41-BF49-EDED570CA1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6F76B1E4-7D0B-E14E-BA4E-2D30FCC12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202" name="Picture 201">
                  <a:extLst>
                    <a:ext uri="{FF2B5EF4-FFF2-40B4-BE49-F238E27FC236}">
                      <a16:creationId xmlns:a16="http://schemas.microsoft.com/office/drawing/2014/main" id="{73CBE31E-97FD-8245-BEF6-6C11A4291B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86F54DCE-17DE-C747-818B-2E0EA67905CD}"/>
                </a:ext>
              </a:extLst>
            </p:cNvPr>
            <p:cNvCxnSpPr>
              <a:cxnSpLocks/>
            </p:cNvCxnSpPr>
            <p:nvPr/>
          </p:nvCxnSpPr>
          <p:spPr>
            <a:xfrm>
              <a:off x="6621926" y="2971087"/>
              <a:ext cx="362368" cy="712203"/>
            </a:xfrm>
            <a:prstGeom prst="straightConnector1">
              <a:avLst/>
            </a:prstGeom>
            <a:ln w="6032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A2CC583-3ECA-6348-9A70-3296967BC2F3}"/>
              </a:ext>
            </a:extLst>
          </p:cNvPr>
          <p:cNvSpPr/>
          <p:nvPr/>
        </p:nvSpPr>
        <p:spPr>
          <a:xfrm>
            <a:off x="-406400" y="1295417"/>
            <a:ext cx="13106400" cy="556258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5EA27-B720-D04D-8A75-FC05A1B21834}"/>
              </a:ext>
            </a:extLst>
          </p:cNvPr>
          <p:cNvSpPr txBox="1"/>
          <p:nvPr/>
        </p:nvSpPr>
        <p:spPr>
          <a:xfrm>
            <a:off x="499290" y="3084033"/>
            <a:ext cx="11235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Hierarchical </a:t>
            </a:r>
            <a:r>
              <a:rPr lang="en-US" sz="4200" dirty="0" err="1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scaleout</a:t>
            </a:r>
            <a:r>
              <a:rPr lang="en-US" sz="4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 enables fine-grained replication to minimize cost while scaling to massive workloads</a:t>
            </a:r>
          </a:p>
        </p:txBody>
      </p:sp>
    </p:spTree>
    <p:extLst>
      <p:ext uri="{BB962C8B-B14F-4D97-AF65-F5344CB8AC3E}">
        <p14:creationId xmlns:p14="http://schemas.microsoft.com/office/powerpoint/2010/main" val="4085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11011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Affordable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Hierarchical </a:t>
            </a:r>
            <a:r>
              <a:rPr lang="en-US" sz="4800" i="1" dirty="0" err="1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scaleout</a:t>
            </a:r>
            <a:endParaRPr lang="en-US" sz="4800" i="1" dirty="0">
              <a:solidFill>
                <a:schemeClr val="accent6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Latency-aware batching</a:t>
            </a:r>
          </a:p>
        </p:txBody>
      </p:sp>
    </p:spTree>
    <p:extLst>
      <p:ext uri="{BB962C8B-B14F-4D97-AF65-F5344CB8AC3E}">
        <p14:creationId xmlns:p14="http://schemas.microsoft.com/office/powerpoint/2010/main" val="1689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4" y="-34791"/>
            <a:ext cx="12896828" cy="1325563"/>
          </a:xfrm>
        </p:spPr>
        <p:txBody>
          <a:bodyPr>
            <a:normAutofit/>
          </a:bodyPr>
          <a:lstStyle/>
          <a:p>
            <a:r>
              <a:rPr lang="en-US" sz="3700" dirty="0"/>
              <a:t>Problem: Compute resources are expensive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AA9FB5-4FCB-D34A-9950-6FFEE3F3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14573"/>
            <a:ext cx="10515600" cy="3992428"/>
          </a:xfrm>
        </p:spPr>
        <p:txBody>
          <a:bodyPr>
            <a:noAutofit/>
          </a:bodyPr>
          <a:lstStyle/>
          <a:p>
            <a:r>
              <a:rPr lang="en-US" sz="3200" dirty="0"/>
              <a:t>Many machine learning models require expensive compute resources to perform inference at interactive latencies</a:t>
            </a:r>
          </a:p>
          <a:p>
            <a:pPr lvl="1"/>
            <a:r>
              <a:rPr lang="en-US" sz="2600" dirty="0"/>
              <a:t>Multi-core servers</a:t>
            </a:r>
          </a:p>
          <a:p>
            <a:pPr lvl="1"/>
            <a:r>
              <a:rPr lang="en-US" sz="2600" dirty="0"/>
              <a:t>GPUs</a:t>
            </a:r>
          </a:p>
          <a:p>
            <a:pPr lvl="1"/>
            <a:r>
              <a:rPr lang="en-US" sz="2600" dirty="0"/>
              <a:t>Other hardware accelerators like TPUs and FPGAs</a:t>
            </a:r>
          </a:p>
          <a:p>
            <a:r>
              <a:rPr lang="en-US" sz="3200" dirty="0"/>
              <a:t>Models must be initialized and warmed to respond to queries in 10s of </a:t>
            </a:r>
            <a:r>
              <a:rPr lang="en-US" sz="3200" dirty="0" err="1"/>
              <a:t>ms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5279F-B560-704A-9780-17535760342B}"/>
              </a:ext>
            </a:extLst>
          </p:cNvPr>
          <p:cNvSpPr txBox="1"/>
          <p:nvPr/>
        </p:nvSpPr>
        <p:spPr>
          <a:xfrm>
            <a:off x="558800" y="5207001"/>
            <a:ext cx="1064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6">
                    <a:lumMod val="7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Prediction-Serving systems must maximize resource utilization to reduce cost</a:t>
            </a:r>
          </a:p>
        </p:txBody>
      </p:sp>
    </p:spTree>
    <p:extLst>
      <p:ext uri="{BB962C8B-B14F-4D97-AF65-F5344CB8AC3E}">
        <p14:creationId xmlns:p14="http://schemas.microsoft.com/office/powerpoint/2010/main" val="363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F0D38F63-8220-5246-B253-84362C7AE41F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F6A5B-469B-5444-9D22-67418C123D71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CEEF4C1C-DA40-4D45-A309-1F501CC2219F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9C23619-A1FA-2A4E-9953-C9C7B64E698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B716AB-EB64-1945-9346-03841244694D}"/>
              </a:ext>
            </a:extLst>
          </p:cNvPr>
          <p:cNvSpPr/>
          <p:nvPr/>
        </p:nvSpPr>
        <p:spPr>
          <a:xfrm>
            <a:off x="-60733" y="0"/>
            <a:ext cx="12558713" cy="83635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19012D-731A-F840-BC60-2F8316B705A9}"/>
              </a:ext>
            </a:extLst>
          </p:cNvPr>
          <p:cNvSpPr txBox="1"/>
          <p:nvPr/>
        </p:nvSpPr>
        <p:spPr>
          <a:xfrm>
            <a:off x="903695" y="1151158"/>
            <a:ext cx="257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Zero-Copy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RPC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BA5005-25AF-CA4B-80CD-40D629A5A63B}"/>
              </a:ext>
            </a:extLst>
          </p:cNvPr>
          <p:cNvSpPr txBox="1"/>
          <p:nvPr/>
        </p:nvSpPr>
        <p:spPr>
          <a:xfrm>
            <a:off x="4076692" y="1428158"/>
            <a:ext cx="214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Caching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1769AB-D2B2-6D49-A0F6-D790891BA911}"/>
              </a:ext>
            </a:extLst>
          </p:cNvPr>
          <p:cNvSpPr txBox="1"/>
          <p:nvPr/>
        </p:nvSpPr>
        <p:spPr>
          <a:xfrm>
            <a:off x="6596171" y="1151158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8C2B05-F2A9-2B4E-9516-D5D95F0B1746}"/>
              </a:ext>
            </a:extLst>
          </p:cNvPr>
          <p:cNvSpPr txBox="1"/>
          <p:nvPr/>
        </p:nvSpPr>
        <p:spPr>
          <a:xfrm>
            <a:off x="9389049" y="1533182"/>
            <a:ext cx="2188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Batching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013" y="26503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155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4" y="-34791"/>
            <a:ext cx="12896828" cy="1325563"/>
          </a:xfrm>
        </p:spPr>
        <p:txBody>
          <a:bodyPr>
            <a:normAutofit/>
          </a:bodyPr>
          <a:lstStyle/>
          <a:p>
            <a:r>
              <a:rPr lang="en-US" sz="3700" i="1" dirty="0"/>
              <a:t>Batching </a:t>
            </a:r>
            <a:r>
              <a:rPr lang="en-US" sz="3700" dirty="0"/>
              <a:t>to Improve Resource Utilization</a:t>
            </a:r>
            <a:endParaRPr lang="en-US" sz="3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</p:spTree>
    <p:extLst>
      <p:ext uri="{BB962C8B-B14F-4D97-AF65-F5344CB8AC3E}">
        <p14:creationId xmlns:p14="http://schemas.microsoft.com/office/powerpoint/2010/main" val="10898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8" grpId="0"/>
      <p:bldP spid="5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336403" y="11585"/>
            <a:ext cx="9226032" cy="1325563"/>
          </a:xfrm>
        </p:spPr>
        <p:txBody>
          <a:bodyPr>
            <a:normAutofit/>
          </a:bodyPr>
          <a:lstStyle/>
          <a:p>
            <a:r>
              <a:rPr lang="en-US" sz="3700" i="1" dirty="0"/>
              <a:t>Batching </a:t>
            </a:r>
            <a:r>
              <a:rPr lang="en-US" sz="3700" dirty="0"/>
              <a:t>to Improve Resource Utilization</a:t>
            </a:r>
            <a:endParaRPr lang="en-US" sz="3700" i="1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/>
              <a:t>Latency-aware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099538" y="3557626"/>
            <a:ext cx="7092462" cy="31878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Clipper Solution:</a:t>
            </a:r>
            <a:endParaRPr lang="en-US" b="1" i="1" dirty="0"/>
          </a:p>
          <a:p>
            <a:pPr marL="14287" indent="0" algn="ctr">
              <a:spcBef>
                <a:spcPts val="2200"/>
              </a:spcBef>
              <a:spcAft>
                <a:spcPts val="1200"/>
              </a:spcAft>
              <a:buFont typeface="Wingdings" charset="2"/>
              <a:buNone/>
            </a:pPr>
            <a:r>
              <a:rPr lang="en-US" i="1" dirty="0"/>
              <a:t>Adaptively tradeoff latency and throughput</a:t>
            </a:r>
            <a:r>
              <a:rPr lang="is-IS" i="1" dirty="0"/>
              <a:t>…</a:t>
            </a:r>
            <a:endParaRPr lang="en-US" i="1" dirty="0"/>
          </a:p>
          <a:p>
            <a:r>
              <a:rPr lang="en-US" b="1" dirty="0"/>
              <a:t>Explore: </a:t>
            </a:r>
            <a:r>
              <a:rPr lang="en-US" dirty="0"/>
              <a:t>Inc. batch size </a:t>
            </a:r>
            <a:r>
              <a:rPr lang="en-US" i="1" dirty="0"/>
              <a:t>until the latency objective is exceeded</a:t>
            </a:r>
            <a:endParaRPr lang="en-US" dirty="0"/>
          </a:p>
          <a:p>
            <a:r>
              <a:rPr lang="en-US" b="1" dirty="0"/>
              <a:t>Exploit: </a:t>
            </a:r>
            <a:r>
              <a:rPr lang="en-US" dirty="0"/>
              <a:t>Use latency measurements from previous batches to </a:t>
            </a:r>
            <a:r>
              <a:rPr lang="en-US" i="1" dirty="0"/>
              <a:t>estimate optimal batch size for SLO</a:t>
            </a:r>
          </a:p>
        </p:txBody>
      </p:sp>
    </p:spTree>
    <p:extLst>
      <p:ext uri="{BB962C8B-B14F-4D97-AF65-F5344CB8AC3E}">
        <p14:creationId xmlns:p14="http://schemas.microsoft.com/office/powerpoint/2010/main" val="70075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1"/>
          <a:stretch/>
        </p:blipFill>
        <p:spPr>
          <a:xfrm>
            <a:off x="4406024" y="1106220"/>
            <a:ext cx="7763256" cy="266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2251" y="3704524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23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8" y="1137706"/>
            <a:ext cx="7759992" cy="50693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32" name="Down Arrow 31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4" y="1149801"/>
            <a:ext cx="7763256" cy="507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0" y="705852"/>
            <a:ext cx="4019218" cy="5430849"/>
            <a:chOff x="2891249" y="-658358"/>
            <a:chExt cx="4019216" cy="6388198"/>
          </a:xfrm>
        </p:grpSpPr>
        <p:sp>
          <p:nvSpPr>
            <p:cNvPr id="17" name="TextBox 16"/>
            <p:cNvSpPr txBox="1"/>
            <p:nvPr/>
          </p:nvSpPr>
          <p:spPr>
            <a:xfrm>
              <a:off x="2891249" y="1604968"/>
              <a:ext cx="3483645" cy="651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0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Optimal Batch Size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901129" y="-658358"/>
              <a:ext cx="1009336" cy="6388198"/>
              <a:chOff x="5901129" y="-688338"/>
              <a:chExt cx="1009336" cy="63881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6405797" y="-688338"/>
                <a:ext cx="0" cy="5829966"/>
              </a:xfrm>
              <a:prstGeom prst="line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5901129" y="5141627"/>
                <a:ext cx="1009336" cy="558233"/>
              </a:xfrm>
              <a:prstGeom prst="rect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01" y="3005201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27" y="2033204"/>
            <a:ext cx="9343673" cy="41951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2364290" y="2926685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136651" y="242576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08488" y="-8050"/>
            <a:ext cx="9226032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i="1" dirty="0"/>
              <a:t>Latency-aware</a:t>
            </a:r>
          </a:p>
        </p:txBody>
      </p:sp>
    </p:spTree>
    <p:extLst>
      <p:ext uri="{BB962C8B-B14F-4D97-AF65-F5344CB8AC3E}">
        <p14:creationId xmlns:p14="http://schemas.microsoft.com/office/powerpoint/2010/main" val="51027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02531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715" y="146799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0501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1937" y="215604"/>
            <a:ext cx="10207297" cy="4747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4378" y="1970364"/>
            <a:ext cx="368213" cy="3475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EEF66C-2686-B648-89D8-83E02D7D4780}"/>
              </a:ext>
            </a:extLst>
          </p:cNvPr>
          <p:cNvSpPr txBox="1"/>
          <p:nvPr/>
        </p:nvSpPr>
        <p:spPr>
          <a:xfrm>
            <a:off x="2956544" y="4310414"/>
            <a:ext cx="660148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Goal: 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make predictions in </a:t>
            </a:r>
            <a:b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lang="en-US" sz="3600" b="1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~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10s of </a:t>
            </a:r>
            <a:r>
              <a:rPr lang="en-US" sz="3600" dirty="0" err="1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ms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 under heavy load</a:t>
            </a:r>
            <a:br>
              <a:rPr lang="en-US" sz="32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</a:br>
            <a:r>
              <a:rPr lang="en-US" sz="32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	 </a:t>
            </a:r>
            <a:r>
              <a:rPr lang="en-US" sz="32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Need new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790914-D0F2-8F49-AFB7-D5921C881360}"/>
              </a:ext>
            </a:extLst>
          </p:cNvPr>
          <p:cNvSpPr/>
          <p:nvPr/>
        </p:nvSpPr>
        <p:spPr>
          <a:xfrm>
            <a:off x="-5380475" y="2042482"/>
            <a:ext cx="4571680" cy="337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22088D-5840-DC4A-9854-054068A05F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7329" y="2417253"/>
            <a:ext cx="4121900" cy="2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6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855280"/>
            <a:ext cx="12192000" cy="1205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1219139"/>
            <a:r>
              <a:rPr lang="en-US" sz="48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Middle layer for prediction serving.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2" y="653989"/>
            <a:ext cx="2357373" cy="109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070" y="653989"/>
            <a:ext cx="2461613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451" y="653989"/>
            <a:ext cx="1539851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791" y="462411"/>
            <a:ext cx="1503575" cy="1288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928" y="653989"/>
            <a:ext cx="2130683" cy="1097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14" y="3060745"/>
            <a:ext cx="499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Common abstractions to make Clipper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manageable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90683" y="3060745"/>
            <a:ext cx="6561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System optimizations to make Clipper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fast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scalable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and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affordable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131839" y="2019871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31839" y="4629720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876" y="4933521"/>
            <a:ext cx="2032000" cy="7366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999051" y="4839986"/>
            <a:ext cx="1690790" cy="1180396"/>
            <a:chOff x="8558827" y="2824768"/>
            <a:chExt cx="1690790" cy="1180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5021499"/>
            <a:ext cx="1636427" cy="133368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371696" y="5837180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4" y="5907875"/>
            <a:ext cx="1629157" cy="77607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6048953"/>
            <a:ext cx="2047697" cy="49391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307" y="4986052"/>
            <a:ext cx="2067648" cy="477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94930"/>
            <a:ext cx="1707129" cy="9080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FD0A69-A3AE-8F4B-9F2F-AD13EB1F94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69" y="5127251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Current Project Status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74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94" y="16744"/>
            <a:ext cx="10515600" cy="1325563"/>
          </a:xfrm>
        </p:spPr>
        <p:txBody>
          <a:bodyPr/>
          <a:lstStyle/>
          <a:p>
            <a:r>
              <a:rPr lang="en-US" dirty="0"/>
              <a:t>Just released version 0.3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5" y="1550977"/>
            <a:ext cx="10953750" cy="4468823"/>
          </a:xfrm>
        </p:spPr>
        <p:txBody>
          <a:bodyPr>
            <a:normAutofit/>
          </a:bodyPr>
          <a:lstStyle/>
          <a:p>
            <a:pPr marL="14287" indent="0">
              <a:spcBef>
                <a:spcPts val="1800"/>
              </a:spcBef>
              <a:buSzPct val="75000"/>
              <a:buNone/>
            </a:pPr>
            <a:r>
              <a:rPr lang="en-US" sz="3600" dirty="0"/>
              <a:t>Release Highlights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Metrics and Monitoring infrastructure using Prometheus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Support for user-defined model metrics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Support for hierarchical replication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Several new model deployers</a:t>
            </a:r>
          </a:p>
        </p:txBody>
      </p:sp>
    </p:spTree>
    <p:extLst>
      <p:ext uri="{BB962C8B-B14F-4D97-AF65-F5344CB8AC3E}">
        <p14:creationId xmlns:p14="http://schemas.microsoft.com/office/powerpoint/2010/main" val="23649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B01C-BCF1-F04A-9717-811BCD9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55" y="118917"/>
            <a:ext cx="10515600" cy="1325563"/>
          </a:xfrm>
        </p:spPr>
        <p:txBody>
          <a:bodyPr/>
          <a:lstStyle/>
          <a:p>
            <a:r>
              <a:rPr lang="en-US" dirty="0"/>
              <a:t>Community and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AEA2F-6FCE-EE4D-B149-033032C4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55" y="1200444"/>
            <a:ext cx="10515600" cy="482455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5000"/>
            </a:pPr>
            <a:r>
              <a:rPr lang="en-US" dirty="0"/>
              <a:t>Active collaborations with several organizations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SAP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 err="1"/>
              <a:t>ScotiaBank</a:t>
            </a:r>
            <a:endParaRPr lang="en-US" dirty="0"/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ARM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IBM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AI Singapore</a:t>
            </a:r>
          </a:p>
          <a:p>
            <a:pPr>
              <a:spcBef>
                <a:spcPts val="1200"/>
              </a:spcBef>
              <a:buSzPct val="75000"/>
            </a:pPr>
            <a:r>
              <a:rPr lang="en-US" dirty="0"/>
              <a:t>Status of Community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Initial users now have Clipper deployments in production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29 contributors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4021A-A72A-EE45-98B2-132FBA11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791" y="1915370"/>
            <a:ext cx="1609642" cy="905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EAB19-C36A-804D-937F-FB5C6018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33" y="2753334"/>
            <a:ext cx="1551710" cy="1163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D7E01-89DD-2741-AB78-48ECD8F62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073" y="1689775"/>
            <a:ext cx="1797050" cy="119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B1EA9-1AF8-4541-9199-A1FEFF6A8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11" y="1949589"/>
            <a:ext cx="3454400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F88DB-C2EB-684D-AC23-32893048E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764" y="2581731"/>
            <a:ext cx="1448042" cy="13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Getting Started with Clipper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538" y="1312418"/>
            <a:ext cx="102155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 images available on </a:t>
            </a:r>
            <a:r>
              <a:rPr lang="en-US" sz="3400" i="1" dirty="0" err="1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DockerHub</a:t>
            </a: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Clipper admin is distributed as pip package:</a:t>
            </a: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</a:rPr>
              <a:t>	pip install </a:t>
            </a:r>
            <a:r>
              <a:rPr lang="en-US" sz="3400" i="1" dirty="0" err="1">
                <a:solidFill>
                  <a:schemeClr val="accent6">
                    <a:lumMod val="7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</a:rPr>
              <a:t>clipper_admin</a:t>
            </a:r>
            <a:endParaRPr lang="en-US" sz="3400" i="1" dirty="0">
              <a:solidFill>
                <a:schemeClr val="accent6">
                  <a:lumMod val="75000"/>
                </a:schemeClr>
              </a:solidFill>
              <a:latin typeface="Inconsolata Medium" charset="0"/>
              <a:ea typeface="Inconsolata Medium" charset="0"/>
              <a:cs typeface="Inconsolata Medium" charset="0"/>
            </a:endParaRP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Get up and running without cloning or compiling!</a:t>
            </a:r>
            <a:endParaRPr lang="en-US" sz="3400" dirty="0">
              <a:solidFill>
                <a:schemeClr val="accent6">
                  <a:lumMod val="75000"/>
                </a:schemeClr>
              </a:solidFill>
              <a:latin typeface="Inconsolata Medium" charset="0"/>
              <a:ea typeface="Inconsolata Medium" charset="0"/>
              <a:cs typeface="Inconsolat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283853"/>
            <a:ext cx="11796714" cy="1453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Future Directions</a:t>
            </a:r>
            <a:endParaRPr lang="en-US" sz="80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EA75D-054F-A046-B2DC-92C70CE350A2}"/>
              </a:ext>
            </a:extLst>
          </p:cNvPr>
          <p:cNvSpPr txBox="1"/>
          <p:nvPr/>
        </p:nvSpPr>
        <p:spPr>
          <a:xfrm>
            <a:off x="500402" y="2157984"/>
            <a:ext cx="10215563" cy="234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Model Selection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Model Composition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Integration with Workflow Systems</a:t>
            </a:r>
          </a:p>
        </p:txBody>
      </p:sp>
    </p:spTree>
    <p:extLst>
      <p:ext uri="{BB962C8B-B14F-4D97-AF65-F5344CB8AC3E}">
        <p14:creationId xmlns:p14="http://schemas.microsoft.com/office/powerpoint/2010/main" val="13648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39361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Cross-framework model composition: improved accuracy through ensembles and contextual bandits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Exploit multiple models to estimate confidence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Use multi-armed bandit algorithms to learn optimal model-selection online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Online personalization across ML frameworks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Selection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9573" y="5340096"/>
            <a:ext cx="11021176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*Explored in research prototype</a:t>
            </a: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[NSDI 2017]</a:t>
            </a:r>
          </a:p>
        </p:txBody>
      </p:sp>
    </p:spTree>
    <p:extLst>
      <p:ext uri="{BB962C8B-B14F-4D97-AF65-F5344CB8AC3E}">
        <p14:creationId xmlns:p14="http://schemas.microsoft.com/office/powerpoint/2010/main" val="39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441667" y="2617015"/>
            <a:ext cx="2678014" cy="1146239"/>
            <a:chOff x="3243389" y="3159094"/>
            <a:chExt cx="2678014" cy="1146239"/>
          </a:xfrm>
        </p:grpSpPr>
        <p:grpSp>
          <p:nvGrpSpPr>
            <p:cNvPr id="28" name="Group 27"/>
            <p:cNvGrpSpPr/>
            <p:nvPr/>
          </p:nvGrpSpPr>
          <p:grpSpPr>
            <a:xfrm>
              <a:off x="3243389" y="3162417"/>
              <a:ext cx="2428345" cy="1142916"/>
              <a:chOff x="3321973" y="3162815"/>
              <a:chExt cx="2428345" cy="114291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21973" y="3162815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3273478" y="3314519"/>
                <a:ext cx="954464" cy="777888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5659297" y="3159094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40865" y="1425694"/>
            <a:ext cx="2678816" cy="1147872"/>
            <a:chOff x="3242587" y="1967773"/>
            <a:chExt cx="2678816" cy="1147872"/>
          </a:xfrm>
        </p:grpSpPr>
        <p:grpSp>
          <p:nvGrpSpPr>
            <p:cNvPr id="33" name="Group 32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42384" y="3829270"/>
            <a:ext cx="2680814" cy="1145620"/>
            <a:chOff x="3244106" y="4371349"/>
            <a:chExt cx="2680814" cy="1145620"/>
          </a:xfrm>
        </p:grpSpPr>
        <p:sp>
          <p:nvSpPr>
            <p:cNvPr id="41" name="Rectangle 40"/>
            <p:cNvSpPr/>
            <p:nvPr/>
          </p:nvSpPr>
          <p:spPr>
            <a:xfrm>
              <a:off x="3244106" y="4371349"/>
              <a:ext cx="2428345" cy="1142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62814" y="4371349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58520" y="2693078"/>
            <a:ext cx="1425519" cy="1011936"/>
            <a:chOff x="4012915" y="2055821"/>
            <a:chExt cx="3361299" cy="2386094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4670313" y="2798079"/>
            <a:ext cx="801933" cy="801934"/>
            <a:chOff x="5724072" y="7333"/>
            <a:chExt cx="2080007" cy="2080009"/>
          </a:xfrm>
        </p:grpSpPr>
        <p:sp>
          <p:nvSpPr>
            <p:cNvPr id="65" name="Oval 64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358520" y="3898710"/>
            <a:ext cx="1425519" cy="1011936"/>
            <a:chOff x="4012915" y="2055821"/>
            <a:chExt cx="3361299" cy="2386094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670313" y="4003711"/>
            <a:ext cx="801933" cy="801934"/>
            <a:chOff x="5724072" y="7333"/>
            <a:chExt cx="2080007" cy="2080009"/>
          </a:xfrm>
        </p:grpSpPr>
        <p:sp>
          <p:nvSpPr>
            <p:cNvPr id="82" name="Oval 81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58520" y="1491428"/>
            <a:ext cx="1425519" cy="1011936"/>
            <a:chOff x="4012915" y="2055821"/>
            <a:chExt cx="3361299" cy="2386094"/>
          </a:xfrm>
        </p:grpSpPr>
        <p:cxnSp>
          <p:nvCxnSpPr>
            <p:cNvPr id="85" name="Straight Arrow Connector 8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91" name="Group 90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4670313" y="1596429"/>
            <a:ext cx="801933" cy="801934"/>
            <a:chOff x="5724072" y="7333"/>
            <a:chExt cx="2080007" cy="2080009"/>
          </a:xfrm>
        </p:grpSpPr>
        <p:sp>
          <p:nvSpPr>
            <p:cNvPr id="98" name="Oval 97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1" name="Straight Arrow Connector 100"/>
          <p:cNvCxnSpPr/>
          <p:nvPr/>
        </p:nvCxnSpPr>
        <p:spPr>
          <a:xfrm>
            <a:off x="5796907" y="1987164"/>
            <a:ext cx="1056252" cy="149398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781010" y="3199132"/>
            <a:ext cx="1056253" cy="5126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3437836" y="5036483"/>
            <a:ext cx="2678816" cy="1147872"/>
            <a:chOff x="3242587" y="1967773"/>
            <a:chExt cx="2678816" cy="114787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119" name="Rectangle 118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355491" y="5102217"/>
            <a:ext cx="1425519" cy="1011936"/>
            <a:chOff x="4012915" y="2055821"/>
            <a:chExt cx="3361299" cy="2386094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129" name="Group 128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4667284" y="5207218"/>
            <a:ext cx="801933" cy="801934"/>
            <a:chOff x="5724072" y="7333"/>
            <a:chExt cx="2080007" cy="2080009"/>
          </a:xfrm>
        </p:grpSpPr>
        <p:sp>
          <p:nvSpPr>
            <p:cNvPr id="136" name="Oval 135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3" name="Straight Arrow Connector 102"/>
          <p:cNvCxnSpPr/>
          <p:nvPr/>
        </p:nvCxnSpPr>
        <p:spPr>
          <a:xfrm flipV="1">
            <a:off x="5807951" y="4085436"/>
            <a:ext cx="1104573" cy="15267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5781010" y="3819741"/>
            <a:ext cx="1056253" cy="5887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6846672" y="3016349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864280" y="3366316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“MAN”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853159" y="3686074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54954" y="4059739"/>
            <a:ext cx="1299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“SPACE”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72418" y="3155244"/>
            <a:ext cx="1925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UNSURE</a:t>
            </a:r>
          </a:p>
        </p:txBody>
      </p:sp>
      <p:sp>
        <p:nvSpPr>
          <p:cNvPr id="139" name="Title 26"/>
          <p:cNvSpPr>
            <a:spLocks noGrp="1"/>
          </p:cNvSpPr>
          <p:nvPr>
            <p:ph type="title"/>
          </p:nvPr>
        </p:nvSpPr>
        <p:spPr>
          <a:xfrm>
            <a:off x="327030" y="214749"/>
            <a:ext cx="10992764" cy="103894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Medium" charset="0"/>
                <a:ea typeface="Helvetica Neue Medium" charset="0"/>
                <a:cs typeface="Helvetica Neue Medium" charset="0"/>
              </a:rPr>
              <a:t>Selection Policy: Estimate confidence</a:t>
            </a:r>
          </a:p>
        </p:txBody>
      </p:sp>
      <p:grpSp>
        <p:nvGrpSpPr>
          <p:cNvPr id="140" name="Group 139"/>
          <p:cNvGrpSpPr/>
          <p:nvPr/>
        </p:nvGrpSpPr>
        <p:grpSpPr>
          <a:xfrm rot="5400000">
            <a:off x="7917496" y="3337275"/>
            <a:ext cx="1746446" cy="952558"/>
            <a:chOff x="8285118" y="2019688"/>
            <a:chExt cx="1746446" cy="952558"/>
          </a:xfrm>
        </p:grpSpPr>
        <p:sp>
          <p:nvSpPr>
            <p:cNvPr id="147" name="Rounded Rectangle 146"/>
            <p:cNvSpPr/>
            <p:nvPr/>
          </p:nvSpPr>
          <p:spPr>
            <a:xfrm>
              <a:off x="8285118" y="2019688"/>
              <a:ext cx="1746446" cy="95255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510567" y="2194359"/>
              <a:ext cx="1395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Helvetica Neue" charset="0"/>
                  <a:ea typeface="Helvetica Neue" charset="0"/>
                  <a:cs typeface="Helvetica Neue" charset="0"/>
                </a:rPr>
                <a:t>Policy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621" r="17870"/>
          <a:stretch/>
        </p:blipFill>
        <p:spPr>
          <a:xfrm>
            <a:off x="488007" y="1814699"/>
            <a:ext cx="2583090" cy="426889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8649" y="4131635"/>
            <a:ext cx="1011792" cy="5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4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Composition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C0246-21FF-6743-8B20-99ED9782F9BA}"/>
              </a:ext>
            </a:extLst>
          </p:cNvPr>
          <p:cNvGrpSpPr/>
          <p:nvPr/>
        </p:nvGrpSpPr>
        <p:grpSpPr>
          <a:xfrm>
            <a:off x="371483" y="2568554"/>
            <a:ext cx="2047869" cy="1238687"/>
            <a:chOff x="614369" y="1659781"/>
            <a:chExt cx="2047869" cy="12386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8AF6A7-3814-9940-80A8-4EECAD555B2F}"/>
                </a:ext>
              </a:extLst>
            </p:cNvPr>
            <p:cNvGrpSpPr/>
            <p:nvPr/>
          </p:nvGrpSpPr>
          <p:grpSpPr>
            <a:xfrm>
              <a:off x="614369" y="2400284"/>
              <a:ext cx="500062" cy="471487"/>
              <a:chOff x="357188" y="5357813"/>
              <a:chExt cx="500062" cy="4714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1166D27-F347-6645-A153-C0454FA40A3E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C54E994-0773-B74E-AC09-160CA3EAE3F3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31ED9-5281-2743-B1C9-13F435E4694A}"/>
                </a:ext>
              </a:extLst>
            </p:cNvPr>
            <p:cNvGrpSpPr/>
            <p:nvPr/>
          </p:nvGrpSpPr>
          <p:grpSpPr>
            <a:xfrm>
              <a:off x="1395418" y="2426981"/>
              <a:ext cx="500062" cy="471487"/>
              <a:chOff x="357188" y="5357813"/>
              <a:chExt cx="500062" cy="47148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DD0EA70-AD98-7A48-9E66-D2AAE1CA80D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4C1B766-592C-8D46-8096-D0D7A7B54CAC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BAA5A0-0D30-6744-B154-35F09416072A}"/>
                </a:ext>
              </a:extLst>
            </p:cNvPr>
            <p:cNvGrpSpPr/>
            <p:nvPr/>
          </p:nvGrpSpPr>
          <p:grpSpPr>
            <a:xfrm>
              <a:off x="2162176" y="2426041"/>
              <a:ext cx="500062" cy="471487"/>
              <a:chOff x="357188" y="5357813"/>
              <a:chExt cx="500062" cy="47148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54B1A65-AC8F-3547-94B6-3FC21913E423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E53C7B-FC5D-454A-B5CD-F18FE8BD6E15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7F81D03-4AA9-2C41-A367-CB7E3606D550}"/>
                </a:ext>
              </a:extLst>
            </p:cNvPr>
            <p:cNvCxnSpPr>
              <a:stCxn id="22" idx="0"/>
              <a:endCxn id="16" idx="2"/>
            </p:cNvCxnSpPr>
            <p:nvPr/>
          </p:nvCxnSpPr>
          <p:spPr>
            <a:xfrm flipV="1">
              <a:off x="864400" y="1895525"/>
              <a:ext cx="535855" cy="50475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E47743-3FCF-814F-BFDA-5359E37D4480}"/>
                </a:ext>
              </a:extLst>
            </p:cNvPr>
            <p:cNvGrpSpPr/>
            <p:nvPr/>
          </p:nvGrpSpPr>
          <p:grpSpPr>
            <a:xfrm>
              <a:off x="1400255" y="1659781"/>
              <a:ext cx="500062" cy="471487"/>
              <a:chOff x="357188" y="5357813"/>
              <a:chExt cx="500062" cy="47148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3E067A7-C375-E148-AC81-21DB07AA2D7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77C50D2-55F2-1643-8E52-2E956F14CB4C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8070CD1-DFFB-5349-9EA0-47F879B656BD}"/>
                </a:ext>
              </a:extLst>
            </p:cNvPr>
            <p:cNvCxnSpPr>
              <a:stCxn id="20" idx="0"/>
              <a:endCxn id="16" idx="4"/>
            </p:cNvCxnSpPr>
            <p:nvPr/>
          </p:nvCxnSpPr>
          <p:spPr>
            <a:xfrm flipV="1">
              <a:off x="1645449" y="2131268"/>
              <a:ext cx="4837" cy="29571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E5E489F-F9F6-4143-9935-AF60048EEE1D}"/>
                </a:ext>
              </a:extLst>
            </p:cNvPr>
            <p:cNvCxnSpPr>
              <a:stCxn id="18" idx="0"/>
              <a:endCxn id="16" idx="6"/>
            </p:cNvCxnSpPr>
            <p:nvPr/>
          </p:nvCxnSpPr>
          <p:spPr>
            <a:xfrm flipH="1" flipV="1">
              <a:off x="1900317" y="1895525"/>
              <a:ext cx="511890" cy="53051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609191-63DD-E540-B4B6-CC5A764A23FF}"/>
              </a:ext>
            </a:extLst>
          </p:cNvPr>
          <p:cNvSpPr txBox="1"/>
          <p:nvPr/>
        </p:nvSpPr>
        <p:spPr>
          <a:xfrm>
            <a:off x="116689" y="3981856"/>
            <a:ext cx="255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Ensembles can improve accuracy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80257-B67B-8D49-B878-31930405682E}"/>
              </a:ext>
            </a:extLst>
          </p:cNvPr>
          <p:cNvSpPr txBox="1"/>
          <p:nvPr/>
        </p:nvSpPr>
        <p:spPr>
          <a:xfrm>
            <a:off x="3050369" y="3981856"/>
            <a:ext cx="255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inference with prediction cascades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027B0-4E77-5E47-AB6D-1D4C3E499291}"/>
              </a:ext>
            </a:extLst>
          </p:cNvPr>
          <p:cNvGrpSpPr/>
          <p:nvPr/>
        </p:nvGrpSpPr>
        <p:grpSpPr>
          <a:xfrm>
            <a:off x="2771931" y="1737342"/>
            <a:ext cx="3433540" cy="2252062"/>
            <a:chOff x="2771931" y="2751770"/>
            <a:chExt cx="3433540" cy="22520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3073EFA-1155-404E-A9DB-F6163552E645}"/>
                </a:ext>
              </a:extLst>
            </p:cNvPr>
            <p:cNvGrpSpPr/>
            <p:nvPr/>
          </p:nvGrpSpPr>
          <p:grpSpPr>
            <a:xfrm>
              <a:off x="4079067" y="4349242"/>
              <a:ext cx="500062" cy="471487"/>
              <a:chOff x="357188" y="5357813"/>
              <a:chExt cx="500062" cy="47148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0A2B39A-D862-1C45-A48A-423F5618A657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06674E3-0592-F64E-A360-6126CD2C7B01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2B42CBC-BCDB-EA4F-9375-3C929B029159}"/>
                </a:ext>
              </a:extLst>
            </p:cNvPr>
            <p:cNvCxnSpPr>
              <a:stCxn id="37" idx="0"/>
            </p:cNvCxnSpPr>
            <p:nvPr/>
          </p:nvCxnSpPr>
          <p:spPr>
            <a:xfrm flipH="1" flipV="1">
              <a:off x="4321954" y="3582982"/>
              <a:ext cx="7144" cy="76626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F90148-D53B-0342-B92D-1DC55EE40D89}"/>
                </a:ext>
              </a:extLst>
            </p:cNvPr>
            <p:cNvCxnSpPr>
              <a:stCxn id="37" idx="6"/>
            </p:cNvCxnSpPr>
            <p:nvPr/>
          </p:nvCxnSpPr>
          <p:spPr>
            <a:xfrm flipV="1">
              <a:off x="4579129" y="4125421"/>
              <a:ext cx="398874" cy="45956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F17D82-B99F-494A-A562-B343E86B43FA}"/>
                </a:ext>
              </a:extLst>
            </p:cNvPr>
            <p:cNvGrpSpPr/>
            <p:nvPr/>
          </p:nvGrpSpPr>
          <p:grpSpPr>
            <a:xfrm>
              <a:off x="4071923" y="3117340"/>
              <a:ext cx="500062" cy="471487"/>
              <a:chOff x="357188" y="5357813"/>
              <a:chExt cx="500062" cy="47148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CC41466-B1FE-BD4E-AC2C-5B1671562E2D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89DC49E-671F-DC43-BE67-FBB157F5F819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BD9B18-D2C9-4F47-9AC5-5598BE8216DA}"/>
                </a:ext>
              </a:extLst>
            </p:cNvPr>
            <p:cNvSpPr txBox="1"/>
            <p:nvPr/>
          </p:nvSpPr>
          <p:spPr>
            <a:xfrm>
              <a:off x="2857657" y="4260880"/>
              <a:ext cx="1157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Fast model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A39E5C-DDFA-DE46-8546-0C5493810DFA}"/>
                </a:ext>
              </a:extLst>
            </p:cNvPr>
            <p:cNvCxnSpPr/>
            <p:nvPr/>
          </p:nvCxnSpPr>
          <p:spPr>
            <a:xfrm flipV="1">
              <a:off x="4522137" y="2751770"/>
              <a:ext cx="414263" cy="46935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C99BD3-1D1E-D149-B5BF-B93A6DCDBA19}"/>
                </a:ext>
              </a:extLst>
            </p:cNvPr>
            <p:cNvSpPr txBox="1"/>
            <p:nvPr/>
          </p:nvSpPr>
          <p:spPr>
            <a:xfrm>
              <a:off x="4508888" y="4357501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confident then return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1D58A3-399E-AC44-91A5-1F1D3B28F061}"/>
                </a:ext>
              </a:extLst>
            </p:cNvPr>
            <p:cNvSpPr txBox="1"/>
            <p:nvPr/>
          </p:nvSpPr>
          <p:spPr>
            <a:xfrm>
              <a:off x="2771931" y="301683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Slow but accurate model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88DA2F6-3F10-5548-B385-900B5394913C}"/>
              </a:ext>
            </a:extLst>
          </p:cNvPr>
          <p:cNvSpPr txBox="1"/>
          <p:nvPr/>
        </p:nvSpPr>
        <p:spPr>
          <a:xfrm>
            <a:off x="6103131" y="4212688"/>
            <a:ext cx="281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development through model-reuse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0704FA-D6C2-3B44-9FFC-83E1C72F0E01}"/>
              </a:ext>
            </a:extLst>
          </p:cNvPr>
          <p:cNvCxnSpPr/>
          <p:nvPr/>
        </p:nvCxnSpPr>
        <p:spPr>
          <a:xfrm flipH="1" flipV="1">
            <a:off x="1395418" y="2118658"/>
            <a:ext cx="1" cy="485942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8E0A70-4971-5745-B6FA-4B4EADC2865D}"/>
              </a:ext>
            </a:extLst>
          </p:cNvPr>
          <p:cNvGrpSpPr/>
          <p:nvPr/>
        </p:nvGrpSpPr>
        <p:grpSpPr>
          <a:xfrm>
            <a:off x="6803208" y="1612772"/>
            <a:ext cx="2061062" cy="2454855"/>
            <a:chOff x="6803208" y="2627200"/>
            <a:chExt cx="2061062" cy="245485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E8B485-3628-474A-B8BD-D81F9D035144}"/>
                </a:ext>
              </a:extLst>
            </p:cNvPr>
            <p:cNvGrpSpPr/>
            <p:nvPr/>
          </p:nvGrpSpPr>
          <p:grpSpPr>
            <a:xfrm>
              <a:off x="6817496" y="4435724"/>
              <a:ext cx="500062" cy="471487"/>
              <a:chOff x="357188" y="5357813"/>
              <a:chExt cx="500062" cy="47148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D9FB699-796E-8548-87AE-A9E10395BDB3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7896E36-2BD8-124A-8B68-870F8A0466E6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B180AF-2F35-EC4E-999A-4FB6905861B4}"/>
                </a:ext>
              </a:extLst>
            </p:cNvPr>
            <p:cNvSpPr txBox="1"/>
            <p:nvPr/>
          </p:nvSpPr>
          <p:spPr>
            <a:xfrm>
              <a:off x="7458143" y="443572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Pre-trained DNN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CDE5FEB-9B3C-B140-9630-5B6EE57154AD}"/>
                </a:ext>
              </a:extLst>
            </p:cNvPr>
            <p:cNvCxnSpPr>
              <a:stCxn id="50" idx="0"/>
            </p:cNvCxnSpPr>
            <p:nvPr/>
          </p:nvCxnSpPr>
          <p:spPr>
            <a:xfrm flipH="1" flipV="1">
              <a:off x="7060383" y="3582982"/>
              <a:ext cx="7144" cy="8527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5A229F5-DDAF-2242-AEE9-38C4E92948F0}"/>
                </a:ext>
              </a:extLst>
            </p:cNvPr>
            <p:cNvGrpSpPr/>
            <p:nvPr/>
          </p:nvGrpSpPr>
          <p:grpSpPr>
            <a:xfrm>
              <a:off x="6803208" y="3111115"/>
              <a:ext cx="500062" cy="471487"/>
              <a:chOff x="357188" y="5357813"/>
              <a:chExt cx="500062" cy="47148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ED8B6B6-D0D3-1545-A6F2-0869255F176E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A17DE87-7150-4D41-8110-920D09E20188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41A24C-D8C6-0A44-AC4D-9FE64A45A383}"/>
                </a:ext>
              </a:extLst>
            </p:cNvPr>
            <p:cNvSpPr txBox="1"/>
            <p:nvPr/>
          </p:nvSpPr>
          <p:spPr>
            <a:xfrm>
              <a:off x="7177223" y="294869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Task-specific model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E1B4F38-36C6-5D4E-A19F-12D81BB23AB7}"/>
                </a:ext>
              </a:extLst>
            </p:cNvPr>
            <p:cNvCxnSpPr/>
            <p:nvPr/>
          </p:nvCxnSpPr>
          <p:spPr>
            <a:xfrm flipH="1" flipV="1">
              <a:off x="7067527" y="2627200"/>
              <a:ext cx="1" cy="4859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0F3AE41-BEB4-E54E-A38F-37C3B90E7A8A}"/>
              </a:ext>
            </a:extLst>
          </p:cNvPr>
          <p:cNvSpPr txBox="1"/>
          <p:nvPr/>
        </p:nvSpPr>
        <p:spPr>
          <a:xfrm>
            <a:off x="9098735" y="4238082"/>
            <a:ext cx="281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 specialization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782844-16CA-A642-AAA0-77DF208E1EFB}"/>
              </a:ext>
            </a:extLst>
          </p:cNvPr>
          <p:cNvGrpSpPr/>
          <p:nvPr/>
        </p:nvGrpSpPr>
        <p:grpSpPr>
          <a:xfrm>
            <a:off x="8320176" y="582535"/>
            <a:ext cx="4168601" cy="3655547"/>
            <a:chOff x="8491631" y="1596963"/>
            <a:chExt cx="4168601" cy="365554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2DDA07-965C-934D-AFFE-1A976B7BAEB0}"/>
                </a:ext>
              </a:extLst>
            </p:cNvPr>
            <p:cNvGrpSpPr/>
            <p:nvPr/>
          </p:nvGrpSpPr>
          <p:grpSpPr>
            <a:xfrm>
              <a:off x="10827775" y="4606179"/>
              <a:ext cx="500062" cy="471487"/>
              <a:chOff x="357188" y="5357813"/>
              <a:chExt cx="500062" cy="471487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15DA141-9C50-F748-8A9F-1F2988F852FC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9FC5C02-3A68-B749-A1ED-2EB626F939BE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4BFDB1-4217-C84E-8BA5-8EA598F57205}"/>
                </a:ext>
              </a:extLst>
            </p:cNvPr>
            <p:cNvSpPr txBox="1"/>
            <p:nvPr/>
          </p:nvSpPr>
          <p:spPr>
            <a:xfrm>
              <a:off x="11254105" y="4606179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Object detector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64190F3-AA31-0B4C-A788-0444D7FB1880}"/>
                </a:ext>
              </a:extLst>
            </p:cNvPr>
            <p:cNvCxnSpPr>
              <a:endCxn id="71" idx="4"/>
            </p:cNvCxnSpPr>
            <p:nvPr/>
          </p:nvCxnSpPr>
          <p:spPr>
            <a:xfrm flipH="1" flipV="1">
              <a:off x="10215788" y="3762579"/>
              <a:ext cx="862018" cy="8436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497934-54C9-FC44-B84D-13CE5D4B814D}"/>
                </a:ext>
              </a:extLst>
            </p:cNvPr>
            <p:cNvGrpSpPr/>
            <p:nvPr/>
          </p:nvGrpSpPr>
          <p:grpSpPr>
            <a:xfrm>
              <a:off x="11099451" y="2391456"/>
              <a:ext cx="500062" cy="471487"/>
              <a:chOff x="357188" y="5357813"/>
              <a:chExt cx="500062" cy="471487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A3DCB81-8A21-4842-A639-9090DAF04F09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2D9AF11D-AF53-1B42-8994-7C3784B33111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1C0B706-2ADA-B344-97E5-F965D2665473}"/>
                </a:ext>
              </a:extLst>
            </p:cNvPr>
            <p:cNvCxnSpPr>
              <a:stCxn id="71" idx="0"/>
              <a:endCxn id="73" idx="3"/>
            </p:cNvCxnSpPr>
            <p:nvPr/>
          </p:nvCxnSpPr>
          <p:spPr>
            <a:xfrm flipV="1">
              <a:off x="10215788" y="2793895"/>
              <a:ext cx="956895" cy="49719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52FE4EE-9454-C641-898B-84D8ACEFF703}"/>
                </a:ext>
              </a:extLst>
            </p:cNvPr>
            <p:cNvGrpSpPr/>
            <p:nvPr/>
          </p:nvGrpSpPr>
          <p:grpSpPr>
            <a:xfrm>
              <a:off x="9965757" y="3291092"/>
              <a:ext cx="500062" cy="471487"/>
              <a:chOff x="357188" y="5357813"/>
              <a:chExt cx="500062" cy="471487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1E8A9DB-8988-6C40-931F-33FF01B210F9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A9DB057-82E4-9140-8802-8FE4D76B275D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4C3A8B-0D33-2B46-A148-709D187D70E8}"/>
                </a:ext>
              </a:extLst>
            </p:cNvPr>
            <p:cNvSpPr txBox="1"/>
            <p:nvPr/>
          </p:nvSpPr>
          <p:spPr>
            <a:xfrm>
              <a:off x="9376806" y="4098882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object detected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6E4564A-8756-C244-8D3A-4A5440268394}"/>
                </a:ext>
              </a:extLst>
            </p:cNvPr>
            <p:cNvSpPr txBox="1"/>
            <p:nvPr/>
          </p:nvSpPr>
          <p:spPr>
            <a:xfrm>
              <a:off x="10441982" y="2911713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face detected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12C8636-49DD-464D-93E7-292B5ED555CB}"/>
                </a:ext>
              </a:extLst>
            </p:cNvPr>
            <p:cNvGrpSpPr/>
            <p:nvPr/>
          </p:nvGrpSpPr>
          <p:grpSpPr>
            <a:xfrm>
              <a:off x="9858602" y="2104260"/>
              <a:ext cx="500062" cy="471487"/>
              <a:chOff x="357188" y="5357813"/>
              <a:chExt cx="500062" cy="47148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72FFDB3-54B8-8448-A640-2B55008A287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1761E3EC-9F62-F846-9079-6A338D02D024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4B2EA3-381A-0E4B-B902-55F161CBA4FA}"/>
                </a:ext>
              </a:extLst>
            </p:cNvPr>
            <p:cNvSpPr txBox="1"/>
            <p:nvPr/>
          </p:nvSpPr>
          <p:spPr>
            <a:xfrm>
              <a:off x="8940666" y="2748638"/>
              <a:ext cx="1696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Else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23617AB-1929-C64F-8B96-DE435454C58E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10101488" y="2560847"/>
              <a:ext cx="114300" cy="7302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77CC8C4-0811-7F46-A56B-1373FE1E5A6E}"/>
                </a:ext>
              </a:extLst>
            </p:cNvPr>
            <p:cNvCxnSpPr/>
            <p:nvPr/>
          </p:nvCxnSpPr>
          <p:spPr>
            <a:xfrm flipH="1" flipV="1">
              <a:off x="10065769" y="1596963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90C6C8F-040B-7E41-803C-4488724BABAE}"/>
                </a:ext>
              </a:extLst>
            </p:cNvPr>
            <p:cNvSpPr txBox="1"/>
            <p:nvPr/>
          </p:nvSpPr>
          <p:spPr>
            <a:xfrm>
              <a:off x="8491631" y="334125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Face detector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E17601-2601-464B-A1F8-C3EDF385A0BB}"/>
                </a:ext>
              </a:extLst>
            </p:cNvPr>
            <p:cNvCxnSpPr/>
            <p:nvPr/>
          </p:nvCxnSpPr>
          <p:spPr>
            <a:xfrm flipH="1" flipV="1">
              <a:off x="11349482" y="1892285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8215EA7-6E34-8F41-87E6-A4E741823ECF}"/>
                </a:ext>
              </a:extLst>
            </p:cNvPr>
            <p:cNvCxnSpPr/>
            <p:nvPr/>
          </p:nvCxnSpPr>
          <p:spPr>
            <a:xfrm flipV="1">
              <a:off x="11106702" y="4143969"/>
              <a:ext cx="378511" cy="46500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8A65853-D917-9D42-98AB-5F61E0268880}"/>
              </a:ext>
            </a:extLst>
          </p:cNvPr>
          <p:cNvSpPr txBox="1"/>
          <p:nvPr/>
        </p:nvSpPr>
        <p:spPr>
          <a:xfrm>
            <a:off x="757245" y="5413017"/>
            <a:ext cx="1041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to efficiently support serving arbitrary model pipelines?</a:t>
            </a:r>
          </a:p>
        </p:txBody>
      </p:sp>
      <p:sp>
        <p:nvSpPr>
          <p:cNvPr id="78" name="Slide Number Placeholder 2">
            <a:extLst>
              <a:ext uri="{FF2B5EF4-FFF2-40B4-BE49-F238E27FC236}">
                <a16:creationId xmlns:a16="http://schemas.microsoft.com/office/drawing/2014/main" id="{9E3654BC-CD7E-5F43-8579-52B21EB9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9" grpId="0"/>
      <p:bldP spid="52" grpId="0"/>
      <p:bldP spid="7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Composition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345A230-F557-1B43-AD24-1521C7A9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39361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InferLine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: Research project studying resource allocation and scheduling for arbitrary model pipelines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Investigating languages and API for expressing model compositions</a:t>
            </a:r>
          </a:p>
          <a:p>
            <a:pPr lvl="1"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Extend work on model deployers and function shipping</a:t>
            </a:r>
          </a:p>
        </p:txBody>
      </p:sp>
    </p:spTree>
    <p:extLst>
      <p:ext uri="{BB962C8B-B14F-4D97-AF65-F5344CB8AC3E}">
        <p14:creationId xmlns:p14="http://schemas.microsoft.com/office/powerpoint/2010/main" val="240108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86" y="1573318"/>
            <a:ext cx="11602614" cy="501321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Requirements for prediction serving systems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Clipper overview and architecture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Current Project Status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Future directions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In this talk</a:t>
            </a:r>
            <a:r>
              <a:rPr lang="mr-IN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…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Integration with Workflow Systems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345A230-F557-1B43-AD24-1521C7A9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48505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There are now several workflow systems for managing the ML lifecycle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Serving solutions for workflow systems tend to adopt the “Model in a Container” approach to serving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 Clipper as a better drop-in replacement serving system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Have an initial prototype with AWS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SageMaker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Will look at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KubeFlow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as well going forward</a:t>
            </a:r>
          </a:p>
        </p:txBody>
      </p:sp>
    </p:spTree>
    <p:extLst>
      <p:ext uri="{BB962C8B-B14F-4D97-AF65-F5344CB8AC3E}">
        <p14:creationId xmlns:p14="http://schemas.microsoft.com/office/powerpoint/2010/main" val="3836819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0"/>
            <a:ext cx="10515600" cy="1325563"/>
          </a:xfrm>
        </p:spPr>
        <p:txBody>
          <a:bodyPr/>
          <a:lstStyle/>
          <a:p>
            <a:r>
              <a:rPr lang="en-US" i="1" dirty="0"/>
              <a:t>Conclusion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28788" y="5536409"/>
            <a:ext cx="8315325" cy="1185863"/>
            <a:chOff x="1485900" y="1482006"/>
            <a:chExt cx="8315325" cy="1185863"/>
          </a:xfrm>
        </p:grpSpPr>
        <p:sp>
          <p:nvSpPr>
            <p:cNvPr id="8" name="Rounded Rectangle 7"/>
            <p:cNvSpPr/>
            <p:nvPr/>
          </p:nvSpPr>
          <p:spPr>
            <a:xfrm>
              <a:off x="1485900" y="1482006"/>
              <a:ext cx="8315325" cy="11858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3150" y="1504951"/>
              <a:ext cx="6872289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http://clipper.ai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6300" y="4210847"/>
            <a:ext cx="10665619" cy="1185863"/>
            <a:chOff x="157162" y="1482006"/>
            <a:chExt cx="10665619" cy="1185863"/>
          </a:xfrm>
        </p:grpSpPr>
        <p:sp>
          <p:nvSpPr>
            <p:cNvPr id="14" name="Rounded Rectangle 13"/>
            <p:cNvSpPr/>
            <p:nvPr/>
          </p:nvSpPr>
          <p:spPr>
            <a:xfrm>
              <a:off x="157162" y="1482006"/>
              <a:ext cx="10444163" cy="11858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343" y="1628736"/>
              <a:ext cx="103584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https://</a:t>
              </a:r>
              <a:r>
                <a:rPr lang="en-US" sz="4500" dirty="0" err="1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github.com</a:t>
              </a:r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/</a:t>
              </a:r>
              <a:r>
                <a:rPr lang="en-US" sz="4500" dirty="0" err="1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ucbrise</a:t>
              </a:r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/clipper</a:t>
              </a: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76300" y="1325563"/>
            <a:ext cx="10515600" cy="278118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5000"/>
            </a:pPr>
            <a:r>
              <a:rPr lang="en-US" dirty="0"/>
              <a:t>Clipper makes prediction-serving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Manageable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Fast and Scalable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Affordable</a:t>
            </a:r>
          </a:p>
          <a:p>
            <a:pPr>
              <a:spcBef>
                <a:spcPts val="1200"/>
              </a:spcBef>
              <a:buSzPct val="75000"/>
            </a:pPr>
            <a:r>
              <a:rPr lang="en-US" dirty="0"/>
              <a:t>Check out the 0.3 release: </a:t>
            </a:r>
            <a:r>
              <a:rPr lang="en-US" dirty="0">
                <a:solidFill>
                  <a:srgbClr val="C00000"/>
                </a:solidFill>
                <a:latin typeface="Inconsolata Medium" panose="020B0609030003000000" pitchFamily="49" charset="0"/>
              </a:rPr>
              <a:t>pip install </a:t>
            </a:r>
            <a:r>
              <a:rPr lang="en-US" dirty="0" err="1">
                <a:solidFill>
                  <a:srgbClr val="C00000"/>
                </a:solidFill>
                <a:latin typeface="Inconsolata Medium" panose="020B0609030003000000" pitchFamily="49" charset="0"/>
              </a:rPr>
              <a:t>clipper_admin</a:t>
            </a:r>
            <a:endParaRPr lang="en-US" dirty="0">
              <a:solidFill>
                <a:srgbClr val="C00000"/>
              </a:solidFill>
              <a:latin typeface="Inconsolata Medium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84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8407255" y="3326934"/>
            <a:ext cx="3542216" cy="2974817"/>
          </a:xfrm>
          <a:prstGeom prst="rect">
            <a:avLst/>
          </a:prstGeom>
          <a:solidFill>
            <a:srgbClr val="4C72B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569813" y="3446808"/>
            <a:ext cx="32305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TensorFlow</a:t>
            </a: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-Serving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8300632" y="2854175"/>
            <a:ext cx="1250060" cy="428787"/>
            <a:chOff x="3195697" y="2216314"/>
            <a:chExt cx="2029397" cy="733939"/>
          </a:xfrm>
        </p:grpSpPr>
        <p:sp>
          <p:nvSpPr>
            <p:cNvPr id="128" name="TextBox 127"/>
            <p:cNvSpPr txBox="1"/>
            <p:nvPr/>
          </p:nvSpPr>
          <p:spPr>
            <a:xfrm>
              <a:off x="3195697" y="2240818"/>
              <a:ext cx="1776331" cy="70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129" name="Up-Down Arrow 128"/>
            <p:cNvSpPr/>
            <p:nvPr/>
          </p:nvSpPr>
          <p:spPr>
            <a:xfrm>
              <a:off x="4972028" y="2216314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9768401" y="2821668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Helvetica Neue" charset="0"/>
                <a:ea typeface="Helvetica Neue" charset="0"/>
                <a:cs typeface="Helvetica Neue" charset="0"/>
              </a:rPr>
              <a:t>RPC </a:t>
            </a:r>
            <a:r>
              <a:rPr lang="en-US" sz="2400" b="1" dirty="0">
                <a:latin typeface="Helvetica Neue" charset="0"/>
                <a:ea typeface="Helvetica Neue" charset="0"/>
                <a:cs typeface="Helvetica Neue" charset="0"/>
              </a:rPr>
              <a:t>Interface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135" y="4748242"/>
            <a:ext cx="2021290" cy="1429177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8405061" y="2141504"/>
            <a:ext cx="3560038" cy="6109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9144015" y="2200121"/>
            <a:ext cx="1861570" cy="41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643128" y="-8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Overhead of decoupled architecture</a:t>
            </a:r>
            <a:endParaRPr lang="en-US" dirty="0"/>
          </a:p>
        </p:txBody>
      </p:sp>
      <p:grpSp>
        <p:nvGrpSpPr>
          <p:cNvPr id="206" name="Group 205"/>
          <p:cNvGrpSpPr/>
          <p:nvPr/>
        </p:nvGrpSpPr>
        <p:grpSpPr>
          <a:xfrm>
            <a:off x="572112" y="2334527"/>
            <a:ext cx="7233357" cy="3804169"/>
            <a:chOff x="445537" y="1118351"/>
            <a:chExt cx="11414682" cy="6003212"/>
          </a:xfrm>
        </p:grpSpPr>
        <p:sp>
          <p:nvSpPr>
            <p:cNvPr id="207" name="Rectangle 206"/>
            <p:cNvSpPr/>
            <p:nvPr/>
          </p:nvSpPr>
          <p:spPr>
            <a:xfrm>
              <a:off x="445567" y="3088505"/>
              <a:ext cx="11344122" cy="1504273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597317" y="3122236"/>
              <a:ext cx="212750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Clipper</a:t>
              </a:r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565183" y="2298303"/>
              <a:ext cx="1955614" cy="705106"/>
              <a:chOff x="565183" y="2298303"/>
              <a:chExt cx="1955614" cy="705106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565183" y="2323442"/>
                <a:ext cx="1702548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Predict</a:t>
                </a:r>
              </a:p>
            </p:txBody>
          </p:sp>
          <p:sp>
            <p:nvSpPr>
              <p:cNvPr id="257" name="Up-Down Arrow 256"/>
              <p:cNvSpPr/>
              <p:nvPr/>
            </p:nvSpPr>
            <p:spPr>
              <a:xfrm>
                <a:off x="226773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352297" y="2298303"/>
              <a:ext cx="2507922" cy="705106"/>
              <a:chOff x="9498601" y="2298303"/>
              <a:chExt cx="2507922" cy="705106"/>
            </a:xfrm>
          </p:grpSpPr>
          <p:sp>
            <p:nvSpPr>
              <p:cNvPr id="254" name="TextBox 253"/>
              <p:cNvSpPr txBox="1"/>
              <p:nvPr/>
            </p:nvSpPr>
            <p:spPr>
              <a:xfrm>
                <a:off x="9741992" y="2323442"/>
                <a:ext cx="2264531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>
                    <a:latin typeface="Helvetica Neue" charset="0"/>
                    <a:ea typeface="Helvetica Neue" charset="0"/>
                    <a:cs typeface="Helvetica Neue" charset="0"/>
                  </a:rPr>
                  <a:t>Feedback</a:t>
                </a:r>
              </a:p>
            </p:txBody>
          </p:sp>
          <p:sp>
            <p:nvSpPr>
              <p:cNvPr id="255" name="Up-Down Arrow 254"/>
              <p:cNvSpPr/>
              <p:nvPr/>
            </p:nvSpPr>
            <p:spPr>
              <a:xfrm>
                <a:off x="949860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1" name="TextBox 210"/>
            <p:cNvSpPr txBox="1"/>
            <p:nvPr/>
          </p:nvSpPr>
          <p:spPr>
            <a:xfrm>
              <a:off x="4054677" y="2323442"/>
              <a:ext cx="4591797" cy="679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latin typeface="Helvetica Neue" charset="0"/>
                  <a:ea typeface="Helvetica Neue" charset="0"/>
                  <a:cs typeface="Helvetica Neue" charset="0"/>
                </a:rPr>
                <a:t>RPC/REST Interface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079346" y="6689666"/>
              <a:ext cx="1810909" cy="431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4031690" y="5304390"/>
              <a:ext cx="1984578" cy="1448162"/>
              <a:chOff x="4031690" y="5304390"/>
              <a:chExt cx="1984578" cy="1448162"/>
            </a:xfrm>
          </p:grpSpPr>
          <p:sp>
            <p:nvSpPr>
              <p:cNvPr id="251" name="Rectangle 250"/>
              <p:cNvSpPr/>
              <p:nvPr/>
            </p:nvSpPr>
            <p:spPr>
              <a:xfrm>
                <a:off x="4031690" y="5687743"/>
                <a:ext cx="1810909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4285692" y="5878309"/>
                <a:ext cx="1730576" cy="874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err="1">
                    <a:latin typeface="Helvetica" charset="0"/>
                    <a:ea typeface="Helvetica" charset="0"/>
                    <a:cs typeface="Helvetica" charset="0"/>
                  </a:rPr>
                  <a:t>Caffe</a:t>
                </a:r>
                <a:endParaRPr lang="en-US" sz="3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4031690" y="5304390"/>
                <a:ext cx="1810909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8110363" y="5304390"/>
              <a:ext cx="2418934" cy="1374518"/>
              <a:chOff x="8110363" y="5304390"/>
              <a:chExt cx="2418934" cy="1374518"/>
            </a:xfrm>
          </p:grpSpPr>
          <p:sp>
            <p:nvSpPr>
              <p:cNvPr id="245" name="Rectangle 244"/>
              <p:cNvSpPr/>
              <p:nvPr/>
            </p:nvSpPr>
            <p:spPr>
              <a:xfrm>
                <a:off x="8110363" y="5687743"/>
                <a:ext cx="2418934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0058" y="5845977"/>
                <a:ext cx="2032000" cy="736600"/>
              </a:xfrm>
              <a:prstGeom prst="rect">
                <a:avLst/>
              </a:prstGeom>
            </p:spPr>
          </p:pic>
          <p:sp>
            <p:nvSpPr>
              <p:cNvPr id="247" name="Rectangle 246"/>
              <p:cNvSpPr/>
              <p:nvPr/>
            </p:nvSpPr>
            <p:spPr>
              <a:xfrm>
                <a:off x="8110363" y="5304390"/>
                <a:ext cx="2418934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1017555" y="4632203"/>
              <a:ext cx="1376709" cy="696840"/>
              <a:chOff x="876282" y="4658605"/>
              <a:chExt cx="1376709" cy="696840"/>
            </a:xfrm>
          </p:grpSpPr>
          <p:sp>
            <p:nvSpPr>
              <p:cNvPr id="243" name="Up-Down Arrow 242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4077615" y="4632203"/>
              <a:ext cx="1376709" cy="696840"/>
              <a:chOff x="876282" y="4658605"/>
              <a:chExt cx="1376709" cy="696840"/>
            </a:xfrm>
          </p:grpSpPr>
          <p:sp>
            <p:nvSpPr>
              <p:cNvPr id="241" name="Up-Down Arrow 240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121250" y="4632203"/>
              <a:ext cx="1376709" cy="696840"/>
              <a:chOff x="876282" y="4658605"/>
              <a:chExt cx="1376709" cy="696840"/>
            </a:xfrm>
          </p:grpSpPr>
          <p:sp>
            <p:nvSpPr>
              <p:cNvPr id="239" name="Up-Down Arrow 238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445256" y="4632203"/>
              <a:ext cx="1376709" cy="696840"/>
              <a:chOff x="876282" y="4658605"/>
              <a:chExt cx="1376709" cy="696840"/>
            </a:xfrm>
          </p:grpSpPr>
          <p:sp>
            <p:nvSpPr>
              <p:cNvPr id="237" name="Up-Down Arrow 236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sp>
          <p:nvSpPr>
            <p:cNvPr id="220" name="Rectangle 219"/>
            <p:cNvSpPr/>
            <p:nvPr/>
          </p:nvSpPr>
          <p:spPr>
            <a:xfrm>
              <a:off x="445538" y="1118351"/>
              <a:ext cx="1134415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8471" y="1209029"/>
              <a:ext cx="1909438" cy="867668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685" y="1209029"/>
              <a:ext cx="1828581" cy="867668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0114" y="1209029"/>
              <a:ext cx="1194440" cy="867668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6759" y="1132711"/>
              <a:ext cx="1166301" cy="1019157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5263" y="1209029"/>
              <a:ext cx="1652740" cy="867668"/>
            </a:xfrm>
            <a:prstGeom prst="rect">
              <a:avLst/>
            </a:prstGeom>
          </p:spPr>
        </p:pic>
        <p:sp>
          <p:nvSpPr>
            <p:cNvPr id="226" name="TextBox 225"/>
            <p:cNvSpPr txBox="1"/>
            <p:nvPr/>
          </p:nvSpPr>
          <p:spPr>
            <a:xfrm>
              <a:off x="445537" y="1356555"/>
              <a:ext cx="3022147" cy="67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Helvetica Neue" charset="0"/>
                  <a:ea typeface="Helvetica Neue" charset="0"/>
                  <a:cs typeface="Helvetica Neue" charset="0"/>
                </a:rPr>
                <a:t>Applications</a:t>
              </a:r>
            </a:p>
          </p:txBody>
        </p:sp>
        <p:grpSp>
          <p:nvGrpSpPr>
            <p:cNvPr id="227" name="Group 226"/>
            <p:cNvGrpSpPr/>
            <p:nvPr/>
          </p:nvGrpSpPr>
          <p:grpSpPr>
            <a:xfrm>
              <a:off x="10830370" y="6066011"/>
              <a:ext cx="542513" cy="147044"/>
              <a:chOff x="10658591" y="6109729"/>
              <a:chExt cx="874878" cy="237129"/>
            </a:xfrm>
          </p:grpSpPr>
          <p:sp>
            <p:nvSpPr>
              <p:cNvPr id="234" name="Oval 233"/>
              <p:cNvSpPr/>
              <p:nvPr/>
            </p:nvSpPr>
            <p:spPr>
              <a:xfrm>
                <a:off x="10658591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0977466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1296340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445537" y="5315148"/>
              <a:ext cx="3361842" cy="1374518"/>
              <a:chOff x="445537" y="4154449"/>
              <a:chExt cx="3361842" cy="1374518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445537" y="4154449"/>
                <a:ext cx="3361842" cy="1374518"/>
                <a:chOff x="445537" y="5304390"/>
                <a:chExt cx="3361842" cy="1374518"/>
              </a:xfrm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445538" y="5687743"/>
                  <a:ext cx="3361841" cy="9911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445537" y="5304390"/>
                  <a:ext cx="3361842" cy="40642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Helvetica Neue" charset="0"/>
                      <a:ea typeface="Helvetica Neue" charset="0"/>
                      <a:cs typeface="Helvetica Neue" charset="0"/>
                    </a:rPr>
                    <a:t>MC</a:t>
                  </a:r>
                </a:p>
              </p:txBody>
            </p:sp>
          </p:grpSp>
          <p:pic>
            <p:nvPicPr>
              <p:cNvPr id="231" name="Picture 230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2031" y="4579360"/>
                <a:ext cx="1707129" cy="908047"/>
              </a:xfrm>
              <a:prstGeom prst="rect">
                <a:avLst/>
              </a:prstGeom>
            </p:spPr>
          </p:pic>
        </p:grpSp>
        <p:sp>
          <p:nvSpPr>
            <p:cNvPr id="229" name="Rectangle 228"/>
            <p:cNvSpPr/>
            <p:nvPr/>
          </p:nvSpPr>
          <p:spPr>
            <a:xfrm>
              <a:off x="6117614" y="6703168"/>
              <a:ext cx="1753697" cy="35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38919" y="4974220"/>
            <a:ext cx="1187538" cy="901366"/>
            <a:chOff x="6079346" y="5304390"/>
            <a:chExt cx="1810909" cy="137451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0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8" y="-130300"/>
            <a:ext cx="10515600" cy="1325563"/>
          </a:xfrm>
        </p:spPr>
        <p:txBody>
          <a:bodyPr/>
          <a:lstStyle/>
          <a:p>
            <a:r>
              <a:rPr lang="en-US" dirty="0"/>
              <a:t>Overhead of decoupled architecture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8595" y="1972296"/>
            <a:ext cx="5786430" cy="4660463"/>
            <a:chOff x="148595" y="1972296"/>
            <a:chExt cx="5786430" cy="46604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181" y="1972296"/>
              <a:ext cx="4157390" cy="370141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8595" y="4561982"/>
              <a:ext cx="17757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Throughput</a:t>
              </a:r>
            </a:p>
            <a:p>
              <a:pPr algn="ctr"/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(QPS)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778050" y="3261394"/>
              <a:ext cx="550127" cy="123425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7739" y="2716016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Helvetica" charset="0"/>
                  <a:ea typeface="Helvetica" charset="0"/>
                  <a:cs typeface="Helvetica" charset="0"/>
                </a:rPr>
                <a:t>Better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39793">
              <a:off x="4311928" y="5624021"/>
              <a:ext cx="1623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44D5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Clipper*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39793">
              <a:off x="2436577" y="5678652"/>
              <a:ext cx="2278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TensorFlow</a:t>
              </a:r>
              <a:b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</a:br>
              <a: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Serving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55601" y="1760379"/>
            <a:ext cx="6285882" cy="4872380"/>
            <a:chOff x="5655601" y="1760379"/>
            <a:chExt cx="6285882" cy="48723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601" y="1760379"/>
              <a:ext cx="4174224" cy="39133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044810" y="2716016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P99 Latency</a:t>
              </a:r>
            </a:p>
            <a:p>
              <a:pPr algn="ctr"/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(</a:t>
              </a:r>
              <a:r>
                <a:rPr lang="en-US" sz="2400" dirty="0" err="1">
                  <a:latin typeface="Helvetica" charset="0"/>
                  <a:ea typeface="Helvetica" charset="0"/>
                  <a:cs typeface="Helvetica" charset="0"/>
                </a:rPr>
                <a:t>ms</a:t>
              </a:r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)</a:t>
              </a: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10633148" y="3756859"/>
              <a:ext cx="550127" cy="1227062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394858" y="4983921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Helvetica" charset="0"/>
                  <a:ea typeface="Helvetica" charset="0"/>
                  <a:cs typeface="Helvetica" charset="0"/>
                </a:rPr>
                <a:t>Better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39793">
              <a:off x="8418254" y="5552140"/>
              <a:ext cx="1623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44D5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Clipper*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39793">
              <a:off x="6258981" y="5678652"/>
              <a:ext cx="2278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TensorFlow</a:t>
              </a:r>
              <a:b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</a:br>
              <a: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Serving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28177" y="960120"/>
            <a:ext cx="6825223" cy="800259"/>
            <a:chOff x="1328177" y="960120"/>
            <a:chExt cx="6825223" cy="800259"/>
          </a:xfrm>
        </p:grpSpPr>
        <p:sp>
          <p:nvSpPr>
            <p:cNvPr id="29" name="Rounded Rectangle 28"/>
            <p:cNvSpPr/>
            <p:nvPr/>
          </p:nvSpPr>
          <p:spPr>
            <a:xfrm>
              <a:off x="1328177" y="960120"/>
              <a:ext cx="6825223" cy="8002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28177" y="1129416"/>
              <a:ext cx="6825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Helvetica Neue Medium" charset="0"/>
                  <a:ea typeface="Helvetica Neue Medium" charset="0"/>
                  <a:cs typeface="Helvetica Neue Medium" charset="0"/>
                </a:rPr>
                <a:t>Model: </a:t>
              </a:r>
              <a:r>
                <a:rPr lang="en-US" sz="2400" i="1" dirty="0" err="1">
                  <a:latin typeface="Helvetica Neue Medium" charset="0"/>
                  <a:ea typeface="Helvetica Neue Medium" charset="0"/>
                  <a:cs typeface="Helvetica Neue Medium" charset="0"/>
                </a:rPr>
                <a:t>AlexNet</a:t>
              </a:r>
              <a:r>
                <a:rPr lang="en-US" sz="2400" i="1" dirty="0">
                  <a:latin typeface="Helvetica Neue Medium" charset="0"/>
                  <a:ea typeface="Helvetica Neue Medium" charset="0"/>
                  <a:cs typeface="Helvetica Neue Medium" charset="0"/>
                </a:rPr>
                <a:t> trained on CIFAR-10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-40228" y="6479387"/>
            <a:ext cx="3398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Neue Medium" charset="0"/>
                <a:ea typeface="Helvetica Neue Medium" charset="0"/>
                <a:cs typeface="Helvetica Neue Medium" charset="0"/>
              </a:rPr>
              <a:t>*[NSDI 17] Prototype version of Clipper</a:t>
            </a:r>
          </a:p>
        </p:txBody>
      </p:sp>
    </p:spTree>
    <p:extLst>
      <p:ext uri="{BB962C8B-B14F-4D97-AF65-F5344CB8AC3E}">
        <p14:creationId xmlns:p14="http://schemas.microsoft.com/office/powerpoint/2010/main" val="17191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Requirements for Prediction-Serving Systems</a:t>
            </a:r>
            <a:endParaRPr lang="en-US" sz="80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6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618" y="3525980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20178" y="4829737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Requirements</a:t>
            </a:r>
            <a:endParaRPr lang="en-US" sz="53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446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Manageable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Fast and Scalable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Affordable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83A165-9903-644F-BB47-725E24F1B360}"/>
              </a:ext>
            </a:extLst>
          </p:cNvPr>
          <p:cNvGrpSpPr/>
          <p:nvPr/>
        </p:nvGrpSpPr>
        <p:grpSpPr>
          <a:xfrm>
            <a:off x="6649713" y="1433302"/>
            <a:ext cx="3750890" cy="2231003"/>
            <a:chOff x="597938" y="2491245"/>
            <a:chExt cx="11345409" cy="445836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7833D97-BE5F-384A-83C6-4EB2519D967A}"/>
                </a:ext>
              </a:extLst>
            </p:cNvPr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3AC454-CDDA-3A4F-A0CC-95E4AB5E6D38}"/>
                </a:ext>
              </a:extLst>
            </p:cNvPr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0920AD-3571-4C4B-8330-D9FA98996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6FE5494-B4B5-3A47-B9DF-907D1318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0610979-4EF1-C643-A2E0-4EB72EEA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8AD5D9E-E540-5748-9A16-8DF8DB91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719898B-C08E-984E-8F70-E2411675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B999F1-97AE-2541-8742-3F9DA85D5BC9}"/>
                </a:ext>
              </a:extLst>
            </p:cNvPr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A2100D88-364E-654A-A20C-74F5A14ED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9B44D8F-9F97-2C43-A574-D86C1F9568C7}"/>
                  </a:ext>
                </a:extLst>
              </p:cNvPr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28B432-8244-AF43-8715-C1B676DD8DF6}"/>
                </a:ext>
              </a:extLst>
            </p:cNvPr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85F850C-EC08-3B49-B34F-833E44FED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4A99C0-743B-284E-A4DF-2CFCE382026E}"/>
                  </a:ext>
                </a:extLst>
              </p:cNvPr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00EA345-76A6-B244-9CC3-74D7C2B9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6BD210A-FFA8-3041-A11E-94CC9CF5CB1C}"/>
                </a:ext>
              </a:extLst>
            </p:cNvPr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7741861-75E8-0044-84E8-912CBC435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D5E848-E44E-1942-966C-547DB4D0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C1170C3-24FC-EC45-9255-FA1EFFEE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1E4389-5795-7044-BD43-F0D94FEE63BC}"/>
                </a:ext>
              </a:extLst>
            </p:cNvPr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FCA925-FB34-614B-B21C-F945E1FCD406}"/>
                </a:ext>
              </a:extLst>
            </p:cNvPr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BC86501-7B2E-8544-A73D-4FADA51ABC9C}"/>
                </a:ext>
              </a:extLst>
            </p:cNvPr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31FDC29-A0BE-2841-941D-049976E7DEB7}"/>
                </a:ext>
              </a:extLst>
            </p:cNvPr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5DC569-E6D9-1F49-87C9-0F77A2E2E27B}"/>
                </a:ext>
              </a:extLst>
            </p:cNvPr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2B7278-9E8D-A749-B773-C8F3DA083377}"/>
                </a:ext>
              </a:extLst>
            </p:cNvPr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4CA55E2-070F-AB42-8563-8543EF17AC3E}"/>
                </a:ext>
              </a:extLst>
            </p:cNvPr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149027-CBA9-7C4E-A4E8-8013AB15AF54}"/>
                </a:ext>
              </a:extLst>
            </p:cNvPr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D23E8F1-A34E-2849-9B8B-2A14647D9E28}"/>
                </a:ext>
              </a:extLst>
            </p:cNvPr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D7ACD07-DAFD-0143-B087-1BD6B7C77A41}"/>
                </a:ext>
              </a:extLst>
            </p:cNvPr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0949D2C-E152-2F48-B4BD-9192A96ADB54}"/>
                </a:ext>
              </a:extLst>
            </p:cNvPr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AB1B51-A1C5-F041-A8FE-70E990CDCF1F}"/>
                </a:ext>
              </a:extLst>
            </p:cNvPr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52CC525-25F8-B545-8B19-EB3FD37E000F}"/>
                </a:ext>
              </a:extLst>
            </p:cNvPr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651561A-973E-284B-B220-0B8E2AA5E887}"/>
                </a:ext>
              </a:extLst>
            </p:cNvPr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4B4F6A8-08E5-D54C-9F8F-B81B612E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86" name="Slide Number Placeholder 8">
              <a:extLst>
                <a:ext uri="{FF2B5EF4-FFF2-40B4-BE49-F238E27FC236}">
                  <a16:creationId xmlns:a16="http://schemas.microsoft.com/office/drawing/2014/main" id="{1E636A42-A033-864B-897B-C32CF41030B2}"/>
                </a:ext>
              </a:extLst>
            </p:cNvPr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9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3D76C37-A3B0-0A4C-9176-77109089F5A1}"/>
                </a:ext>
              </a:extLst>
            </p:cNvPr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AEA3F6B-0ED5-174F-93E7-F6EBACBB39EA}"/>
                </a:ext>
              </a:extLst>
            </p:cNvPr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DAA83E6-0C94-8E4F-A765-FE5FD8C1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5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64402</TotalTime>
  <Words>2238</Words>
  <Application>Microsoft Macintosh PowerPoint</Application>
  <PresentationFormat>Widescreen</PresentationFormat>
  <Paragraphs>731</Paragraphs>
  <Slides>73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MS PGothic</vt:lpstr>
      <vt:lpstr>Arial</vt:lpstr>
      <vt:lpstr>Calibri</vt:lpstr>
      <vt:lpstr>Century Gothic</vt:lpstr>
      <vt:lpstr>Consolas</vt:lpstr>
      <vt:lpstr>Futura-BoldOblique</vt:lpstr>
      <vt:lpstr>Gill Sans Light</vt:lpstr>
      <vt:lpstr>Helvetica</vt:lpstr>
      <vt:lpstr>Helvetica Neue</vt:lpstr>
      <vt:lpstr>Helvetica Neue Condensed</vt:lpstr>
      <vt:lpstr>Helvetica Neue Light</vt:lpstr>
      <vt:lpstr>Helvetica Neue Medium</vt:lpstr>
      <vt:lpstr>Helvetica Neue Thin</vt:lpstr>
      <vt:lpstr>HelveticaNeue</vt:lpstr>
      <vt:lpstr>Inconsolata Medium</vt:lpstr>
      <vt:lpstr>Wingdings</vt:lpstr>
      <vt:lpstr>1_Office Theme</vt:lpstr>
      <vt:lpstr>A Low-Latency Online Prediction Serving System</vt:lpstr>
      <vt:lpstr>Clipper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Pre-materialized Predictions</vt:lpstr>
      <vt:lpstr>Pre-materialized Predictions</vt:lpstr>
      <vt:lpstr>Pre-materialized Predictions</vt:lpstr>
      <vt:lpstr>Pre-materialized Predictions</vt:lpstr>
      <vt:lpstr>Serving Pre-materialized Predictions</vt:lpstr>
      <vt:lpstr>Serving Pre-materialized Predictions</vt:lpstr>
      <vt:lpstr>Model in a Container</vt:lpstr>
      <vt:lpstr>Model in a Container</vt:lpstr>
      <vt:lpstr>Model in a Container</vt:lpstr>
      <vt:lpstr>Model in a Container</vt:lpstr>
      <vt:lpstr>PowerPoint Presentation</vt:lpstr>
      <vt:lpstr>PowerPoint Presentation</vt:lpstr>
      <vt:lpstr>PowerPoint Presentation</vt:lpstr>
      <vt:lpstr>PowerPoint Presentation</vt:lpstr>
      <vt:lpstr>Clipper Decouples Applications and Models</vt:lpstr>
      <vt:lpstr>Clipper Implementation</vt:lpstr>
      <vt:lpstr>Run on Kubernetes alongside other applications</vt:lpstr>
      <vt:lpstr>Clipper Decouples Applications and Models</vt:lpstr>
      <vt:lpstr>PowerPoint Presentation</vt:lpstr>
      <vt:lpstr>Clipper Decouples Applications and Models</vt:lpstr>
      <vt:lpstr>Container-based Model Deployment</vt:lpstr>
      <vt:lpstr>Container-based Model Deployment</vt:lpstr>
      <vt:lpstr>PowerPoint Presentation</vt:lpstr>
      <vt:lpstr>PowerPoint Presentation</vt:lpstr>
      <vt:lpstr>Clipper Decouples Applications and Models</vt:lpstr>
      <vt:lpstr>PowerPoint Presentation</vt:lpstr>
      <vt:lpstr>Model Deployers: Spark Example</vt:lpstr>
      <vt:lpstr>PowerPoint Presentation</vt:lpstr>
      <vt:lpstr>Model Deployers: Spark Example</vt:lpstr>
      <vt:lpstr>PowerPoint Presentation</vt:lpstr>
      <vt:lpstr>Custom Model Metrics</vt:lpstr>
      <vt:lpstr>Custom Model Metrics</vt:lpstr>
      <vt:lpstr>PowerPoint Presentation</vt:lpstr>
      <vt:lpstr>System Optimizations</vt:lpstr>
      <vt:lpstr>System Optimizations</vt:lpstr>
      <vt:lpstr>Hierarchical Scaleout: Replicate models</vt:lpstr>
      <vt:lpstr>Hierarchical Scaleout: Replicate Clipper</vt:lpstr>
      <vt:lpstr>PowerPoint Presentation</vt:lpstr>
      <vt:lpstr>Problem: Compute resources are expensive</vt:lpstr>
      <vt:lpstr>System Optimizations</vt:lpstr>
      <vt:lpstr>Batching to Improve Resource Utilization</vt:lpstr>
      <vt:lpstr>Batching to Improve Resource Utilization</vt:lpstr>
      <vt:lpstr>Tensor Flow Conv. Net (GPU)</vt:lpstr>
      <vt:lpstr>Tensor Flow Conv. Net (GPU)</vt:lpstr>
      <vt:lpstr>Tensor Flow Conv. Net (GPU)</vt:lpstr>
      <vt:lpstr>Batching to Improve Throughput</vt:lpstr>
      <vt:lpstr>PowerPoint Presentation</vt:lpstr>
      <vt:lpstr>PowerPoint Presentation</vt:lpstr>
      <vt:lpstr>Just released version 0.3</vt:lpstr>
      <vt:lpstr>Community and Adoption</vt:lpstr>
      <vt:lpstr>Getting Started with Clipper</vt:lpstr>
      <vt:lpstr>PowerPoint Presentation</vt:lpstr>
      <vt:lpstr>PowerPoint Presentation</vt:lpstr>
      <vt:lpstr>Selection Policy: Estimate confidence</vt:lpstr>
      <vt:lpstr>PowerPoint Presentation</vt:lpstr>
      <vt:lpstr>PowerPoint Presentation</vt:lpstr>
      <vt:lpstr>PowerPoint Presentation</vt:lpstr>
      <vt:lpstr>Conclusion</vt:lpstr>
      <vt:lpstr>PowerPoint Presentation</vt:lpstr>
      <vt:lpstr>Overhead of decoupled architecture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Dan Crankshaw</cp:lastModifiedBy>
  <cp:revision>1092</cp:revision>
  <cp:lastPrinted>2018-06-06T08:01:04Z</cp:lastPrinted>
  <dcterms:created xsi:type="dcterms:W3CDTF">2016-06-11T00:34:45Z</dcterms:created>
  <dcterms:modified xsi:type="dcterms:W3CDTF">2018-06-07T18:13:50Z</dcterms:modified>
</cp:coreProperties>
</file>