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5"/>
  </p:notesMasterIdLst>
  <p:sldIdLst>
    <p:sldId id="264" r:id="rId2"/>
    <p:sldId id="628" r:id="rId3"/>
    <p:sldId id="383" r:id="rId4"/>
    <p:sldId id="461" r:id="rId5"/>
    <p:sldId id="433" r:id="rId6"/>
    <p:sldId id="535" r:id="rId7"/>
    <p:sldId id="536" r:id="rId8"/>
    <p:sldId id="601" r:id="rId9"/>
    <p:sldId id="468" r:id="rId10"/>
    <p:sldId id="532" r:id="rId11"/>
    <p:sldId id="537" r:id="rId12"/>
    <p:sldId id="460" r:id="rId13"/>
    <p:sldId id="560" r:id="rId14"/>
    <p:sldId id="538" r:id="rId15"/>
    <p:sldId id="574" r:id="rId16"/>
    <p:sldId id="539" r:id="rId17"/>
    <p:sldId id="573" r:id="rId18"/>
    <p:sldId id="450" r:id="rId19"/>
    <p:sldId id="504" r:id="rId20"/>
    <p:sldId id="561" r:id="rId21"/>
    <p:sldId id="562" r:id="rId22"/>
    <p:sldId id="563" r:id="rId23"/>
    <p:sldId id="564" r:id="rId24"/>
    <p:sldId id="540" r:id="rId25"/>
    <p:sldId id="630" r:id="rId26"/>
    <p:sldId id="631" r:id="rId27"/>
    <p:sldId id="607" r:id="rId28"/>
    <p:sldId id="608" r:id="rId29"/>
    <p:sldId id="637" r:id="rId30"/>
    <p:sldId id="638" r:id="rId31"/>
    <p:sldId id="610" r:id="rId32"/>
    <p:sldId id="609" r:id="rId33"/>
    <p:sldId id="612" r:id="rId34"/>
    <p:sldId id="633" r:id="rId35"/>
    <p:sldId id="624" r:id="rId36"/>
    <p:sldId id="643" r:id="rId37"/>
    <p:sldId id="449" r:id="rId38"/>
    <p:sldId id="489" r:id="rId39"/>
    <p:sldId id="644" r:id="rId40"/>
    <p:sldId id="611" r:id="rId41"/>
    <p:sldId id="583" r:id="rId42"/>
    <p:sldId id="575" r:id="rId43"/>
    <p:sldId id="576" r:id="rId44"/>
    <p:sldId id="518" r:id="rId45"/>
    <p:sldId id="389" r:id="rId46"/>
    <p:sldId id="613" r:id="rId47"/>
    <p:sldId id="604" r:id="rId48"/>
    <p:sldId id="402" r:id="rId49"/>
    <p:sldId id="614" r:id="rId50"/>
    <p:sldId id="519" r:id="rId51"/>
    <p:sldId id="520" r:id="rId52"/>
    <p:sldId id="521" r:id="rId53"/>
    <p:sldId id="522" r:id="rId54"/>
    <p:sldId id="615" r:id="rId55"/>
    <p:sldId id="616" r:id="rId56"/>
    <p:sldId id="619" r:id="rId57"/>
    <p:sldId id="617" r:id="rId58"/>
    <p:sldId id="618" r:id="rId59"/>
    <p:sldId id="639" r:id="rId60"/>
    <p:sldId id="400" r:id="rId61"/>
    <p:sldId id="401" r:id="rId62"/>
    <p:sldId id="508" r:id="rId63"/>
    <p:sldId id="642" r:id="rId64"/>
    <p:sldId id="552" r:id="rId65"/>
    <p:sldId id="407" r:id="rId66"/>
    <p:sldId id="636" r:id="rId67"/>
    <p:sldId id="551" r:id="rId68"/>
    <p:sldId id="553" r:id="rId69"/>
    <p:sldId id="547" r:id="rId70"/>
    <p:sldId id="582" r:id="rId71"/>
    <p:sldId id="645" r:id="rId72"/>
    <p:sldId id="646" r:id="rId73"/>
    <p:sldId id="660" r:id="rId74"/>
    <p:sldId id="647" r:id="rId75"/>
    <p:sldId id="648" r:id="rId76"/>
    <p:sldId id="655" r:id="rId77"/>
    <p:sldId id="650" r:id="rId78"/>
    <p:sldId id="651" r:id="rId79"/>
    <p:sldId id="653" r:id="rId80"/>
    <p:sldId id="656" r:id="rId81"/>
    <p:sldId id="658" r:id="rId82"/>
    <p:sldId id="659" r:id="rId83"/>
    <p:sldId id="663" r:id="rId84"/>
    <p:sldId id="664" r:id="rId85"/>
    <p:sldId id="665" r:id="rId86"/>
    <p:sldId id="652" r:id="rId87"/>
    <p:sldId id="584" r:id="rId88"/>
    <p:sldId id="599" r:id="rId89"/>
    <p:sldId id="587" r:id="rId90"/>
    <p:sldId id="586" r:id="rId91"/>
    <p:sldId id="668" r:id="rId92"/>
    <p:sldId id="667" r:id="rId93"/>
    <p:sldId id="589" r:id="rId94"/>
    <p:sldId id="593" r:id="rId95"/>
    <p:sldId id="591" r:id="rId96"/>
    <p:sldId id="592" r:id="rId97"/>
    <p:sldId id="595" r:id="rId98"/>
    <p:sldId id="581" r:id="rId99"/>
    <p:sldId id="596" r:id="rId100"/>
    <p:sldId id="588" r:id="rId101"/>
    <p:sldId id="669" r:id="rId102"/>
    <p:sldId id="677" r:id="rId103"/>
    <p:sldId id="678" r:id="rId104"/>
    <p:sldId id="679" r:id="rId105"/>
    <p:sldId id="680" r:id="rId106"/>
    <p:sldId id="684" r:id="rId107"/>
    <p:sldId id="681" r:id="rId108"/>
    <p:sldId id="682" r:id="rId109"/>
    <p:sldId id="683" r:id="rId110"/>
    <p:sldId id="670" r:id="rId111"/>
    <p:sldId id="685" r:id="rId112"/>
    <p:sldId id="687" r:id="rId113"/>
    <p:sldId id="688" r:id="rId114"/>
    <p:sldId id="690" r:id="rId115"/>
    <p:sldId id="691" r:id="rId116"/>
    <p:sldId id="627" r:id="rId117"/>
    <p:sldId id="626" r:id="rId118"/>
    <p:sldId id="376" r:id="rId119"/>
    <p:sldId id="549" r:id="rId120"/>
    <p:sldId id="577" r:id="rId121"/>
    <p:sldId id="578" r:id="rId122"/>
    <p:sldId id="579" r:id="rId123"/>
    <p:sldId id="580" r:id="rId1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ackground and motivation" id="{DDB81A3A-EA77-624B-B903-359B9501C8D5}">
          <p14:sldIdLst>
            <p14:sldId id="264"/>
            <p14:sldId id="628"/>
            <p14:sldId id="383"/>
            <p14:sldId id="461"/>
            <p14:sldId id="433"/>
            <p14:sldId id="535"/>
            <p14:sldId id="536"/>
            <p14:sldId id="601"/>
          </p14:sldIdLst>
        </p14:section>
        <p14:section name="challenges" id="{245F2367-305B-7B47-8361-B97DB67D943E}">
          <p14:sldIdLst>
            <p14:sldId id="468"/>
            <p14:sldId id="532"/>
            <p14:sldId id="537"/>
            <p14:sldId id="460"/>
            <p14:sldId id="560"/>
            <p14:sldId id="538"/>
            <p14:sldId id="574"/>
            <p14:sldId id="539"/>
            <p14:sldId id="573"/>
            <p14:sldId id="450"/>
            <p14:sldId id="504"/>
            <p14:sldId id="561"/>
            <p14:sldId id="562"/>
            <p14:sldId id="563"/>
            <p14:sldId id="564"/>
            <p14:sldId id="540"/>
            <p14:sldId id="630"/>
            <p14:sldId id="631"/>
            <p14:sldId id="607"/>
            <p14:sldId id="608"/>
            <p14:sldId id="637"/>
            <p14:sldId id="638"/>
            <p14:sldId id="610"/>
            <p14:sldId id="609"/>
            <p14:sldId id="612"/>
            <p14:sldId id="633"/>
            <p14:sldId id="624"/>
            <p14:sldId id="643"/>
            <p14:sldId id="449"/>
            <p14:sldId id="489"/>
            <p14:sldId id="644"/>
            <p14:sldId id="611"/>
            <p14:sldId id="583"/>
          </p14:sldIdLst>
        </p14:section>
        <p14:section name="clipper current" id="{4E3B5D19-2CE0-1D44-AE9D-96480BD9D097}">
          <p14:sldIdLst>
            <p14:sldId id="575"/>
            <p14:sldId id="576"/>
            <p14:sldId id="518"/>
            <p14:sldId id="389"/>
            <p14:sldId id="613"/>
            <p14:sldId id="604"/>
            <p14:sldId id="402"/>
            <p14:sldId id="614"/>
            <p14:sldId id="519"/>
            <p14:sldId id="520"/>
            <p14:sldId id="521"/>
            <p14:sldId id="522"/>
            <p14:sldId id="615"/>
            <p14:sldId id="616"/>
            <p14:sldId id="619"/>
            <p14:sldId id="617"/>
            <p14:sldId id="618"/>
            <p14:sldId id="639"/>
            <p14:sldId id="400"/>
            <p14:sldId id="401"/>
            <p14:sldId id="508"/>
            <p14:sldId id="642"/>
            <p14:sldId id="552"/>
            <p14:sldId id="407"/>
            <p14:sldId id="636"/>
            <p14:sldId id="551"/>
            <p14:sldId id="553"/>
            <p14:sldId id="547"/>
            <p14:sldId id="582"/>
            <p14:sldId id="645"/>
            <p14:sldId id="646"/>
            <p14:sldId id="660"/>
            <p14:sldId id="647"/>
            <p14:sldId id="648"/>
            <p14:sldId id="655"/>
            <p14:sldId id="650"/>
            <p14:sldId id="651"/>
            <p14:sldId id="653"/>
            <p14:sldId id="656"/>
            <p14:sldId id="658"/>
            <p14:sldId id="659"/>
            <p14:sldId id="663"/>
            <p14:sldId id="664"/>
            <p14:sldId id="665"/>
            <p14:sldId id="652"/>
            <p14:sldId id="584"/>
            <p14:sldId id="599"/>
            <p14:sldId id="587"/>
            <p14:sldId id="586"/>
            <p14:sldId id="668"/>
            <p14:sldId id="667"/>
            <p14:sldId id="589"/>
            <p14:sldId id="593"/>
            <p14:sldId id="591"/>
            <p14:sldId id="592"/>
            <p14:sldId id="595"/>
            <p14:sldId id="581"/>
            <p14:sldId id="596"/>
            <p14:sldId id="588"/>
            <p14:sldId id="669"/>
            <p14:sldId id="677"/>
            <p14:sldId id="678"/>
            <p14:sldId id="679"/>
            <p14:sldId id="680"/>
            <p14:sldId id="684"/>
            <p14:sldId id="681"/>
            <p14:sldId id="682"/>
            <p14:sldId id="683"/>
            <p14:sldId id="670"/>
            <p14:sldId id="685"/>
            <p14:sldId id="687"/>
            <p14:sldId id="688"/>
            <p14:sldId id="690"/>
            <p14:sldId id="691"/>
            <p14:sldId id="627"/>
            <p14:sldId id="626"/>
            <p14:sldId id="376"/>
          </p14:sldIdLst>
        </p14:section>
        <p14:section name="Backup" id="{2FBE2E71-0E12-7C45-80B8-8CE4C2027930}">
          <p14:sldIdLst>
            <p14:sldId id="549"/>
            <p14:sldId id="577"/>
            <p14:sldId id="578"/>
            <p14:sldId id="579"/>
            <p14:sldId id="5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15AEB"/>
    <a:srgbClr val="0095A4"/>
    <a:srgbClr val="4C72B0"/>
    <a:srgbClr val="C44D51"/>
    <a:srgbClr val="385723"/>
    <a:srgbClr val="FF771A"/>
    <a:srgbClr val="F06E19"/>
    <a:srgbClr val="E16718"/>
    <a:srgbClr val="71AE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20"/>
    <p:restoredTop sz="84236"/>
  </p:normalViewPr>
  <p:slideViewPr>
    <p:cSldViewPr snapToGrid="0" snapToObjects="1">
      <p:cViewPr varScale="1">
        <p:scale>
          <a:sx n="86" d="100"/>
          <a:sy n="86" d="100"/>
        </p:scale>
        <p:origin x="1088" y="192"/>
      </p:cViewPr>
      <p:guideLst>
        <p:guide orient="horz" pos="2184"/>
        <p:guide pos="3864"/>
      </p:guideLst>
    </p:cSldViewPr>
  </p:slideViewPr>
  <p:outlineViewPr>
    <p:cViewPr>
      <p:scale>
        <a:sx n="33" d="100"/>
        <a:sy n="33" d="100"/>
      </p:scale>
      <p:origin x="0" y="-384"/>
    </p:cViewPr>
  </p:outlineViewPr>
  <p:notesTextViewPr>
    <p:cViewPr>
      <p:scale>
        <a:sx n="185" d="100"/>
        <a:sy n="185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5010D5-81C9-C448-82E8-71177EBFEC32}" type="datetimeFigureOut">
              <a:rPr lang="en-US" smtClean="0"/>
              <a:t>6/5/18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86DF27-AD16-B741-919E-EA3A35DE9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07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651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10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FLOPs,</a:t>
            </a:r>
            <a:r>
              <a:rPr lang="en-US" baseline="0" dirty="0"/>
              <a:t> </a:t>
            </a:r>
            <a:r>
              <a:rPr lang="en-US" dirty="0"/>
              <a:t>numbers for models,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8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Model scoring that drove Google to develop new hardware, not training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984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3018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692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</a:t>
            </a:r>
            <a:r>
              <a:rPr lang="en-US" baseline="0" dirty="0"/>
              <a:t> models, different frameworks have different strengths</a:t>
            </a:r>
          </a:p>
          <a:p>
            <a:endParaRPr lang="en-US" baseline="0" dirty="0"/>
          </a:p>
          <a:p>
            <a:r>
              <a:rPr lang="en-US" baseline="0" dirty="0"/>
              <a:t>Give example of why all are needed</a:t>
            </a:r>
          </a:p>
          <a:p>
            <a:endParaRPr lang="en-US" baseline="0" dirty="0"/>
          </a:p>
          <a:p>
            <a:r>
              <a:rPr lang="en-US" baseline="0" dirty="0"/>
              <a:t>Multiple applications with different needs within an org</a:t>
            </a:r>
          </a:p>
          <a:p>
            <a:endParaRPr lang="en-US" baseline="0" dirty="0"/>
          </a:p>
          <a:p>
            <a:r>
              <a:rPr lang="en-US" baseline="0" dirty="0"/>
              <a:t>Even a single application may need to support multiple frameworks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27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</a:t>
            </a:r>
            <a:r>
              <a:rPr lang="en-US" baseline="0" dirty="0"/>
              <a:t> models, different frameworks have different strengths</a:t>
            </a:r>
          </a:p>
          <a:p>
            <a:endParaRPr lang="en-US" baseline="0" dirty="0"/>
          </a:p>
          <a:p>
            <a:r>
              <a:rPr lang="en-US" baseline="0" dirty="0"/>
              <a:t>Give example of why all are needed</a:t>
            </a:r>
          </a:p>
          <a:p>
            <a:endParaRPr lang="en-US" baseline="0" dirty="0"/>
          </a:p>
          <a:p>
            <a:r>
              <a:rPr lang="en-US" baseline="0" dirty="0"/>
              <a:t>Multiple applications with different needs within an org</a:t>
            </a:r>
          </a:p>
          <a:p>
            <a:endParaRPr lang="en-US" baseline="0" dirty="0"/>
          </a:p>
          <a:p>
            <a:r>
              <a:rPr lang="en-US" baseline="0" dirty="0"/>
              <a:t>Even a single application may need to support multiple frameworks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9994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</a:t>
            </a:r>
            <a:r>
              <a:rPr lang="en-US" baseline="0" dirty="0"/>
              <a:t> models, different frameworks have different strengths</a:t>
            </a:r>
          </a:p>
          <a:p>
            <a:endParaRPr lang="en-US" baseline="0" dirty="0"/>
          </a:p>
          <a:p>
            <a:r>
              <a:rPr lang="en-US" baseline="0" dirty="0"/>
              <a:t>Give example of why all are needed</a:t>
            </a:r>
          </a:p>
          <a:p>
            <a:endParaRPr lang="en-US" baseline="0" dirty="0"/>
          </a:p>
          <a:p>
            <a:r>
              <a:rPr lang="en-US" baseline="0" dirty="0"/>
              <a:t>Multiple applications with different needs within an org</a:t>
            </a:r>
          </a:p>
          <a:p>
            <a:endParaRPr lang="en-US" baseline="0" dirty="0"/>
          </a:p>
          <a:p>
            <a:r>
              <a:rPr lang="en-US" baseline="0" dirty="0"/>
              <a:t>Even a single application may need to support multiple frameworks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582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010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9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48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909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276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932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1016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</a:t>
            </a:r>
            <a:r>
              <a:rPr lang="en-US" baseline="0" dirty="0"/>
              <a:t> models, different frameworks have different strengths</a:t>
            </a:r>
          </a:p>
          <a:p>
            <a:endParaRPr lang="en-US" baseline="0" dirty="0"/>
          </a:p>
          <a:p>
            <a:r>
              <a:rPr lang="en-US" baseline="0" dirty="0"/>
              <a:t>Give example of why all are needed</a:t>
            </a:r>
          </a:p>
          <a:p>
            <a:endParaRPr lang="en-US" baseline="0" dirty="0"/>
          </a:p>
          <a:p>
            <a:r>
              <a:rPr lang="en-US" baseline="0" dirty="0"/>
              <a:t>Multiple applications with different needs within an org</a:t>
            </a:r>
          </a:p>
          <a:p>
            <a:endParaRPr lang="en-US" baseline="0" dirty="0"/>
          </a:p>
          <a:p>
            <a:r>
              <a:rPr lang="en-US" baseline="0" dirty="0"/>
              <a:t>Even a single application may need to support multiple frameworks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7245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</a:t>
            </a:r>
            <a:r>
              <a:rPr lang="en-US" baseline="0" dirty="0"/>
              <a:t> models, different frameworks have different strengths</a:t>
            </a:r>
          </a:p>
          <a:p>
            <a:endParaRPr lang="en-US" baseline="0" dirty="0"/>
          </a:p>
          <a:p>
            <a:r>
              <a:rPr lang="en-US" baseline="0" dirty="0"/>
              <a:t>Give example of why all are needed</a:t>
            </a:r>
          </a:p>
          <a:p>
            <a:endParaRPr lang="en-US" baseline="0" dirty="0"/>
          </a:p>
          <a:p>
            <a:r>
              <a:rPr lang="en-US" baseline="0" dirty="0"/>
              <a:t>Multiple applications with different needs within an org</a:t>
            </a:r>
          </a:p>
          <a:p>
            <a:endParaRPr lang="en-US" baseline="0" dirty="0"/>
          </a:p>
          <a:p>
            <a:r>
              <a:rPr lang="en-US" baseline="0" dirty="0"/>
              <a:t>Even a single application may need to support multiple frameworks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2022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</a:t>
            </a:r>
            <a:r>
              <a:rPr lang="en-US" baseline="0" dirty="0"/>
              <a:t> models, different frameworks have different strengths</a:t>
            </a:r>
          </a:p>
          <a:p>
            <a:endParaRPr lang="en-US" baseline="0" dirty="0"/>
          </a:p>
          <a:p>
            <a:r>
              <a:rPr lang="en-US" baseline="0" dirty="0"/>
              <a:t>Give example of why all are needed</a:t>
            </a:r>
          </a:p>
          <a:p>
            <a:endParaRPr lang="en-US" baseline="0" dirty="0"/>
          </a:p>
          <a:p>
            <a:r>
              <a:rPr lang="en-US" baseline="0" dirty="0"/>
              <a:t>Multiple applications with different needs within an org</a:t>
            </a:r>
          </a:p>
          <a:p>
            <a:endParaRPr lang="en-US" baseline="0" dirty="0"/>
          </a:p>
          <a:p>
            <a:r>
              <a:rPr lang="en-US" baseline="0" dirty="0"/>
              <a:t>Even a single application may need to support multiple frameworks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4877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487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7937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</a:t>
            </a:r>
            <a:r>
              <a:rPr lang="en-US" dirty="0" err="1"/>
              <a:t>github</a:t>
            </a:r>
            <a:r>
              <a:rPr lang="en-US" baseline="0" dirty="0"/>
              <a:t> link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13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focus of systems for AI/ML</a:t>
            </a:r>
            <a:r>
              <a:rPr lang="en-US" baseline="0" dirty="0"/>
              <a:t> has been training</a:t>
            </a:r>
          </a:p>
          <a:p>
            <a:endParaRPr lang="en-US" baseline="0" dirty="0"/>
          </a:p>
          <a:p>
            <a:r>
              <a:rPr lang="en-US" baseline="0" dirty="0"/>
              <a:t>cite paper logos instead of 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240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sits adjacent to analytics frameworks</a:t>
            </a:r>
          </a:p>
          <a:p>
            <a:r>
              <a:rPr lang="en-US" dirty="0"/>
              <a:t>Clipper provides</a:t>
            </a:r>
            <a:r>
              <a:rPr lang="en-US" baseline="0" dirty="0"/>
              <a:t> the mechanism to bridge analytics and serving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4924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all you need to do</a:t>
            </a:r>
            <a:r>
              <a:rPr lang="en-US" baseline="0" dirty="0"/>
              <a:t> to launch a Clipper cluster is pip install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5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Why a system? Because system challenges not AI challenges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601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”Abstract away the model behind a uniform</a:t>
            </a:r>
            <a:r>
              <a:rPr lang="en-US" baseline="0" dirty="0"/>
              <a:t> API”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204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392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”Abstract away the model behind a uniform</a:t>
            </a:r>
            <a:r>
              <a:rPr lang="en-US" baseline="0" dirty="0"/>
              <a:t> API”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642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a model?</a:t>
            </a:r>
          </a:p>
          <a:p>
            <a:r>
              <a:rPr lang="en-US" dirty="0"/>
              <a:t>What</a:t>
            </a:r>
            <a:r>
              <a:rPr lang="en-US" baseline="0" dirty="0"/>
              <a:t> is an application?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3041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6767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4810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806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47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”Abstract away the model behind a uniform</a:t>
            </a:r>
            <a:r>
              <a:rPr lang="en-US" baseline="0" dirty="0"/>
              <a:t> API”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509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284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1841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Black-box</a:t>
            </a:r>
            <a:r>
              <a:rPr lang="en-US" baseline="0" dirty="0"/>
              <a:t> abstraction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062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scientist doesn’t have</a:t>
            </a:r>
            <a:r>
              <a:rPr lang="en-US" baseline="0" dirty="0"/>
              <a:t> to learn any new skills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43492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2509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the frontend dev</a:t>
            </a:r>
            <a:r>
              <a:rPr lang="en-US" baseline="0" dirty="0"/>
              <a:t> </a:t>
            </a:r>
            <a:r>
              <a:rPr lang="en-US" baseline="0"/>
              <a:t>perspective Clipper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03080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73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90581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98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17319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adopts</a:t>
            </a:r>
            <a:r>
              <a:rPr lang="en-US" baseline="0" dirty="0"/>
              <a:t> a more monolithic architecture with both the serving and model-evaluation code in a single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09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performance gains from a monolithic</a:t>
            </a:r>
            <a:r>
              <a:rPr lang="en-US" baseline="0" dirty="0"/>
              <a:t> design are minimal, but the advantages of containerized system allow us to do a lot more across different frameworks</a:t>
            </a:r>
          </a:p>
          <a:p>
            <a:endParaRPr lang="en-US" baseline="0" dirty="0"/>
          </a:p>
          <a:p>
            <a:r>
              <a:rPr lang="en-US" baseline="0" dirty="0"/>
              <a:t>Don’t have to re-implement all this stuff for each new framework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48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4657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because model-abstraction</a:t>
            </a:r>
            <a:r>
              <a:rPr lang="en-US" baseline="0" dirty="0"/>
              <a:t> layer lets you plug in many models, model selection layer chooses between them</a:t>
            </a:r>
          </a:p>
          <a:p>
            <a:endParaRPr lang="en-US" baseline="0" dirty="0"/>
          </a:p>
          <a:p>
            <a:r>
              <a:rPr lang="en-US" baseline="0" dirty="0"/>
              <a:t>introduce learning </a:t>
            </a:r>
            <a:r>
              <a:rPr lang="en-US" baseline="0"/>
              <a:t>in selection layer later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39214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57940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</a:t>
            </a:r>
            <a:r>
              <a:rPr lang="en-US" baseline="0" dirty="0"/>
              <a:t> clearer that batching navigates tradeoff between throughput and latency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2148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</a:t>
            </a:r>
            <a:r>
              <a:rPr lang="en-US" baseline="0" dirty="0"/>
              <a:t> clearer that batching navigates tradeoff between throughput and latency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263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Two</a:t>
            </a:r>
            <a:r>
              <a:rPr lang="en-US" baseline="0" dirty="0">
                <a:solidFill>
                  <a:srgbClr val="FF0000"/>
                </a:solidFill>
              </a:rPr>
              <a:t> plots, </a:t>
            </a:r>
            <a:r>
              <a:rPr lang="en-US" baseline="0" dirty="0" err="1">
                <a:solidFill>
                  <a:srgbClr val="FF0000"/>
                </a:solidFill>
              </a:rPr>
              <a:t>thorughput</a:t>
            </a:r>
            <a:r>
              <a:rPr lang="en-US" baseline="0" dirty="0">
                <a:solidFill>
                  <a:srgbClr val="FF0000"/>
                </a:solidFill>
              </a:rPr>
              <a:t> on top, latency on bottom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66589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7779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4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8750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Two</a:t>
            </a:r>
            <a:r>
              <a:rPr lang="en-US" baseline="0" dirty="0">
                <a:solidFill>
                  <a:srgbClr val="FF0000"/>
                </a:solidFill>
              </a:rPr>
              <a:t> plots, </a:t>
            </a:r>
            <a:r>
              <a:rPr lang="en-US" baseline="0" dirty="0" err="1">
                <a:solidFill>
                  <a:srgbClr val="FF0000"/>
                </a:solidFill>
              </a:rPr>
              <a:t>thorughput</a:t>
            </a:r>
            <a:r>
              <a:rPr lang="en-US" baseline="0" dirty="0">
                <a:solidFill>
                  <a:srgbClr val="FF0000"/>
                </a:solidFill>
              </a:rPr>
              <a:t> on top, latency on bottom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4790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Two</a:t>
            </a:r>
            <a:r>
              <a:rPr lang="en-US" baseline="0" dirty="0">
                <a:solidFill>
                  <a:srgbClr val="FF0000"/>
                </a:solidFill>
              </a:rPr>
              <a:t> plots, </a:t>
            </a:r>
            <a:r>
              <a:rPr lang="en-US" baseline="0" dirty="0" err="1">
                <a:solidFill>
                  <a:srgbClr val="FF0000"/>
                </a:solidFill>
              </a:rPr>
              <a:t>thorughput</a:t>
            </a:r>
            <a:r>
              <a:rPr lang="en-US" baseline="0" dirty="0">
                <a:solidFill>
                  <a:srgbClr val="FF0000"/>
                </a:solidFill>
              </a:rPr>
              <a:t> on top, latency on bottom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327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2536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05285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68684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503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62561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65661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86445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372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920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77746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3248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84315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0053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68148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070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registering endpoints</a:t>
            </a:r>
          </a:p>
          <a:p>
            <a:endParaRPr lang="en-US" dirty="0"/>
          </a:p>
          <a:p>
            <a:r>
              <a:rPr lang="en-US" dirty="0"/>
              <a:t>endpoint</a:t>
            </a:r>
            <a:r>
              <a:rPr lang="en-US" baseline="0" dirty="0"/>
              <a:t>s get attached to different models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5783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025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Special</a:t>
            </a:r>
            <a:r>
              <a:rPr lang="en-US" baseline="0" dirty="0"/>
              <a:t> sauce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65566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clipper.ai</a:t>
            </a:r>
            <a:r>
              <a:rPr lang="en-US" dirty="0"/>
              <a:t>/examples/spark-demo/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092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”Abstract away the model behind a uniform</a:t>
            </a:r>
            <a:r>
              <a:rPr lang="en-US" baseline="0" dirty="0"/>
              <a:t> API”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0935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20904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7380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”Abstract away the model behind a uniform</a:t>
            </a:r>
            <a:r>
              <a:rPr lang="en-US" baseline="0" dirty="0"/>
              <a:t> API”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7169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because model-abstraction</a:t>
            </a:r>
            <a:r>
              <a:rPr lang="en-US" baseline="0" dirty="0"/>
              <a:t> layer lets you plug in many models, model selection layer chooses between them</a:t>
            </a:r>
          </a:p>
          <a:p>
            <a:endParaRPr lang="en-US" baseline="0" dirty="0"/>
          </a:p>
          <a:p>
            <a:r>
              <a:rPr lang="en-US" baseline="0" dirty="0"/>
              <a:t>introduce learning </a:t>
            </a:r>
            <a:r>
              <a:rPr lang="en-US" baseline="0"/>
              <a:t>in selection layer later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3726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67639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because model-abstraction</a:t>
            </a:r>
            <a:r>
              <a:rPr lang="en-US" baseline="0" dirty="0"/>
              <a:t> layer lets you plug in many models, model selection layer chooses between them</a:t>
            </a:r>
          </a:p>
          <a:p>
            <a:endParaRPr lang="en-US" baseline="0" dirty="0"/>
          </a:p>
          <a:p>
            <a:r>
              <a:rPr lang="en-US" baseline="0" dirty="0"/>
              <a:t>introduce learning </a:t>
            </a:r>
            <a:r>
              <a:rPr lang="en-US" baseline="0"/>
              <a:t>in selection layer later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1811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By</a:t>
            </a:r>
            <a:r>
              <a:rPr lang="en-US" baseline="0" dirty="0"/>
              <a:t> combining predictions from multiple models we can improve application accuracy and quantify confidence in predictions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0935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53076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“Not a cat picture”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298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6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5843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1163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22572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7372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379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6847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</a:t>
            </a:r>
            <a:r>
              <a:rPr lang="en-US" baseline="0" dirty="0"/>
              <a:t> batching on bottom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412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46ACB-100D-5B4C-BC64-E629848E73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566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DC3FF-DF27-AF47-BFD6-0D47FC55F58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81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EEBAA-DCBB-ED4F-9431-842CDF65942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828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42913">
              <a:buClr>
                <a:schemeClr val="tx1"/>
              </a:buClr>
              <a:buSzPct val="100000"/>
              <a:buFont typeface="Wingdings" charset="2"/>
              <a:buChar char="Ø"/>
              <a:tabLst/>
              <a:defRPr/>
            </a:lvl1pPr>
            <a:lvl2pPr marL="914400" indent="-457200">
              <a:tabLst/>
              <a:defRPr/>
            </a:lvl2pPr>
            <a:lvl3pPr marL="1373188" indent="-311150">
              <a:tabLst/>
              <a:defRPr/>
            </a:lvl3pPr>
            <a:lvl4pPr marL="1830388" indent="-236538">
              <a:tabLst/>
              <a:defRPr/>
            </a:lvl4pPr>
            <a:lvl5pPr marL="2287588" indent="-234950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DFFE-375B-B241-8D38-CD1521CDBDA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683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1E04F-07CB-E241-8286-C61CC922238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624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B3EC-E5AF-1C4F-9372-AFC3A7799A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21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75288-EED4-D44B-8C41-DCECF881C9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207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A81D-B98B-4040-8545-C95CA1E914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704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3B220-9870-E346-A0A5-083495DDAC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207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2812E-51FC-3644-84E3-C85B21109D5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198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18868-013C-7845-B6FA-CF1A73C2728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33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914377"/>
            <a:fld id="{A73D0DD8-8543-B046-9827-04F0B7BED4C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914377"/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967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Wingdings" charset="2"/>
        <a:buNone/>
        <a:defRPr sz="2800" b="0" i="0" kern="120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2400" b="0" i="0" kern="120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2000" b="0" i="0" kern="120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1800" b="0" i="0" kern="120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1800" b="0" i="0" kern="120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lipper.ai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github.com/ucbrise/clipper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tiff"/><Relationship Id="rId3" Type="http://schemas.openxmlformats.org/officeDocument/2006/relationships/image" Target="../media/image22.tiff"/><Relationship Id="rId7" Type="http://schemas.openxmlformats.org/officeDocument/2006/relationships/image" Target="../media/image26.png"/><Relationship Id="rId12" Type="http://schemas.openxmlformats.org/officeDocument/2006/relationships/image" Target="../media/image31.jpeg"/><Relationship Id="rId17" Type="http://schemas.openxmlformats.org/officeDocument/2006/relationships/image" Target="../media/image36.tiff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tiff"/><Relationship Id="rId5" Type="http://schemas.openxmlformats.org/officeDocument/2006/relationships/image" Target="../media/image24.tiff"/><Relationship Id="rId15" Type="http://schemas.openxmlformats.org/officeDocument/2006/relationships/image" Target="../media/image34.png"/><Relationship Id="rId10" Type="http://schemas.openxmlformats.org/officeDocument/2006/relationships/image" Target="../media/image29.tiff"/><Relationship Id="rId4" Type="http://schemas.openxmlformats.org/officeDocument/2006/relationships/image" Target="../media/image23.tiff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3" Type="http://schemas.openxmlformats.org/officeDocument/2006/relationships/image" Target="../media/image64.tiff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20.tiff"/><Relationship Id="rId4" Type="http://schemas.openxmlformats.org/officeDocument/2006/relationships/image" Target="../media/image65.png"/><Relationship Id="rId9" Type="http://schemas.openxmlformats.org/officeDocument/2006/relationships/image" Target="../media/image42.tiff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3" Type="http://schemas.openxmlformats.org/officeDocument/2006/relationships/image" Target="../media/image64.tiff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20.tiff"/><Relationship Id="rId4" Type="http://schemas.openxmlformats.org/officeDocument/2006/relationships/image" Target="../media/image65.png"/><Relationship Id="rId9" Type="http://schemas.openxmlformats.org/officeDocument/2006/relationships/image" Target="../media/image42.tiff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3" Type="http://schemas.openxmlformats.org/officeDocument/2006/relationships/image" Target="../media/image64.tiff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20.tiff"/><Relationship Id="rId4" Type="http://schemas.openxmlformats.org/officeDocument/2006/relationships/image" Target="../media/image65.png"/><Relationship Id="rId9" Type="http://schemas.openxmlformats.org/officeDocument/2006/relationships/image" Target="../media/image42.tif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3" Type="http://schemas.openxmlformats.org/officeDocument/2006/relationships/image" Target="../media/image82.tiff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image" Target="../media/image20.tiff"/><Relationship Id="rId4" Type="http://schemas.openxmlformats.org/officeDocument/2006/relationships/image" Target="../media/image48.png"/><Relationship Id="rId9" Type="http://schemas.openxmlformats.org/officeDocument/2006/relationships/image" Target="../media/image85.tiff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21.tiff"/><Relationship Id="rId4" Type="http://schemas.openxmlformats.org/officeDocument/2006/relationships/image" Target="../media/image85.tif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86.tiff"/><Relationship Id="rId4" Type="http://schemas.openxmlformats.org/officeDocument/2006/relationships/image" Target="../media/image2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tiff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hyperlink" Target="http://clipper.ai/" TargetMode="Externa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tiff"/><Relationship Id="rId3" Type="http://schemas.openxmlformats.org/officeDocument/2006/relationships/image" Target="../media/image40.tiff"/><Relationship Id="rId7" Type="http://schemas.openxmlformats.org/officeDocument/2006/relationships/image" Target="../media/image44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tiff"/><Relationship Id="rId5" Type="http://schemas.openxmlformats.org/officeDocument/2006/relationships/image" Target="../media/image42.tiff"/><Relationship Id="rId10" Type="http://schemas.openxmlformats.org/officeDocument/2006/relationships/image" Target="../media/image47.tiff"/><Relationship Id="rId4" Type="http://schemas.openxmlformats.org/officeDocument/2006/relationships/image" Target="../media/image41.png"/><Relationship Id="rId9" Type="http://schemas.openxmlformats.org/officeDocument/2006/relationships/image" Target="../media/image46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tiff"/><Relationship Id="rId3" Type="http://schemas.openxmlformats.org/officeDocument/2006/relationships/image" Target="../media/image22.tiff"/><Relationship Id="rId7" Type="http://schemas.openxmlformats.org/officeDocument/2006/relationships/image" Target="../media/image26.png"/><Relationship Id="rId12" Type="http://schemas.openxmlformats.org/officeDocument/2006/relationships/image" Target="../media/image31.jpeg"/><Relationship Id="rId17" Type="http://schemas.openxmlformats.org/officeDocument/2006/relationships/image" Target="../media/image36.tiff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tiff"/><Relationship Id="rId5" Type="http://schemas.openxmlformats.org/officeDocument/2006/relationships/image" Target="../media/image24.tiff"/><Relationship Id="rId15" Type="http://schemas.openxmlformats.org/officeDocument/2006/relationships/image" Target="../media/image34.png"/><Relationship Id="rId10" Type="http://schemas.openxmlformats.org/officeDocument/2006/relationships/image" Target="../media/image29.tiff"/><Relationship Id="rId4" Type="http://schemas.openxmlformats.org/officeDocument/2006/relationships/image" Target="../media/image23.tiff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tiff"/><Relationship Id="rId4" Type="http://schemas.openxmlformats.org/officeDocument/2006/relationships/image" Target="../media/image4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tiff"/><Relationship Id="rId4" Type="http://schemas.openxmlformats.org/officeDocument/2006/relationships/image" Target="../media/image42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3" Type="http://schemas.openxmlformats.org/officeDocument/2006/relationships/image" Target="../media/image48.png"/><Relationship Id="rId7" Type="http://schemas.openxmlformats.org/officeDocument/2006/relationships/image" Target="../media/image42.tiff"/><Relationship Id="rId12" Type="http://schemas.openxmlformats.org/officeDocument/2006/relationships/image" Target="../media/image54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tiff"/><Relationship Id="rId11" Type="http://schemas.openxmlformats.org/officeDocument/2006/relationships/image" Target="../media/image20.tiff"/><Relationship Id="rId5" Type="http://schemas.openxmlformats.org/officeDocument/2006/relationships/image" Target="../media/image49.tiff"/><Relationship Id="rId15" Type="http://schemas.openxmlformats.org/officeDocument/2006/relationships/image" Target="../media/image41.png"/><Relationship Id="rId10" Type="http://schemas.openxmlformats.org/officeDocument/2006/relationships/image" Target="../media/image53.png"/><Relationship Id="rId4" Type="http://schemas.openxmlformats.org/officeDocument/2006/relationships/image" Target="../media/image29.tiff"/><Relationship Id="rId9" Type="http://schemas.openxmlformats.org/officeDocument/2006/relationships/image" Target="../media/image52.png"/><Relationship Id="rId1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13" Type="http://schemas.openxmlformats.org/officeDocument/2006/relationships/image" Target="../media/image52.png"/><Relationship Id="rId3" Type="http://schemas.openxmlformats.org/officeDocument/2006/relationships/image" Target="../media/image54.tiff"/><Relationship Id="rId7" Type="http://schemas.openxmlformats.org/officeDocument/2006/relationships/image" Target="../media/image41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42.tiff"/><Relationship Id="rId5" Type="http://schemas.openxmlformats.org/officeDocument/2006/relationships/image" Target="../media/image55.png"/><Relationship Id="rId15" Type="http://schemas.openxmlformats.org/officeDocument/2006/relationships/image" Target="../media/image20.tiff"/><Relationship Id="rId10" Type="http://schemas.openxmlformats.org/officeDocument/2006/relationships/image" Target="../media/image50.tiff"/><Relationship Id="rId4" Type="http://schemas.openxmlformats.org/officeDocument/2006/relationships/image" Target="../media/image48.png"/><Relationship Id="rId9" Type="http://schemas.openxmlformats.org/officeDocument/2006/relationships/image" Target="../media/image49.tiff"/><Relationship Id="rId1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tiff"/><Relationship Id="rId7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1.tiff"/><Relationship Id="rId5" Type="http://schemas.openxmlformats.org/officeDocument/2006/relationships/image" Target="../media/image5.tiff"/><Relationship Id="rId10" Type="http://schemas.openxmlformats.org/officeDocument/2006/relationships/image" Target="../media/image10.tiff"/><Relationship Id="rId4" Type="http://schemas.openxmlformats.org/officeDocument/2006/relationships/image" Target="../media/image4.tiff"/><Relationship Id="rId9" Type="http://schemas.openxmlformats.org/officeDocument/2006/relationships/image" Target="../media/image9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tiff"/><Relationship Id="rId3" Type="http://schemas.openxmlformats.org/officeDocument/2006/relationships/image" Target="../media/image22.tiff"/><Relationship Id="rId7" Type="http://schemas.openxmlformats.org/officeDocument/2006/relationships/image" Target="../media/image26.png"/><Relationship Id="rId12" Type="http://schemas.openxmlformats.org/officeDocument/2006/relationships/image" Target="../media/image31.jpeg"/><Relationship Id="rId17" Type="http://schemas.openxmlformats.org/officeDocument/2006/relationships/image" Target="../media/image36.tiff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tiff"/><Relationship Id="rId5" Type="http://schemas.openxmlformats.org/officeDocument/2006/relationships/image" Target="../media/image24.tiff"/><Relationship Id="rId15" Type="http://schemas.openxmlformats.org/officeDocument/2006/relationships/image" Target="../media/image34.png"/><Relationship Id="rId10" Type="http://schemas.openxmlformats.org/officeDocument/2006/relationships/image" Target="../media/image29.tiff"/><Relationship Id="rId4" Type="http://schemas.openxmlformats.org/officeDocument/2006/relationships/image" Target="../media/image23.tiff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13" Type="http://schemas.openxmlformats.org/officeDocument/2006/relationships/image" Target="../media/image52.png"/><Relationship Id="rId3" Type="http://schemas.openxmlformats.org/officeDocument/2006/relationships/image" Target="../media/image54.tiff"/><Relationship Id="rId7" Type="http://schemas.openxmlformats.org/officeDocument/2006/relationships/image" Target="../media/image41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42.tiff"/><Relationship Id="rId5" Type="http://schemas.openxmlformats.org/officeDocument/2006/relationships/image" Target="../media/image55.png"/><Relationship Id="rId15" Type="http://schemas.openxmlformats.org/officeDocument/2006/relationships/image" Target="../media/image20.tiff"/><Relationship Id="rId10" Type="http://schemas.openxmlformats.org/officeDocument/2006/relationships/image" Target="../media/image50.tiff"/><Relationship Id="rId4" Type="http://schemas.openxmlformats.org/officeDocument/2006/relationships/image" Target="../media/image48.png"/><Relationship Id="rId9" Type="http://schemas.openxmlformats.org/officeDocument/2006/relationships/image" Target="../media/image49.tiff"/><Relationship Id="rId1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13" Type="http://schemas.openxmlformats.org/officeDocument/2006/relationships/image" Target="../media/image52.png"/><Relationship Id="rId3" Type="http://schemas.openxmlformats.org/officeDocument/2006/relationships/image" Target="../media/image54.tiff"/><Relationship Id="rId7" Type="http://schemas.openxmlformats.org/officeDocument/2006/relationships/image" Target="../media/image41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42.tiff"/><Relationship Id="rId5" Type="http://schemas.openxmlformats.org/officeDocument/2006/relationships/image" Target="../media/image55.png"/><Relationship Id="rId15" Type="http://schemas.openxmlformats.org/officeDocument/2006/relationships/image" Target="../media/image20.tiff"/><Relationship Id="rId10" Type="http://schemas.openxmlformats.org/officeDocument/2006/relationships/image" Target="../media/image50.tiff"/><Relationship Id="rId4" Type="http://schemas.openxmlformats.org/officeDocument/2006/relationships/image" Target="../media/image48.png"/><Relationship Id="rId9" Type="http://schemas.openxmlformats.org/officeDocument/2006/relationships/image" Target="../media/image49.tiff"/><Relationship Id="rId1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tif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51.png"/><Relationship Id="rId3" Type="http://schemas.openxmlformats.org/officeDocument/2006/relationships/image" Target="../media/image42.tiff"/><Relationship Id="rId7" Type="http://schemas.openxmlformats.org/officeDocument/2006/relationships/image" Target="../media/image59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50.tiff"/><Relationship Id="rId5" Type="http://schemas.openxmlformats.org/officeDocument/2006/relationships/image" Target="../media/image57.tiff"/><Relationship Id="rId10" Type="http://schemas.openxmlformats.org/officeDocument/2006/relationships/image" Target="../media/image20.tiff"/><Relationship Id="rId4" Type="http://schemas.openxmlformats.org/officeDocument/2006/relationships/image" Target="../media/image29.tiff"/><Relationship Id="rId9" Type="http://schemas.openxmlformats.org/officeDocument/2006/relationships/image" Target="../media/image41.png"/><Relationship Id="rId14" Type="http://schemas.openxmlformats.org/officeDocument/2006/relationships/image" Target="../media/image49.tif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tiff"/><Relationship Id="rId13" Type="http://schemas.openxmlformats.org/officeDocument/2006/relationships/image" Target="../media/image42.tiff"/><Relationship Id="rId3" Type="http://schemas.openxmlformats.org/officeDocument/2006/relationships/image" Target="../media/image57.tiff"/><Relationship Id="rId7" Type="http://schemas.openxmlformats.org/officeDocument/2006/relationships/image" Target="../media/image41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52.png"/><Relationship Id="rId5" Type="http://schemas.openxmlformats.org/officeDocument/2006/relationships/image" Target="../media/image59.png"/><Relationship Id="rId15" Type="http://schemas.openxmlformats.org/officeDocument/2006/relationships/image" Target="../media/image29.tiff"/><Relationship Id="rId10" Type="http://schemas.openxmlformats.org/officeDocument/2006/relationships/image" Target="../media/image51.png"/><Relationship Id="rId4" Type="http://schemas.openxmlformats.org/officeDocument/2006/relationships/image" Target="../media/image58.png"/><Relationship Id="rId9" Type="http://schemas.openxmlformats.org/officeDocument/2006/relationships/image" Target="../media/image50.tiff"/><Relationship Id="rId14" Type="http://schemas.openxmlformats.org/officeDocument/2006/relationships/image" Target="../media/image20.tif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9.tiff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tiff"/><Relationship Id="rId5" Type="http://schemas.openxmlformats.org/officeDocument/2006/relationships/image" Target="../media/image20.tiff"/><Relationship Id="rId10" Type="http://schemas.openxmlformats.org/officeDocument/2006/relationships/image" Target="../media/image41.png"/><Relationship Id="rId4" Type="http://schemas.openxmlformats.org/officeDocument/2006/relationships/image" Target="../media/image42.tiff"/><Relationship Id="rId9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tiff"/><Relationship Id="rId3" Type="http://schemas.openxmlformats.org/officeDocument/2006/relationships/image" Target="../media/image22.tiff"/><Relationship Id="rId7" Type="http://schemas.openxmlformats.org/officeDocument/2006/relationships/image" Target="../media/image26.png"/><Relationship Id="rId12" Type="http://schemas.openxmlformats.org/officeDocument/2006/relationships/image" Target="../media/image31.jpeg"/><Relationship Id="rId17" Type="http://schemas.openxmlformats.org/officeDocument/2006/relationships/image" Target="../media/image36.tiff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tiff"/><Relationship Id="rId5" Type="http://schemas.openxmlformats.org/officeDocument/2006/relationships/image" Target="../media/image24.tiff"/><Relationship Id="rId15" Type="http://schemas.openxmlformats.org/officeDocument/2006/relationships/image" Target="../media/image34.png"/><Relationship Id="rId10" Type="http://schemas.openxmlformats.org/officeDocument/2006/relationships/image" Target="../media/image29.tiff"/><Relationship Id="rId4" Type="http://schemas.openxmlformats.org/officeDocument/2006/relationships/image" Target="../media/image23.tiff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3" Type="http://schemas.openxmlformats.org/officeDocument/2006/relationships/image" Target="../media/image64.tiff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20.tiff"/><Relationship Id="rId4" Type="http://schemas.openxmlformats.org/officeDocument/2006/relationships/image" Target="../media/image65.png"/><Relationship Id="rId9" Type="http://schemas.openxmlformats.org/officeDocument/2006/relationships/image" Target="../media/image42.tif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52.png"/><Relationship Id="rId3" Type="http://schemas.openxmlformats.org/officeDocument/2006/relationships/image" Target="../media/image42.tiff"/><Relationship Id="rId7" Type="http://schemas.openxmlformats.org/officeDocument/2006/relationships/image" Target="../media/image59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50.tiff"/><Relationship Id="rId5" Type="http://schemas.openxmlformats.org/officeDocument/2006/relationships/image" Target="../media/image57.tiff"/><Relationship Id="rId15" Type="http://schemas.openxmlformats.org/officeDocument/2006/relationships/image" Target="../media/image20.tiff"/><Relationship Id="rId10" Type="http://schemas.openxmlformats.org/officeDocument/2006/relationships/image" Target="../media/image49.tiff"/><Relationship Id="rId4" Type="http://schemas.openxmlformats.org/officeDocument/2006/relationships/image" Target="../media/image29.tiff"/><Relationship Id="rId9" Type="http://schemas.openxmlformats.org/officeDocument/2006/relationships/image" Target="../media/image41.png"/><Relationship Id="rId14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52.png"/><Relationship Id="rId3" Type="http://schemas.openxmlformats.org/officeDocument/2006/relationships/image" Target="../media/image42.tiff"/><Relationship Id="rId7" Type="http://schemas.openxmlformats.org/officeDocument/2006/relationships/image" Target="../media/image59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50.tiff"/><Relationship Id="rId5" Type="http://schemas.openxmlformats.org/officeDocument/2006/relationships/image" Target="../media/image57.tiff"/><Relationship Id="rId15" Type="http://schemas.openxmlformats.org/officeDocument/2006/relationships/image" Target="../media/image20.tiff"/><Relationship Id="rId10" Type="http://schemas.openxmlformats.org/officeDocument/2006/relationships/image" Target="../media/image49.tiff"/><Relationship Id="rId4" Type="http://schemas.openxmlformats.org/officeDocument/2006/relationships/image" Target="../media/image29.tiff"/><Relationship Id="rId9" Type="http://schemas.openxmlformats.org/officeDocument/2006/relationships/image" Target="../media/image41.png"/><Relationship Id="rId14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0.tiff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42.tiff"/><Relationship Id="rId4" Type="http://schemas.openxmlformats.org/officeDocument/2006/relationships/image" Target="../media/image64.tiff"/><Relationship Id="rId9" Type="http://schemas.openxmlformats.org/officeDocument/2006/relationships/image" Target="../media/image29.tif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52.png"/><Relationship Id="rId3" Type="http://schemas.openxmlformats.org/officeDocument/2006/relationships/image" Target="../media/image42.tiff"/><Relationship Id="rId7" Type="http://schemas.openxmlformats.org/officeDocument/2006/relationships/image" Target="../media/image59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50.tiff"/><Relationship Id="rId5" Type="http://schemas.openxmlformats.org/officeDocument/2006/relationships/image" Target="../media/image57.tiff"/><Relationship Id="rId15" Type="http://schemas.openxmlformats.org/officeDocument/2006/relationships/image" Target="../media/image20.tiff"/><Relationship Id="rId10" Type="http://schemas.openxmlformats.org/officeDocument/2006/relationships/image" Target="../media/image49.tiff"/><Relationship Id="rId4" Type="http://schemas.openxmlformats.org/officeDocument/2006/relationships/image" Target="../media/image29.tiff"/><Relationship Id="rId9" Type="http://schemas.openxmlformats.org/officeDocument/2006/relationships/image" Target="../media/image41.png"/><Relationship Id="rId1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tif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tiff"/><Relationship Id="rId3" Type="http://schemas.openxmlformats.org/officeDocument/2006/relationships/image" Target="../media/image49.tiff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tif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9.tif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tiff"/><Relationship Id="rId10" Type="http://schemas.openxmlformats.org/officeDocument/2006/relationships/image" Target="../media/image42.tiff"/><Relationship Id="rId4" Type="http://schemas.openxmlformats.org/officeDocument/2006/relationships/image" Target="../media/image49.tiff"/><Relationship Id="rId9" Type="http://schemas.openxmlformats.org/officeDocument/2006/relationships/image" Target="../media/image20.tif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52.png"/><Relationship Id="rId3" Type="http://schemas.openxmlformats.org/officeDocument/2006/relationships/image" Target="../media/image42.tiff"/><Relationship Id="rId7" Type="http://schemas.openxmlformats.org/officeDocument/2006/relationships/image" Target="../media/image59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50.tiff"/><Relationship Id="rId5" Type="http://schemas.openxmlformats.org/officeDocument/2006/relationships/image" Target="../media/image57.tiff"/><Relationship Id="rId15" Type="http://schemas.openxmlformats.org/officeDocument/2006/relationships/image" Target="../media/image20.tiff"/><Relationship Id="rId10" Type="http://schemas.openxmlformats.org/officeDocument/2006/relationships/image" Target="../media/image49.tiff"/><Relationship Id="rId4" Type="http://schemas.openxmlformats.org/officeDocument/2006/relationships/image" Target="../media/image29.tiff"/><Relationship Id="rId9" Type="http://schemas.openxmlformats.org/officeDocument/2006/relationships/image" Target="../media/image41.png"/><Relationship Id="rId14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52.png"/><Relationship Id="rId3" Type="http://schemas.openxmlformats.org/officeDocument/2006/relationships/image" Target="../media/image42.tiff"/><Relationship Id="rId7" Type="http://schemas.openxmlformats.org/officeDocument/2006/relationships/image" Target="../media/image59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50.tiff"/><Relationship Id="rId5" Type="http://schemas.openxmlformats.org/officeDocument/2006/relationships/image" Target="../media/image57.tiff"/><Relationship Id="rId15" Type="http://schemas.openxmlformats.org/officeDocument/2006/relationships/image" Target="../media/image20.tiff"/><Relationship Id="rId10" Type="http://schemas.openxmlformats.org/officeDocument/2006/relationships/image" Target="../media/image49.tiff"/><Relationship Id="rId4" Type="http://schemas.openxmlformats.org/officeDocument/2006/relationships/image" Target="../media/image29.tiff"/><Relationship Id="rId9" Type="http://schemas.openxmlformats.org/officeDocument/2006/relationships/image" Target="../media/image41.png"/><Relationship Id="rId14" Type="http://schemas.openxmlformats.org/officeDocument/2006/relationships/image" Target="../media/image5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image" Target="../media/image57.tiff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42.tiff"/><Relationship Id="rId4" Type="http://schemas.openxmlformats.org/officeDocument/2006/relationships/image" Target="../media/image58.png"/><Relationship Id="rId9" Type="http://schemas.openxmlformats.org/officeDocument/2006/relationships/image" Target="../media/image29.tif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2.tiff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tiff"/><Relationship Id="rId10" Type="http://schemas.openxmlformats.org/officeDocument/2006/relationships/image" Target="../media/image20.tiff"/><Relationship Id="rId4" Type="http://schemas.openxmlformats.org/officeDocument/2006/relationships/image" Target="../media/image29.tiff"/><Relationship Id="rId9" Type="http://schemas.openxmlformats.org/officeDocument/2006/relationships/image" Target="../media/image4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e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3" Type="http://schemas.openxmlformats.org/officeDocument/2006/relationships/image" Target="../media/image64.tiff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20.tiff"/><Relationship Id="rId4" Type="http://schemas.openxmlformats.org/officeDocument/2006/relationships/image" Target="../media/image65.png"/><Relationship Id="rId9" Type="http://schemas.openxmlformats.org/officeDocument/2006/relationships/image" Target="../media/image42.tif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3" Type="http://schemas.openxmlformats.org/officeDocument/2006/relationships/image" Target="../media/image64.tiff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20.tiff"/><Relationship Id="rId4" Type="http://schemas.openxmlformats.org/officeDocument/2006/relationships/image" Target="../media/image65.png"/><Relationship Id="rId9" Type="http://schemas.openxmlformats.org/officeDocument/2006/relationships/image" Target="../media/image42.tif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tif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2.tiff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tiff"/><Relationship Id="rId10" Type="http://schemas.openxmlformats.org/officeDocument/2006/relationships/image" Target="../media/image20.tiff"/><Relationship Id="rId4" Type="http://schemas.openxmlformats.org/officeDocument/2006/relationships/image" Target="../media/image29.tiff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tiff"/><Relationship Id="rId4" Type="http://schemas.openxmlformats.org/officeDocument/2006/relationships/image" Target="../media/image20.tiff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54613" y="3900487"/>
            <a:ext cx="5630779" cy="2820989"/>
          </a:xfrm>
        </p:spPr>
        <p:txBody>
          <a:bodyPr>
            <a:normAutofit fontScale="92500" lnSpcReduction="10000"/>
          </a:bodyPr>
          <a:lstStyle/>
          <a:p>
            <a:r>
              <a:rPr lang="en-US" sz="3000" b="1" dirty="0"/>
              <a:t>Dan </a:t>
            </a:r>
            <a:r>
              <a:rPr lang="en-US" sz="3000" b="1" dirty="0" err="1"/>
              <a:t>Crankshaw</a:t>
            </a:r>
            <a:endParaRPr lang="en-US" sz="3000" b="1" dirty="0"/>
          </a:p>
          <a:p>
            <a:r>
              <a:rPr lang="en-US" dirty="0" err="1"/>
              <a:t>crankshaw@cs.berkeley.edu</a:t>
            </a:r>
            <a:endParaRPr lang="en-US" sz="2600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http://clipper.ai</a:t>
            </a:r>
            <a:endParaRPr lang="en-US" dirty="0"/>
          </a:p>
          <a:p>
            <a:r>
              <a:rPr lang="en-US" dirty="0">
                <a:hlinkClick r:id="rId4"/>
              </a:rPr>
              <a:t>https://github.com/ucbrise/clipper</a:t>
            </a:r>
            <a:endParaRPr lang="en-US" dirty="0"/>
          </a:p>
          <a:p>
            <a:endParaRPr lang="en-US" b="1" dirty="0"/>
          </a:p>
          <a:p>
            <a:r>
              <a:rPr lang="en-US" i="1" dirty="0"/>
              <a:t>November 29, 2017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54613" y="206972"/>
            <a:ext cx="11756573" cy="3310152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A Low-Latency Online Prediction Serving System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4613" y="0"/>
            <a:ext cx="493596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>
                <a:latin typeface="Helvetica Neue" charset="0"/>
                <a:ea typeface="Helvetica Neue" charset="0"/>
                <a:cs typeface="Helvetica Neue" charset="0"/>
              </a:rPr>
              <a:t>Clipper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5641" y="0"/>
            <a:ext cx="3425952" cy="10020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484" y="4687888"/>
            <a:ext cx="2538596" cy="203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16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05032">
            <a:off x="1170533" y="3136086"/>
            <a:ext cx="3061506" cy="2310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54" y="1571626"/>
            <a:ext cx="6118529" cy="180101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90511" y="246063"/>
            <a:ext cx="117967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4800" b="1" i="1" dirty="0">
                <a:solidFill>
                  <a:srgbClr val="FF0000"/>
                </a:solidFill>
                <a:latin typeface="Futura-BoldOblique" charset="0"/>
                <a:ea typeface="Futura-BoldOblique" charset="0"/>
                <a:cs typeface="Futura-BoldOblique" charset="0"/>
              </a:rPr>
              <a:t>Prediction-Serving Challenges</a:t>
            </a:r>
            <a:endParaRPr lang="en-US" sz="4800" b="1" dirty="0">
              <a:solidFill>
                <a:schemeClr val="accent4">
                  <a:lumMod val="7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0511" y="5523250"/>
            <a:ext cx="54204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i="1" dirty="0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Support low-latency, high-throughput serving workloads</a:t>
            </a:r>
            <a:endParaRPr lang="en-US" sz="3000" i="1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6785670" y="1956634"/>
            <a:ext cx="4997115" cy="2541345"/>
            <a:chOff x="597938" y="2491245"/>
            <a:chExt cx="11345409" cy="4458369"/>
          </a:xfrm>
        </p:grpSpPr>
        <p:cxnSp>
          <p:nvCxnSpPr>
            <p:cNvPr id="9" name="Straight Arrow Connector 8"/>
            <p:cNvCxnSpPr/>
            <p:nvPr/>
          </p:nvCxnSpPr>
          <p:spPr>
            <a:xfrm flipH="1" flipV="1">
              <a:off x="1931632" y="3999575"/>
              <a:ext cx="70804" cy="2034975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5140813" y="4084578"/>
              <a:ext cx="1127232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???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14806" y="2682823"/>
              <a:ext cx="2461613" cy="10972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969" y="2682823"/>
              <a:ext cx="2357373" cy="109728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4188" y="2682823"/>
              <a:ext cx="1539850" cy="109728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58528" y="2491245"/>
              <a:ext cx="1503574" cy="128885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12665" y="2682823"/>
              <a:ext cx="2130682" cy="109728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0368" y="5227852"/>
              <a:ext cx="2032000" cy="736600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3033109" y="5087848"/>
              <a:ext cx="2326716" cy="1095106"/>
              <a:chOff x="5142568" y="1782082"/>
              <a:chExt cx="2913611" cy="1371336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42568" y="1782082"/>
                <a:ext cx="2913611" cy="1068324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6503490" y="2650350"/>
                <a:ext cx="1106050" cy="5030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Gill Sans Light" charset="0"/>
                    <a:ea typeface="Gill Sans Light" charset="0"/>
                    <a:cs typeface="Gill Sans Light" charset="0"/>
                  </a:rPr>
                  <a:t>Create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10121682" y="5211156"/>
              <a:ext cx="1711628" cy="1180396"/>
              <a:chOff x="8558827" y="2824768"/>
              <a:chExt cx="1711628" cy="1180396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12" cstate="screen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558827" y="2824768"/>
                <a:ext cx="1593117" cy="1004889"/>
              </a:xfrm>
              <a:prstGeom prst="rect">
                <a:avLst/>
              </a:prstGeom>
            </p:spPr>
          </p:pic>
          <p:sp>
            <p:nvSpPr>
              <p:cNvPr id="27" name="Rectangle 26"/>
              <p:cNvSpPr/>
              <p:nvPr/>
            </p:nvSpPr>
            <p:spPr>
              <a:xfrm>
                <a:off x="9197725" y="3235723"/>
                <a:ext cx="1072730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400" b="1" dirty="0">
                    <a:solidFill>
                      <a:schemeClr val="bg1"/>
                    </a:solidFill>
                    <a:latin typeface="HelveticaNeue" charset="0"/>
                  </a:rPr>
                  <a:t>VW</a:t>
                </a:r>
                <a:endParaRPr lang="en-US" sz="44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2656" y="5392670"/>
              <a:ext cx="1636427" cy="1333688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4119897" y="6193694"/>
              <a:ext cx="1940552" cy="7559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200" dirty="0" err="1">
                  <a:latin typeface="Helvetica" charset="0"/>
                  <a:ea typeface="Helvetica" charset="0"/>
                  <a:cs typeface="Helvetica" charset="0"/>
                </a:rPr>
                <a:t>Caffe</a:t>
              </a:r>
              <a:endParaRPr lang="en-US" sz="22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6284" y="6048866"/>
              <a:ext cx="1629157" cy="77607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94392" y="6420124"/>
              <a:ext cx="2047697" cy="493916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938" y="5357224"/>
              <a:ext cx="2067648" cy="477856"/>
            </a:xfrm>
            <a:prstGeom prst="rect">
              <a:avLst/>
            </a:prstGeom>
          </p:spPr>
        </p:pic>
        <p:cxnSp>
          <p:nvCxnSpPr>
            <p:cNvPr id="33" name="Straight Arrow Connector 32"/>
            <p:cNvCxnSpPr/>
            <p:nvPr/>
          </p:nvCxnSpPr>
          <p:spPr>
            <a:xfrm flipV="1">
              <a:off x="1237488" y="3944112"/>
              <a:ext cx="560832" cy="141311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 flipV="1">
              <a:off x="2665586" y="3978765"/>
              <a:ext cx="1259330" cy="1319726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 flipV="1">
              <a:off x="4570290" y="3999574"/>
              <a:ext cx="93940" cy="2216473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 flipV="1">
              <a:off x="2276749" y="3897823"/>
              <a:ext cx="3399671" cy="1566986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6094968" y="3950692"/>
              <a:ext cx="816840" cy="1544644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6489956" y="3905374"/>
              <a:ext cx="2100904" cy="1582095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6642356" y="3905374"/>
              <a:ext cx="3646253" cy="1734496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H="1" flipV="1">
              <a:off x="5182320" y="3950692"/>
              <a:ext cx="5106289" cy="104439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H="1" flipV="1">
              <a:off x="9215441" y="3872867"/>
              <a:ext cx="1225569" cy="1274617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H="1" flipV="1">
              <a:off x="7399009" y="3905374"/>
              <a:ext cx="2672571" cy="228832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8799457" y="3857928"/>
              <a:ext cx="41674" cy="2358117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H="1" flipV="1">
              <a:off x="4859325" y="3978766"/>
              <a:ext cx="3401975" cy="1155654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5151431" y="3970900"/>
              <a:ext cx="1909902" cy="2316226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V="1">
              <a:off x="2665586" y="3905374"/>
              <a:ext cx="1292827" cy="2128368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2817986" y="3920032"/>
              <a:ext cx="3480948" cy="226611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H="1" flipV="1">
              <a:off x="4750363" y="3872867"/>
              <a:ext cx="1353911" cy="1562833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4069" y="5966100"/>
              <a:ext cx="1707129" cy="908047"/>
            </a:xfrm>
            <a:prstGeom prst="rect">
              <a:avLst/>
            </a:prstGeom>
          </p:spPr>
        </p:pic>
        <p:sp>
          <p:nvSpPr>
            <p:cNvPr id="50" name="Slide Number Placeholder 8"/>
            <p:cNvSpPr txBox="1">
              <a:spLocks/>
            </p:cNvSpPr>
            <p:nvPr/>
          </p:nvSpPr>
          <p:spPr>
            <a:xfrm>
              <a:off x="8763000" y="6508751"/>
              <a:ext cx="274320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DC2A921A-EC74-6F4D-8465-D463C43FF014}" type="slidenum">
                <a:rPr lang="en-US" smtClean="0">
                  <a:solidFill>
                    <a:prstClr val="black">
                      <a:tint val="75000"/>
                    </a:prstClr>
                  </a:solidFill>
                </a:rPr>
                <a:pPr/>
                <a:t>10</a:t>
              </a:fld>
              <a:endParaRPr lang="en-US">
                <a:solidFill>
                  <a:prstClr val="black">
                    <a:tint val="75000"/>
                  </a:prstClr>
                </a:solidFill>
              </a:endParaRPr>
            </a:p>
          </p:txBody>
        </p:sp>
      </p:grpSp>
      <p:sp>
        <p:nvSpPr>
          <p:cNvPr id="53" name="Rectangle 52"/>
          <p:cNvSpPr/>
          <p:nvPr/>
        </p:nvSpPr>
        <p:spPr>
          <a:xfrm>
            <a:off x="6479915" y="5101123"/>
            <a:ext cx="54538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i="1" dirty="0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Large and growing ecosystem of ML models and frameworks</a:t>
            </a:r>
            <a:endParaRPr lang="en-US" sz="3000" i="1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50868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494" y="16744"/>
            <a:ext cx="10515600" cy="1325563"/>
          </a:xfrm>
        </p:spPr>
        <p:txBody>
          <a:bodyPr/>
          <a:lstStyle/>
          <a:p>
            <a:r>
              <a:rPr lang="en-US" dirty="0"/>
              <a:t>Status of the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6300" y="3467100"/>
            <a:ext cx="10515600" cy="3041649"/>
          </a:xfrm>
        </p:spPr>
        <p:txBody>
          <a:bodyPr>
            <a:normAutofit/>
          </a:bodyPr>
          <a:lstStyle/>
          <a:p>
            <a:pPr>
              <a:spcBef>
                <a:spcPts val="3600"/>
              </a:spcBef>
              <a:buSzPct val="75000"/>
            </a:pPr>
            <a:r>
              <a:rPr lang="en-US" dirty="0"/>
              <a:t>0.2 released in September, 0.3 release under way</a:t>
            </a:r>
          </a:p>
          <a:p>
            <a:pPr>
              <a:spcBef>
                <a:spcPts val="3600"/>
              </a:spcBef>
              <a:buSzPct val="75000"/>
            </a:pPr>
            <a:r>
              <a:rPr lang="en-US" dirty="0"/>
              <a:t>Actively working with early users</a:t>
            </a:r>
          </a:p>
          <a:p>
            <a:pPr>
              <a:spcBef>
                <a:spcPts val="3600"/>
              </a:spcBef>
              <a:buSzPct val="75000"/>
            </a:pPr>
            <a:r>
              <a:rPr lang="en-US" dirty="0"/>
              <a:t>Post issues and questions on GitHub and subscribe to our mailing list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clipper-dev@googlegroups.com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7638" y="1478751"/>
            <a:ext cx="12044362" cy="1185863"/>
            <a:chOff x="111919" y="5350664"/>
            <a:chExt cx="12044362" cy="1185863"/>
          </a:xfrm>
        </p:grpSpPr>
        <p:sp>
          <p:nvSpPr>
            <p:cNvPr id="8" name="Rounded Rectangle 7"/>
            <p:cNvSpPr/>
            <p:nvPr/>
          </p:nvSpPr>
          <p:spPr>
            <a:xfrm>
              <a:off x="285750" y="5350664"/>
              <a:ext cx="11644313" cy="1185863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11919" y="5479256"/>
              <a:ext cx="1204436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dirty="0">
                  <a:solidFill>
                    <a:srgbClr val="C00000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https://github.com/ucbrise/clipper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383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3495" y="1676241"/>
            <a:ext cx="9301210" cy="3581717"/>
          </a:xfrm>
        </p:spPr>
        <p:txBody>
          <a:bodyPr>
            <a:noAutofit/>
          </a:bodyPr>
          <a:lstStyle/>
          <a:p>
            <a:pPr algn="ctr"/>
            <a:r>
              <a:rPr lang="en-US" sz="7500" b="1" i="1" dirty="0">
                <a:solidFill>
                  <a:schemeClr val="accent1">
                    <a:lumMod val="50000"/>
                  </a:schemeClr>
                </a:solidFill>
              </a:rPr>
              <a:t>Serving Multi-Model Pipelines</a:t>
            </a:r>
            <a:br>
              <a:rPr lang="en-US" sz="7500" b="1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7500" b="1" i="1" dirty="0">
                <a:solidFill>
                  <a:schemeClr val="accent1">
                    <a:lumMod val="50000"/>
                  </a:schemeClr>
                </a:solidFill>
              </a:rPr>
              <a:t>(Work In Progress)</a:t>
            </a:r>
          </a:p>
        </p:txBody>
      </p:sp>
    </p:spTree>
    <p:extLst>
      <p:ext uri="{BB962C8B-B14F-4D97-AF65-F5344CB8AC3E}">
        <p14:creationId xmlns:p14="http://schemas.microsoft.com/office/powerpoint/2010/main" val="1596727960"/>
      </p:ext>
    </p:extLst>
  </p:cSld>
  <p:clrMapOvr>
    <a:masterClrMapping/>
  </p:clrMapOvr>
  <p:transition spd="slow">
    <p:push dir="u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053" y="1403986"/>
            <a:ext cx="10948987" cy="5286374"/>
          </a:xfrm>
        </p:spPr>
        <p:txBody>
          <a:bodyPr>
            <a:normAutofit/>
          </a:bodyPr>
          <a:lstStyle/>
          <a:p>
            <a:pPr>
              <a:spcBef>
                <a:spcPts val="3400"/>
              </a:spcBef>
              <a:buClr>
                <a:schemeClr val="accent6">
                  <a:lumMod val="75000"/>
                </a:schemeClr>
              </a:buClr>
              <a:buFont typeface="Wingdings" charset="2"/>
              <a:buChar char="q"/>
            </a:pPr>
            <a:r>
              <a:rPr lang="en-US" sz="4300" i="1" dirty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Containerized frameworks: </a:t>
            </a:r>
            <a:r>
              <a:rPr lang="en-US" sz="4300" i="1" dirty="0">
                <a:solidFill>
                  <a:schemeClr val="accent6">
                    <a:lumMod val="75000"/>
                  </a:schemeClr>
                </a:solidFill>
              </a:rPr>
              <a:t>unified abstraction and isolation</a:t>
            </a:r>
          </a:p>
          <a:p>
            <a:pPr>
              <a:spcBef>
                <a:spcPts val="3400"/>
              </a:spcBef>
              <a:buClr>
                <a:schemeClr val="accent6">
                  <a:lumMod val="75000"/>
                </a:schemeClr>
              </a:buClr>
              <a:buFont typeface="Wingdings" charset="2"/>
              <a:buChar char="q"/>
            </a:pPr>
            <a:r>
              <a:rPr lang="en-US" sz="4300" i="1" dirty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Cross-framework caching and batching: </a:t>
            </a:r>
            <a:r>
              <a:rPr lang="en-US" sz="4300" i="1" dirty="0">
                <a:solidFill>
                  <a:schemeClr val="accent6">
                    <a:lumMod val="75000"/>
                  </a:schemeClr>
                </a:solidFill>
              </a:rPr>
              <a:t>optimize throughput and latency</a:t>
            </a:r>
          </a:p>
          <a:p>
            <a:pPr>
              <a:spcBef>
                <a:spcPts val="3400"/>
              </a:spcBef>
              <a:buClr>
                <a:schemeClr val="accent6">
                  <a:lumMod val="75000"/>
                </a:schemeClr>
              </a:buClr>
              <a:buFont typeface="Wingdings" charset="2"/>
              <a:buChar char="q"/>
            </a:pPr>
            <a:r>
              <a:rPr lang="en-US" sz="4300" i="1" dirty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Cross-framework model composition: </a:t>
            </a:r>
            <a:r>
              <a:rPr lang="en-US" sz="4300" i="1" dirty="0">
                <a:solidFill>
                  <a:schemeClr val="accent6">
                    <a:lumMod val="75000"/>
                  </a:schemeClr>
                </a:solidFill>
              </a:rPr>
              <a:t>improved accuracy through ensembles and bandits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5743" y="78423"/>
            <a:ext cx="117967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4800" b="1" i="1" dirty="0">
                <a:solidFill>
                  <a:schemeClr val="accent6">
                    <a:lumMod val="75000"/>
                  </a:schemeClr>
                </a:solidFill>
                <a:latin typeface="Futura-BoldOblique" charset="0"/>
                <a:ea typeface="Futura-BoldOblique" charset="0"/>
                <a:cs typeface="Futura-BoldOblique" charset="0"/>
              </a:rPr>
              <a:t>Technologies inside Clipper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743" y="1262964"/>
            <a:ext cx="11311467" cy="323759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80888" y="2588527"/>
            <a:ext cx="11021176" cy="13255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ctr"/>
            <a:r>
              <a:rPr lang="en-US" sz="4800" i="1" dirty="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*Explored in research prototype</a:t>
            </a:r>
          </a:p>
          <a:p>
            <a:pPr algn="ctr"/>
            <a:r>
              <a:rPr lang="en-US" sz="4800" i="1" dirty="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[NSDI 2017]</a:t>
            </a:r>
          </a:p>
        </p:txBody>
      </p:sp>
    </p:spTree>
    <p:extLst>
      <p:ext uri="{BB962C8B-B14F-4D97-AF65-F5344CB8AC3E}">
        <p14:creationId xmlns:p14="http://schemas.microsoft.com/office/powerpoint/2010/main" val="170218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8110363" y="6376250"/>
            <a:ext cx="2418934" cy="9911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4031690" y="6376250"/>
            <a:ext cx="1810909" cy="9911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5538" y="1118352"/>
            <a:ext cx="11344152" cy="64249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45567" y="2454116"/>
            <a:ext cx="11344122" cy="2812928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445538" y="-13145"/>
            <a:ext cx="11746462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Clipper Architecture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949993" y="2357235"/>
            <a:ext cx="21275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Clipper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8471" y="1209029"/>
            <a:ext cx="1909438" cy="48674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685" y="1209029"/>
            <a:ext cx="1828581" cy="48674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114" y="1209029"/>
            <a:ext cx="1194440" cy="486742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6759" y="1132712"/>
            <a:ext cx="1166301" cy="5717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263" y="1209029"/>
            <a:ext cx="1652740" cy="4867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0058" y="6469862"/>
            <a:ext cx="2032000" cy="59069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85691" y="6436458"/>
            <a:ext cx="15247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latin typeface="Helvetica" charset="0"/>
                <a:ea typeface="Helvetica" charset="0"/>
                <a:cs typeface="Helvetica" charset="0"/>
              </a:rPr>
              <a:t>Caffe</a:t>
            </a:r>
            <a:endParaRPr lang="en-US" sz="44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5537" y="1183891"/>
            <a:ext cx="3022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 Neue" charset="0"/>
                <a:ea typeface="Helvetica Neue" charset="0"/>
                <a:cs typeface="Helvetica Neue" charset="0"/>
              </a:rPr>
              <a:t>Applications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783991" y="1781929"/>
            <a:ext cx="1736806" cy="635052"/>
            <a:chOff x="783991" y="2298303"/>
            <a:chExt cx="1736806" cy="635052"/>
          </a:xfrm>
        </p:grpSpPr>
        <p:sp>
          <p:nvSpPr>
            <p:cNvPr id="22" name="TextBox 21"/>
            <p:cNvSpPr txBox="1"/>
            <p:nvPr/>
          </p:nvSpPr>
          <p:spPr>
            <a:xfrm>
              <a:off x="783991" y="2323442"/>
              <a:ext cx="148374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Predict</a:t>
              </a:r>
            </a:p>
          </p:txBody>
        </p:sp>
        <p:sp>
          <p:nvSpPr>
            <p:cNvPr id="23" name="Up-Down Arrow 22"/>
            <p:cNvSpPr/>
            <p:nvPr/>
          </p:nvSpPr>
          <p:spPr>
            <a:xfrm>
              <a:off x="2267731" y="2298303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498601" y="1781929"/>
            <a:ext cx="1970146" cy="635052"/>
            <a:chOff x="9498601" y="2298303"/>
            <a:chExt cx="1970146" cy="635052"/>
          </a:xfrm>
        </p:grpSpPr>
        <p:sp>
          <p:nvSpPr>
            <p:cNvPr id="50" name="TextBox 49"/>
            <p:cNvSpPr txBox="1"/>
            <p:nvPr/>
          </p:nvSpPr>
          <p:spPr>
            <a:xfrm>
              <a:off x="9741992" y="2323442"/>
              <a:ext cx="172675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Observe</a:t>
              </a:r>
            </a:p>
          </p:txBody>
        </p:sp>
        <p:sp>
          <p:nvSpPr>
            <p:cNvPr id="51" name="Up-Down Arrow 50"/>
            <p:cNvSpPr/>
            <p:nvPr/>
          </p:nvSpPr>
          <p:spPr>
            <a:xfrm>
              <a:off x="9498601" y="2298303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4054677" y="1807068"/>
            <a:ext cx="4153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Helvetica Neue" charset="0"/>
                <a:ea typeface="Helvetica Neue" charset="0"/>
                <a:cs typeface="Helvetica Neue" charset="0"/>
              </a:rPr>
              <a:t>RPC/REST Interface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711" y="6354736"/>
            <a:ext cx="1764600" cy="1111072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0830370" y="6399323"/>
            <a:ext cx="542513" cy="147044"/>
            <a:chOff x="10658591" y="6109729"/>
            <a:chExt cx="874878" cy="237129"/>
          </a:xfrm>
        </p:grpSpPr>
        <p:sp>
          <p:nvSpPr>
            <p:cNvPr id="28" name="Oval 27"/>
            <p:cNvSpPr/>
            <p:nvPr/>
          </p:nvSpPr>
          <p:spPr>
            <a:xfrm>
              <a:off x="10658591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10977466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11296340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Rectangle 57"/>
          <p:cNvSpPr/>
          <p:nvPr/>
        </p:nvSpPr>
        <p:spPr>
          <a:xfrm>
            <a:off x="6079346" y="6376251"/>
            <a:ext cx="1810909" cy="829648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079346" y="7227414"/>
            <a:ext cx="1810909" cy="431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4031690" y="5992897"/>
            <a:ext cx="1810909" cy="4064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MC</a:t>
            </a:r>
          </a:p>
        </p:txBody>
      </p:sp>
      <p:sp>
        <p:nvSpPr>
          <p:cNvPr id="70" name="Rectangle 69"/>
          <p:cNvSpPr/>
          <p:nvPr/>
        </p:nvSpPr>
        <p:spPr>
          <a:xfrm>
            <a:off x="6079346" y="5992897"/>
            <a:ext cx="1810909" cy="4064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MC</a:t>
            </a:r>
          </a:p>
        </p:txBody>
      </p:sp>
      <p:sp>
        <p:nvSpPr>
          <p:cNvPr id="71" name="Rectangle 70"/>
          <p:cNvSpPr/>
          <p:nvPr/>
        </p:nvSpPr>
        <p:spPr>
          <a:xfrm>
            <a:off x="8110363" y="5992897"/>
            <a:ext cx="2418934" cy="4064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MC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196853" y="5320710"/>
            <a:ext cx="1197411" cy="635052"/>
            <a:chOff x="1055580" y="4658605"/>
            <a:chExt cx="1197411" cy="635052"/>
          </a:xfrm>
        </p:grpSpPr>
        <p:sp>
          <p:nvSpPr>
            <p:cNvPr id="66" name="Up-Down Arrow 65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  <a:endParaRPr lang="en-US" sz="3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256913" y="5320710"/>
            <a:ext cx="1197411" cy="635052"/>
            <a:chOff x="1055580" y="4658605"/>
            <a:chExt cx="1197411" cy="635052"/>
          </a:xfrm>
        </p:grpSpPr>
        <p:sp>
          <p:nvSpPr>
            <p:cNvPr id="74" name="Up-Down Arrow 73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  <a:endParaRPr lang="en-US" sz="3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300548" y="5320710"/>
            <a:ext cx="1197411" cy="635052"/>
            <a:chOff x="1055580" y="4658605"/>
            <a:chExt cx="1197411" cy="635052"/>
          </a:xfrm>
        </p:grpSpPr>
        <p:sp>
          <p:nvSpPr>
            <p:cNvPr id="77" name="Up-Down Arrow 76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  <a:endParaRPr lang="en-US" sz="3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8624554" y="5320710"/>
            <a:ext cx="1197411" cy="635052"/>
            <a:chOff x="1055580" y="4658605"/>
            <a:chExt cx="1197411" cy="635052"/>
          </a:xfrm>
        </p:grpSpPr>
        <p:sp>
          <p:nvSpPr>
            <p:cNvPr id="80" name="Up-Down Arrow 79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  <a:endParaRPr lang="en-US" sz="3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34701" y="3946785"/>
            <a:ext cx="10997397" cy="1181124"/>
            <a:chOff x="634701" y="3946785"/>
            <a:chExt cx="10997397" cy="1181124"/>
          </a:xfrm>
        </p:grpSpPr>
        <p:sp>
          <p:nvSpPr>
            <p:cNvPr id="63" name="Rectangle 62"/>
            <p:cNvSpPr/>
            <p:nvPr/>
          </p:nvSpPr>
          <p:spPr>
            <a:xfrm>
              <a:off x="634701" y="3946785"/>
              <a:ext cx="10997397" cy="1181124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Ins="274320" rtlCol="0" anchor="ctr"/>
            <a:lstStyle/>
            <a:p>
              <a:pPr algn="r"/>
              <a:r>
                <a:rPr lang="en-US" sz="3200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Model Abstraction Layer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37486" y="4029515"/>
              <a:ext cx="468448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Provide a </a:t>
              </a:r>
              <a:r>
                <a:rPr lang="en-US" sz="2000" b="1" i="1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common interface </a:t>
              </a:r>
              <a:r>
                <a:rPr lang="en-US" sz="2000" i="1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to models</a:t>
              </a:r>
            </a:p>
            <a:p>
              <a:r>
                <a:rPr lang="en-US" sz="2000" i="1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while </a:t>
              </a:r>
              <a:r>
                <a:rPr lang="en-US" sz="2000" b="1" i="1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bounding latency </a:t>
              </a:r>
              <a:r>
                <a:rPr lang="en-US" sz="2000" i="1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and </a:t>
              </a:r>
              <a:br>
                <a:rPr lang="en-US" sz="2000" i="1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</a:br>
              <a:r>
                <a:rPr lang="en-US" sz="2000" b="1" i="1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maximizing throughput</a:t>
              </a:r>
              <a:r>
                <a:rPr lang="en-US" sz="2000" i="1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.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34701" y="3110253"/>
            <a:ext cx="10997397" cy="707886"/>
            <a:chOff x="634701" y="3110253"/>
            <a:chExt cx="10997397" cy="707886"/>
          </a:xfrm>
        </p:grpSpPr>
        <p:sp>
          <p:nvSpPr>
            <p:cNvPr id="85" name="Rectangle 84"/>
            <p:cNvSpPr/>
            <p:nvPr/>
          </p:nvSpPr>
          <p:spPr>
            <a:xfrm>
              <a:off x="634701" y="3126303"/>
              <a:ext cx="10997397" cy="675637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Ins="274320" rtlCol="0" anchor="ctr"/>
            <a:lstStyle/>
            <a:p>
              <a:pPr algn="r"/>
              <a:r>
                <a:rPr lang="en-US" sz="3200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Model Selection Layer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35577" y="3110253"/>
              <a:ext cx="60529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Improve accuracy through </a:t>
              </a:r>
              <a:r>
                <a:rPr lang="en-US" sz="2000" b="1" i="1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bandit methods and ensembles</a:t>
              </a:r>
              <a:r>
                <a:rPr lang="en-US" sz="2000" i="1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, </a:t>
              </a:r>
              <a:r>
                <a:rPr lang="en-US" sz="2000" b="1" i="1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online learning,</a:t>
              </a:r>
              <a:r>
                <a:rPr lang="en-US" sz="2000" i="1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 and </a:t>
              </a:r>
              <a:r>
                <a:rPr lang="en-US" sz="2000" b="1" i="1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personalization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45537" y="5992897"/>
            <a:ext cx="3361842" cy="1374518"/>
            <a:chOff x="445537" y="5992897"/>
            <a:chExt cx="3361842" cy="1374518"/>
          </a:xfrm>
        </p:grpSpPr>
        <p:sp>
          <p:nvSpPr>
            <p:cNvPr id="27" name="Rectangle 26"/>
            <p:cNvSpPr/>
            <p:nvPr/>
          </p:nvSpPr>
          <p:spPr>
            <a:xfrm>
              <a:off x="445538" y="6376250"/>
              <a:ext cx="3361841" cy="9911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445537" y="5992897"/>
              <a:ext cx="3361842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Model Container (MC)</a:t>
              </a:r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2893" y="6436458"/>
              <a:ext cx="1707129" cy="9080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5682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8110363" y="6376250"/>
            <a:ext cx="2418934" cy="9911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4031690" y="6376250"/>
            <a:ext cx="1810909" cy="9911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5538" y="1118352"/>
            <a:ext cx="11344152" cy="64249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45567" y="2454116"/>
            <a:ext cx="11344122" cy="2812928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445538" y="-13145"/>
            <a:ext cx="11746462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Clipper Architecture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949993" y="2357235"/>
            <a:ext cx="21275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Clipper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8471" y="1209029"/>
            <a:ext cx="1909438" cy="48674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685" y="1209029"/>
            <a:ext cx="1828581" cy="48674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114" y="1209029"/>
            <a:ext cx="1194440" cy="486742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6759" y="1132712"/>
            <a:ext cx="1166301" cy="5717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263" y="1209029"/>
            <a:ext cx="1652740" cy="4867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0058" y="6469862"/>
            <a:ext cx="2032000" cy="59069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85691" y="6436458"/>
            <a:ext cx="15247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latin typeface="Helvetica" charset="0"/>
                <a:ea typeface="Helvetica" charset="0"/>
                <a:cs typeface="Helvetica" charset="0"/>
              </a:rPr>
              <a:t>Caffe</a:t>
            </a:r>
            <a:endParaRPr lang="en-US" sz="44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5537" y="1183891"/>
            <a:ext cx="3022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 Neue" charset="0"/>
                <a:ea typeface="Helvetica Neue" charset="0"/>
                <a:cs typeface="Helvetica Neue" charset="0"/>
              </a:rPr>
              <a:t>Applications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783991" y="1781929"/>
            <a:ext cx="1736806" cy="635052"/>
            <a:chOff x="783991" y="2298303"/>
            <a:chExt cx="1736806" cy="635052"/>
          </a:xfrm>
        </p:grpSpPr>
        <p:sp>
          <p:nvSpPr>
            <p:cNvPr id="22" name="TextBox 21"/>
            <p:cNvSpPr txBox="1"/>
            <p:nvPr/>
          </p:nvSpPr>
          <p:spPr>
            <a:xfrm>
              <a:off x="783991" y="2323442"/>
              <a:ext cx="148374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Predict</a:t>
              </a:r>
            </a:p>
          </p:txBody>
        </p:sp>
        <p:sp>
          <p:nvSpPr>
            <p:cNvPr id="23" name="Up-Down Arrow 22"/>
            <p:cNvSpPr/>
            <p:nvPr/>
          </p:nvSpPr>
          <p:spPr>
            <a:xfrm>
              <a:off x="2267731" y="2298303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498601" y="1781929"/>
            <a:ext cx="1970146" cy="635052"/>
            <a:chOff x="9498601" y="2298303"/>
            <a:chExt cx="1970146" cy="635052"/>
          </a:xfrm>
        </p:grpSpPr>
        <p:sp>
          <p:nvSpPr>
            <p:cNvPr id="50" name="TextBox 49"/>
            <p:cNvSpPr txBox="1"/>
            <p:nvPr/>
          </p:nvSpPr>
          <p:spPr>
            <a:xfrm>
              <a:off x="9741992" y="2323442"/>
              <a:ext cx="172675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Observe</a:t>
              </a:r>
            </a:p>
          </p:txBody>
        </p:sp>
        <p:sp>
          <p:nvSpPr>
            <p:cNvPr id="51" name="Up-Down Arrow 50"/>
            <p:cNvSpPr/>
            <p:nvPr/>
          </p:nvSpPr>
          <p:spPr>
            <a:xfrm>
              <a:off x="9498601" y="2298303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4054677" y="1807068"/>
            <a:ext cx="4153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Helvetica Neue" charset="0"/>
                <a:ea typeface="Helvetica Neue" charset="0"/>
                <a:cs typeface="Helvetica Neue" charset="0"/>
              </a:rPr>
              <a:t>RPC/REST Interface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711" y="6354736"/>
            <a:ext cx="1764600" cy="1111072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0830370" y="6399323"/>
            <a:ext cx="542513" cy="147044"/>
            <a:chOff x="10658591" y="6109729"/>
            <a:chExt cx="874878" cy="237129"/>
          </a:xfrm>
        </p:grpSpPr>
        <p:sp>
          <p:nvSpPr>
            <p:cNvPr id="28" name="Oval 27"/>
            <p:cNvSpPr/>
            <p:nvPr/>
          </p:nvSpPr>
          <p:spPr>
            <a:xfrm>
              <a:off x="10658591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10977466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11296340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Rectangle 57"/>
          <p:cNvSpPr/>
          <p:nvPr/>
        </p:nvSpPr>
        <p:spPr>
          <a:xfrm>
            <a:off x="6079346" y="6376251"/>
            <a:ext cx="1810909" cy="829648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079346" y="7227414"/>
            <a:ext cx="1810909" cy="431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4031690" y="5992897"/>
            <a:ext cx="1810909" cy="4064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MC</a:t>
            </a:r>
          </a:p>
        </p:txBody>
      </p:sp>
      <p:sp>
        <p:nvSpPr>
          <p:cNvPr id="70" name="Rectangle 69"/>
          <p:cNvSpPr/>
          <p:nvPr/>
        </p:nvSpPr>
        <p:spPr>
          <a:xfrm>
            <a:off x="6079346" y="5992897"/>
            <a:ext cx="1810909" cy="4064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MC</a:t>
            </a:r>
          </a:p>
        </p:txBody>
      </p:sp>
      <p:sp>
        <p:nvSpPr>
          <p:cNvPr id="71" name="Rectangle 70"/>
          <p:cNvSpPr/>
          <p:nvPr/>
        </p:nvSpPr>
        <p:spPr>
          <a:xfrm>
            <a:off x="8110363" y="5992897"/>
            <a:ext cx="2418934" cy="4064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MC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196853" y="5320710"/>
            <a:ext cx="1197411" cy="635052"/>
            <a:chOff x="1055580" y="4658605"/>
            <a:chExt cx="1197411" cy="635052"/>
          </a:xfrm>
        </p:grpSpPr>
        <p:sp>
          <p:nvSpPr>
            <p:cNvPr id="66" name="Up-Down Arrow 65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256913" y="5320710"/>
            <a:ext cx="1197411" cy="635052"/>
            <a:chOff x="1055580" y="4658605"/>
            <a:chExt cx="1197411" cy="635052"/>
          </a:xfrm>
        </p:grpSpPr>
        <p:sp>
          <p:nvSpPr>
            <p:cNvPr id="74" name="Up-Down Arrow 73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  <a:endParaRPr lang="en-US" sz="3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300548" y="5320710"/>
            <a:ext cx="1197411" cy="635052"/>
            <a:chOff x="1055580" y="4658605"/>
            <a:chExt cx="1197411" cy="635052"/>
          </a:xfrm>
        </p:grpSpPr>
        <p:sp>
          <p:nvSpPr>
            <p:cNvPr id="77" name="Up-Down Arrow 76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  <a:endParaRPr lang="en-US" sz="3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8624554" y="5320710"/>
            <a:ext cx="1197411" cy="635052"/>
            <a:chOff x="1055580" y="4658605"/>
            <a:chExt cx="1197411" cy="635052"/>
          </a:xfrm>
        </p:grpSpPr>
        <p:sp>
          <p:nvSpPr>
            <p:cNvPr id="80" name="Up-Down Arrow 79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  <a:endParaRPr lang="en-US" sz="3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34701" y="3126303"/>
            <a:ext cx="10997397" cy="675637"/>
            <a:chOff x="634701" y="3126303"/>
            <a:chExt cx="10997397" cy="675637"/>
          </a:xfrm>
        </p:grpSpPr>
        <p:sp>
          <p:nvSpPr>
            <p:cNvPr id="64" name="Rectangle 63"/>
            <p:cNvSpPr/>
            <p:nvPr/>
          </p:nvSpPr>
          <p:spPr>
            <a:xfrm>
              <a:off x="634701" y="3126303"/>
              <a:ext cx="10997397" cy="675637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Ins="274320" rtlCol="0" anchor="ctr"/>
            <a:lstStyle/>
            <a:p>
              <a:pPr algn="r"/>
              <a:r>
                <a:rPr lang="en-US" sz="3200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Model Selection Layer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780876" y="3232105"/>
              <a:ext cx="5042536" cy="47475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Ins="91440"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rPr>
                <a:t>Selection Policy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34701" y="3946785"/>
            <a:ext cx="10997397" cy="1181124"/>
            <a:chOff x="634701" y="3898271"/>
            <a:chExt cx="10997397" cy="1181124"/>
          </a:xfrm>
        </p:grpSpPr>
        <p:sp>
          <p:nvSpPr>
            <p:cNvPr id="63" name="Rectangle 62"/>
            <p:cNvSpPr/>
            <p:nvPr/>
          </p:nvSpPr>
          <p:spPr>
            <a:xfrm>
              <a:off x="634701" y="3898271"/>
              <a:ext cx="10997397" cy="1181124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Ins="274320" rtlCol="0" anchor="ctr"/>
            <a:lstStyle/>
            <a:p>
              <a:pPr algn="r"/>
              <a:r>
                <a:rPr lang="en-US" sz="32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Model Abstraction Layer</a:t>
              </a:r>
              <a:endParaRPr lang="en-US" sz="32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82" name="Rounded Rectangle 81"/>
            <p:cNvSpPr/>
            <p:nvPr/>
          </p:nvSpPr>
          <p:spPr>
            <a:xfrm>
              <a:off x="780876" y="3971235"/>
              <a:ext cx="5042536" cy="47475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Ins="91440"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rPr>
                <a:t>Caching</a:t>
              </a:r>
            </a:p>
          </p:txBody>
        </p:sp>
        <p:sp>
          <p:nvSpPr>
            <p:cNvPr id="83" name="Rounded Rectangle 82"/>
            <p:cNvSpPr/>
            <p:nvPr/>
          </p:nvSpPr>
          <p:spPr>
            <a:xfrm>
              <a:off x="780876" y="4531828"/>
              <a:ext cx="5042536" cy="47475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Ins="91440"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rPr>
                <a:t>Adaptive Batching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445537" y="5992897"/>
            <a:ext cx="3361842" cy="1374518"/>
            <a:chOff x="445537" y="5992897"/>
            <a:chExt cx="3361842" cy="1374518"/>
          </a:xfrm>
        </p:grpSpPr>
        <p:sp>
          <p:nvSpPr>
            <p:cNvPr id="85" name="Rectangle 84"/>
            <p:cNvSpPr/>
            <p:nvPr/>
          </p:nvSpPr>
          <p:spPr>
            <a:xfrm>
              <a:off x="445538" y="6376250"/>
              <a:ext cx="3361841" cy="9911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45537" y="5992897"/>
              <a:ext cx="3361842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Model Container (MC)</a:t>
              </a:r>
            </a:p>
          </p:txBody>
        </p:sp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2893" y="6436458"/>
              <a:ext cx="1707129" cy="9080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338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8110363" y="6376250"/>
            <a:ext cx="2418934" cy="9911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4031690" y="6376250"/>
            <a:ext cx="1810909" cy="9911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5538" y="1118352"/>
            <a:ext cx="11344152" cy="64249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45567" y="2454116"/>
            <a:ext cx="11344122" cy="2812928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445538" y="-13145"/>
            <a:ext cx="11746462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Clipper Architecture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949993" y="2357235"/>
            <a:ext cx="21275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Clipper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8471" y="1209029"/>
            <a:ext cx="1909438" cy="48674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685" y="1209029"/>
            <a:ext cx="1828581" cy="48674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114" y="1209029"/>
            <a:ext cx="1194440" cy="486742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6759" y="1132712"/>
            <a:ext cx="1166301" cy="5717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263" y="1209029"/>
            <a:ext cx="1652740" cy="4867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0058" y="6469862"/>
            <a:ext cx="2032000" cy="59069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85691" y="6436458"/>
            <a:ext cx="15247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latin typeface="Helvetica" charset="0"/>
                <a:ea typeface="Helvetica" charset="0"/>
                <a:cs typeface="Helvetica" charset="0"/>
              </a:rPr>
              <a:t>Caffe</a:t>
            </a:r>
            <a:endParaRPr lang="en-US" sz="44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5537" y="1183891"/>
            <a:ext cx="3022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 Neue" charset="0"/>
                <a:ea typeface="Helvetica Neue" charset="0"/>
                <a:cs typeface="Helvetica Neue" charset="0"/>
              </a:rPr>
              <a:t>Applications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783991" y="1781929"/>
            <a:ext cx="1736806" cy="635052"/>
            <a:chOff x="783991" y="2298303"/>
            <a:chExt cx="1736806" cy="635052"/>
          </a:xfrm>
        </p:grpSpPr>
        <p:sp>
          <p:nvSpPr>
            <p:cNvPr id="22" name="TextBox 21"/>
            <p:cNvSpPr txBox="1"/>
            <p:nvPr/>
          </p:nvSpPr>
          <p:spPr>
            <a:xfrm>
              <a:off x="783991" y="2323442"/>
              <a:ext cx="148374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Predict</a:t>
              </a:r>
            </a:p>
          </p:txBody>
        </p:sp>
        <p:sp>
          <p:nvSpPr>
            <p:cNvPr id="23" name="Up-Down Arrow 22"/>
            <p:cNvSpPr/>
            <p:nvPr/>
          </p:nvSpPr>
          <p:spPr>
            <a:xfrm>
              <a:off x="2267731" y="2298303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498601" y="1781929"/>
            <a:ext cx="1970146" cy="635052"/>
            <a:chOff x="9498601" y="2298303"/>
            <a:chExt cx="1970146" cy="635052"/>
          </a:xfrm>
        </p:grpSpPr>
        <p:sp>
          <p:nvSpPr>
            <p:cNvPr id="50" name="TextBox 49"/>
            <p:cNvSpPr txBox="1"/>
            <p:nvPr/>
          </p:nvSpPr>
          <p:spPr>
            <a:xfrm>
              <a:off x="9741992" y="2323442"/>
              <a:ext cx="172675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Observe</a:t>
              </a:r>
            </a:p>
          </p:txBody>
        </p:sp>
        <p:sp>
          <p:nvSpPr>
            <p:cNvPr id="51" name="Up-Down Arrow 50"/>
            <p:cNvSpPr/>
            <p:nvPr/>
          </p:nvSpPr>
          <p:spPr>
            <a:xfrm>
              <a:off x="9498601" y="2298303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4054677" y="1807068"/>
            <a:ext cx="4153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Helvetica Neue" charset="0"/>
                <a:ea typeface="Helvetica Neue" charset="0"/>
                <a:cs typeface="Helvetica Neue" charset="0"/>
              </a:rPr>
              <a:t>RPC/REST Interface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711" y="6354736"/>
            <a:ext cx="1764600" cy="1111072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0830370" y="6399323"/>
            <a:ext cx="542513" cy="147044"/>
            <a:chOff x="10658591" y="6109729"/>
            <a:chExt cx="874878" cy="237129"/>
          </a:xfrm>
        </p:grpSpPr>
        <p:sp>
          <p:nvSpPr>
            <p:cNvPr id="28" name="Oval 27"/>
            <p:cNvSpPr/>
            <p:nvPr/>
          </p:nvSpPr>
          <p:spPr>
            <a:xfrm>
              <a:off x="10658591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10977466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11296340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Rectangle 57"/>
          <p:cNvSpPr/>
          <p:nvPr/>
        </p:nvSpPr>
        <p:spPr>
          <a:xfrm>
            <a:off x="6079346" y="6376251"/>
            <a:ext cx="1810909" cy="829648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079346" y="7227414"/>
            <a:ext cx="1810909" cy="431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4031690" y="5992897"/>
            <a:ext cx="1810909" cy="4064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MC</a:t>
            </a:r>
          </a:p>
        </p:txBody>
      </p:sp>
      <p:sp>
        <p:nvSpPr>
          <p:cNvPr id="70" name="Rectangle 69"/>
          <p:cNvSpPr/>
          <p:nvPr/>
        </p:nvSpPr>
        <p:spPr>
          <a:xfrm>
            <a:off x="6079346" y="5992897"/>
            <a:ext cx="1810909" cy="4064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MC</a:t>
            </a:r>
          </a:p>
        </p:txBody>
      </p:sp>
      <p:sp>
        <p:nvSpPr>
          <p:cNvPr id="71" name="Rectangle 70"/>
          <p:cNvSpPr/>
          <p:nvPr/>
        </p:nvSpPr>
        <p:spPr>
          <a:xfrm>
            <a:off x="8110363" y="5992897"/>
            <a:ext cx="2418934" cy="4064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MC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196853" y="5320710"/>
            <a:ext cx="1197411" cy="635052"/>
            <a:chOff x="1055580" y="4658605"/>
            <a:chExt cx="1197411" cy="635052"/>
          </a:xfrm>
        </p:grpSpPr>
        <p:sp>
          <p:nvSpPr>
            <p:cNvPr id="66" name="Up-Down Arrow 65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  <a:endParaRPr lang="en-US" sz="3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256913" y="5320710"/>
            <a:ext cx="1197411" cy="635052"/>
            <a:chOff x="1055580" y="4658605"/>
            <a:chExt cx="1197411" cy="635052"/>
          </a:xfrm>
        </p:grpSpPr>
        <p:sp>
          <p:nvSpPr>
            <p:cNvPr id="74" name="Up-Down Arrow 73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  <a:endParaRPr lang="en-US" sz="3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300548" y="5320710"/>
            <a:ext cx="1197411" cy="635052"/>
            <a:chOff x="1055580" y="4658605"/>
            <a:chExt cx="1197411" cy="635052"/>
          </a:xfrm>
        </p:grpSpPr>
        <p:sp>
          <p:nvSpPr>
            <p:cNvPr id="77" name="Up-Down Arrow 76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  <a:endParaRPr lang="en-US" sz="3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8624554" y="5320710"/>
            <a:ext cx="1197411" cy="635052"/>
            <a:chOff x="1055580" y="4658605"/>
            <a:chExt cx="1197411" cy="635052"/>
          </a:xfrm>
        </p:grpSpPr>
        <p:sp>
          <p:nvSpPr>
            <p:cNvPr id="80" name="Up-Down Arrow 79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  <a:endParaRPr lang="en-US" sz="3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63" name="Rectangle 62"/>
          <p:cNvSpPr/>
          <p:nvPr/>
        </p:nvSpPr>
        <p:spPr>
          <a:xfrm>
            <a:off x="634701" y="3946785"/>
            <a:ext cx="10997397" cy="1181124"/>
          </a:xfrm>
          <a:prstGeom prst="rect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Ins="274320" rtlCol="0" anchor="ctr"/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Model Abstraction Layer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45537" y="5992897"/>
            <a:ext cx="3361842" cy="1374518"/>
            <a:chOff x="445537" y="5992897"/>
            <a:chExt cx="3361842" cy="1374518"/>
          </a:xfrm>
        </p:grpSpPr>
        <p:sp>
          <p:nvSpPr>
            <p:cNvPr id="27" name="Rectangle 26"/>
            <p:cNvSpPr/>
            <p:nvPr/>
          </p:nvSpPr>
          <p:spPr>
            <a:xfrm>
              <a:off x="445538" y="6376250"/>
              <a:ext cx="3361841" cy="9911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445537" y="5992897"/>
              <a:ext cx="3361842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Model Container (MC)</a:t>
              </a:r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2893" y="6436458"/>
              <a:ext cx="1707129" cy="908047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634701" y="3142263"/>
            <a:ext cx="10997397" cy="675637"/>
            <a:chOff x="634701" y="3126303"/>
            <a:chExt cx="10997397" cy="675637"/>
          </a:xfrm>
        </p:grpSpPr>
        <p:sp>
          <p:nvSpPr>
            <p:cNvPr id="55" name="Rectangle 54"/>
            <p:cNvSpPr/>
            <p:nvPr/>
          </p:nvSpPr>
          <p:spPr>
            <a:xfrm>
              <a:off x="634701" y="3126303"/>
              <a:ext cx="10997397" cy="675637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Ins="274320" rtlCol="0" anchor="ctr"/>
            <a:lstStyle/>
            <a:p>
              <a:pPr algn="r"/>
              <a:r>
                <a:rPr lang="en-US" sz="3200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Model Selection Layer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780876" y="3232105"/>
              <a:ext cx="5042536" cy="47475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Ins="91440"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rPr>
                <a:t>Selection Policy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5448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45538" y="-1786688"/>
            <a:ext cx="11344152" cy="64249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45567" y="-450923"/>
            <a:ext cx="11344122" cy="1537548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949993" y="-547805"/>
            <a:ext cx="21275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Clipper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0090" b="10664"/>
          <a:stretch/>
        </p:blipFill>
        <p:spPr>
          <a:xfrm>
            <a:off x="5408471" y="-1696011"/>
            <a:ext cx="1909438" cy="48674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685" y="-1696011"/>
            <a:ext cx="1828581" cy="48674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114" y="-1696011"/>
            <a:ext cx="1194440" cy="486742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6759" y="-1772328"/>
            <a:ext cx="1166301" cy="5717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5263" y="-1696011"/>
            <a:ext cx="1652740" cy="4867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5537" y="-1721149"/>
            <a:ext cx="3022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 Neue" charset="0"/>
                <a:ea typeface="Helvetica Neue" charset="0"/>
                <a:cs typeface="Helvetica Neue" charset="0"/>
              </a:rPr>
              <a:t>Applications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783991" y="-1123111"/>
            <a:ext cx="1736806" cy="635052"/>
            <a:chOff x="783991" y="2298303"/>
            <a:chExt cx="1736806" cy="635052"/>
          </a:xfrm>
        </p:grpSpPr>
        <p:sp>
          <p:nvSpPr>
            <p:cNvPr id="22" name="TextBox 21"/>
            <p:cNvSpPr txBox="1"/>
            <p:nvPr/>
          </p:nvSpPr>
          <p:spPr>
            <a:xfrm>
              <a:off x="783991" y="2323442"/>
              <a:ext cx="148374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Predict</a:t>
              </a:r>
            </a:p>
          </p:txBody>
        </p:sp>
        <p:sp>
          <p:nvSpPr>
            <p:cNvPr id="23" name="Up-Down Arrow 22"/>
            <p:cNvSpPr/>
            <p:nvPr/>
          </p:nvSpPr>
          <p:spPr>
            <a:xfrm>
              <a:off x="2267731" y="2298303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498601" y="-1123111"/>
            <a:ext cx="1970146" cy="635052"/>
            <a:chOff x="9498601" y="2298303"/>
            <a:chExt cx="1970146" cy="635052"/>
          </a:xfrm>
        </p:grpSpPr>
        <p:sp>
          <p:nvSpPr>
            <p:cNvPr id="50" name="TextBox 49"/>
            <p:cNvSpPr txBox="1"/>
            <p:nvPr/>
          </p:nvSpPr>
          <p:spPr>
            <a:xfrm>
              <a:off x="9741992" y="2323442"/>
              <a:ext cx="172675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Observe</a:t>
              </a:r>
            </a:p>
          </p:txBody>
        </p:sp>
        <p:sp>
          <p:nvSpPr>
            <p:cNvPr id="51" name="Up-Down Arrow 50"/>
            <p:cNvSpPr/>
            <p:nvPr/>
          </p:nvSpPr>
          <p:spPr>
            <a:xfrm>
              <a:off x="9498601" y="2298303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4054677" y="-1097972"/>
            <a:ext cx="4153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Helvetica Neue" charset="0"/>
                <a:ea typeface="Helvetica Neue" charset="0"/>
                <a:cs typeface="Helvetica Neue" charset="0"/>
              </a:rPr>
              <a:t>RPC/REST Interface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34701" y="221263"/>
            <a:ext cx="10997397" cy="675637"/>
            <a:chOff x="634701" y="3126303"/>
            <a:chExt cx="10997397" cy="675637"/>
          </a:xfrm>
        </p:grpSpPr>
        <p:sp>
          <p:nvSpPr>
            <p:cNvPr id="64" name="Rectangle 63"/>
            <p:cNvSpPr/>
            <p:nvPr/>
          </p:nvSpPr>
          <p:spPr>
            <a:xfrm>
              <a:off x="634701" y="3126303"/>
              <a:ext cx="10997397" cy="675637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Ins="274320" rtlCol="0" anchor="ctr"/>
            <a:lstStyle/>
            <a:p>
              <a:pPr algn="r"/>
              <a:r>
                <a:rPr lang="en-US" sz="3200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Model Selection Layer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780876" y="3232105"/>
              <a:ext cx="5042536" cy="47475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Ins="91440"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rPr>
                <a:t>Selection Policy</a:t>
              </a:r>
            </a:p>
          </p:txBody>
        </p:sp>
      </p:grpSp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821542" y="2216858"/>
            <a:ext cx="10592144" cy="326852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2200"/>
              </a:spcBef>
              <a:buClr>
                <a:srgbClr val="0075CB"/>
              </a:buClr>
            </a:pPr>
            <a:r>
              <a:rPr lang="en-US" sz="3800" dirty="0">
                <a:solidFill>
                  <a:srgbClr val="0075CB"/>
                </a:solidFill>
              </a:rPr>
              <a:t>Exploit multiple models to estimate confidence</a:t>
            </a:r>
          </a:p>
          <a:p>
            <a:pPr>
              <a:lnSpc>
                <a:spcPct val="100000"/>
              </a:lnSpc>
              <a:spcBef>
                <a:spcPts val="2200"/>
              </a:spcBef>
              <a:buClr>
                <a:srgbClr val="0075CB"/>
              </a:buClr>
            </a:pPr>
            <a:r>
              <a:rPr lang="en-US" sz="3800" dirty="0">
                <a:solidFill>
                  <a:srgbClr val="0075CB"/>
                </a:solidFill>
              </a:rPr>
              <a:t> Use multi-armed bandit algorithms to learn optimal model-selection online</a:t>
            </a:r>
          </a:p>
          <a:p>
            <a:pPr>
              <a:lnSpc>
                <a:spcPct val="100000"/>
              </a:lnSpc>
              <a:spcBef>
                <a:spcPts val="2200"/>
              </a:spcBef>
              <a:buClr>
                <a:srgbClr val="0075CB"/>
              </a:buClr>
            </a:pPr>
            <a:r>
              <a:rPr lang="en-US" sz="3800" dirty="0">
                <a:solidFill>
                  <a:srgbClr val="0075CB"/>
                </a:solidFill>
              </a:rPr>
              <a:t> Online personalization across ML frameworks</a:t>
            </a:r>
          </a:p>
        </p:txBody>
      </p:sp>
    </p:spTree>
    <p:extLst>
      <p:ext uri="{BB962C8B-B14F-4D97-AF65-F5344CB8AC3E}">
        <p14:creationId xmlns:p14="http://schemas.microsoft.com/office/powerpoint/2010/main" val="128978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45538" y="-1786688"/>
            <a:ext cx="11344152" cy="64249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45567" y="-450923"/>
            <a:ext cx="11344122" cy="1537548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949993" y="-547805"/>
            <a:ext cx="21275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Clipper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0090" b="10664"/>
          <a:stretch/>
        </p:blipFill>
        <p:spPr>
          <a:xfrm>
            <a:off x="5408471" y="-1696011"/>
            <a:ext cx="1909438" cy="48674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7685" y="-1696011"/>
            <a:ext cx="1828581" cy="48674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0114" y="-1696011"/>
            <a:ext cx="1194440" cy="486742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6759" y="-1772328"/>
            <a:ext cx="1166301" cy="5717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5263" y="-1696011"/>
            <a:ext cx="1652740" cy="4867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5537" y="-1721149"/>
            <a:ext cx="3022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 Neue" charset="0"/>
                <a:ea typeface="Helvetica Neue" charset="0"/>
                <a:cs typeface="Helvetica Neue" charset="0"/>
              </a:rPr>
              <a:t>Applications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783991" y="-1123111"/>
            <a:ext cx="1736806" cy="635052"/>
            <a:chOff x="783991" y="2298303"/>
            <a:chExt cx="1736806" cy="635052"/>
          </a:xfrm>
        </p:grpSpPr>
        <p:sp>
          <p:nvSpPr>
            <p:cNvPr id="22" name="TextBox 21"/>
            <p:cNvSpPr txBox="1"/>
            <p:nvPr/>
          </p:nvSpPr>
          <p:spPr>
            <a:xfrm>
              <a:off x="783991" y="2323442"/>
              <a:ext cx="148374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Predict</a:t>
              </a:r>
            </a:p>
          </p:txBody>
        </p:sp>
        <p:sp>
          <p:nvSpPr>
            <p:cNvPr id="23" name="Up-Down Arrow 22"/>
            <p:cNvSpPr/>
            <p:nvPr/>
          </p:nvSpPr>
          <p:spPr>
            <a:xfrm>
              <a:off x="2267731" y="2298303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498601" y="-1123111"/>
            <a:ext cx="1970146" cy="635052"/>
            <a:chOff x="9498601" y="2298303"/>
            <a:chExt cx="1970146" cy="635052"/>
          </a:xfrm>
        </p:grpSpPr>
        <p:sp>
          <p:nvSpPr>
            <p:cNvPr id="50" name="TextBox 49"/>
            <p:cNvSpPr txBox="1"/>
            <p:nvPr/>
          </p:nvSpPr>
          <p:spPr>
            <a:xfrm>
              <a:off x="9741992" y="2323442"/>
              <a:ext cx="172675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Observe</a:t>
              </a:r>
            </a:p>
          </p:txBody>
        </p:sp>
        <p:sp>
          <p:nvSpPr>
            <p:cNvPr id="51" name="Up-Down Arrow 50"/>
            <p:cNvSpPr/>
            <p:nvPr/>
          </p:nvSpPr>
          <p:spPr>
            <a:xfrm>
              <a:off x="9498601" y="2298303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4054677" y="-1097972"/>
            <a:ext cx="4153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Helvetica Neue" charset="0"/>
                <a:ea typeface="Helvetica Neue" charset="0"/>
                <a:cs typeface="Helvetica Neue" charset="0"/>
              </a:rPr>
              <a:t>RPC/REST Interface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377380" y="5369308"/>
            <a:ext cx="2680814" cy="1145620"/>
            <a:chOff x="1377380" y="4839922"/>
            <a:chExt cx="2680814" cy="1145620"/>
          </a:xfrm>
        </p:grpSpPr>
        <p:grpSp>
          <p:nvGrpSpPr>
            <p:cNvPr id="39" name="Group 38"/>
            <p:cNvGrpSpPr/>
            <p:nvPr/>
          </p:nvGrpSpPr>
          <p:grpSpPr>
            <a:xfrm>
              <a:off x="1377380" y="4839922"/>
              <a:ext cx="2680814" cy="1145620"/>
              <a:chOff x="3244106" y="4371349"/>
              <a:chExt cx="2680814" cy="1145620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3244106" y="4371349"/>
                <a:ext cx="2428345" cy="114291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5662814" y="4371349"/>
                <a:ext cx="262106" cy="114562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2293516" y="4909362"/>
              <a:ext cx="1425519" cy="1011936"/>
              <a:chOff x="4012915" y="2055821"/>
              <a:chExt cx="3361299" cy="2386094"/>
            </a:xfrm>
          </p:grpSpPr>
          <p:cxnSp>
            <p:nvCxnSpPr>
              <p:cNvPr id="69" name="Straight Arrow Connector 68"/>
              <p:cNvCxnSpPr/>
              <p:nvPr/>
            </p:nvCxnSpPr>
            <p:spPr>
              <a:xfrm>
                <a:off x="5942928" y="3239934"/>
                <a:ext cx="1431286" cy="8936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70" name="Straight Arrow Connector 69"/>
              <p:cNvCxnSpPr/>
              <p:nvPr/>
            </p:nvCxnSpPr>
            <p:spPr>
              <a:xfrm>
                <a:off x="4287522" y="2193123"/>
                <a:ext cx="1655406" cy="1064682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71" name="Straight Arrow Connector 70"/>
              <p:cNvCxnSpPr/>
              <p:nvPr/>
            </p:nvCxnSpPr>
            <p:spPr>
              <a:xfrm>
                <a:off x="4287522" y="2720995"/>
                <a:ext cx="1655406" cy="52787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72" name="Straight Arrow Connector 71"/>
              <p:cNvCxnSpPr/>
              <p:nvPr/>
            </p:nvCxnSpPr>
            <p:spPr>
              <a:xfrm flipV="1">
                <a:off x="4287522" y="3239934"/>
                <a:ext cx="1655406" cy="8932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73" name="Straight Arrow Connector 72"/>
              <p:cNvCxnSpPr/>
              <p:nvPr/>
            </p:nvCxnSpPr>
            <p:spPr>
              <a:xfrm flipV="1">
                <a:off x="4287522" y="3248866"/>
                <a:ext cx="1636592" cy="527874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74" name="Straight Arrow Connector 73"/>
              <p:cNvCxnSpPr/>
              <p:nvPr/>
            </p:nvCxnSpPr>
            <p:spPr>
              <a:xfrm flipV="1">
                <a:off x="4287522" y="3257800"/>
                <a:ext cx="1636592" cy="1046813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grpSp>
            <p:nvGrpSpPr>
              <p:cNvPr id="75" name="Group 74"/>
              <p:cNvGrpSpPr/>
              <p:nvPr/>
            </p:nvGrpSpPr>
            <p:grpSpPr>
              <a:xfrm>
                <a:off x="4012915" y="2055821"/>
                <a:ext cx="274607" cy="2386094"/>
                <a:chOff x="4810479" y="726948"/>
                <a:chExt cx="228603" cy="1986366"/>
              </a:xfrm>
            </p:grpSpPr>
            <p:sp>
              <p:nvSpPr>
                <p:cNvPr id="76" name="Oval 75"/>
                <p:cNvSpPr/>
                <p:nvPr/>
              </p:nvSpPr>
              <p:spPr>
                <a:xfrm>
                  <a:off x="4810479" y="726948"/>
                  <a:ext cx="228603" cy="228601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4810480" y="1605829"/>
                  <a:ext cx="228602" cy="228601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78" name="Oval 77"/>
                <p:cNvSpPr/>
                <p:nvPr/>
              </p:nvSpPr>
              <p:spPr>
                <a:xfrm>
                  <a:off x="4810479" y="2045271"/>
                  <a:ext cx="228603" cy="228601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79" name="Oval 78"/>
                <p:cNvSpPr/>
                <p:nvPr/>
              </p:nvSpPr>
              <p:spPr>
                <a:xfrm>
                  <a:off x="4810479" y="2484713"/>
                  <a:ext cx="228603" cy="228601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80" name="Oval 79"/>
                <p:cNvSpPr/>
                <p:nvPr/>
              </p:nvSpPr>
              <p:spPr>
                <a:xfrm>
                  <a:off x="4810479" y="1166389"/>
                  <a:ext cx="228603" cy="228601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</p:grpSp>
        <p:grpSp>
          <p:nvGrpSpPr>
            <p:cNvPr id="81" name="Group 80"/>
            <p:cNvGrpSpPr/>
            <p:nvPr/>
          </p:nvGrpSpPr>
          <p:grpSpPr>
            <a:xfrm>
              <a:off x="2605309" y="5014363"/>
              <a:ext cx="801933" cy="801934"/>
              <a:chOff x="5724072" y="7333"/>
              <a:chExt cx="2080007" cy="2080009"/>
            </a:xfrm>
          </p:grpSpPr>
          <p:sp>
            <p:nvSpPr>
              <p:cNvPr id="82" name="Oval 81"/>
              <p:cNvSpPr/>
              <p:nvPr/>
            </p:nvSpPr>
            <p:spPr>
              <a:xfrm>
                <a:off x="5724072" y="7333"/>
                <a:ext cx="2080007" cy="2080009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83" name="Freeform 82"/>
              <p:cNvSpPr/>
              <p:nvPr/>
            </p:nvSpPr>
            <p:spPr>
              <a:xfrm>
                <a:off x="6230972" y="573468"/>
                <a:ext cx="1066207" cy="947739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1375861" y="2070049"/>
            <a:ext cx="2678816" cy="1147872"/>
            <a:chOff x="1375861" y="2436346"/>
            <a:chExt cx="2678816" cy="1147872"/>
          </a:xfrm>
        </p:grpSpPr>
        <p:grpSp>
          <p:nvGrpSpPr>
            <p:cNvPr id="34" name="Group 33"/>
            <p:cNvGrpSpPr/>
            <p:nvPr/>
          </p:nvGrpSpPr>
          <p:grpSpPr>
            <a:xfrm>
              <a:off x="1375861" y="2436346"/>
              <a:ext cx="2678816" cy="1147872"/>
              <a:chOff x="3242587" y="1967773"/>
              <a:chExt cx="2678816" cy="1147872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3242587" y="1967773"/>
                <a:ext cx="2428345" cy="1142916"/>
                <a:chOff x="3321171" y="1967773"/>
                <a:chExt cx="2428345" cy="1142916"/>
              </a:xfrm>
            </p:grpSpPr>
            <p:sp>
              <p:nvSpPr>
                <p:cNvPr id="37" name="Rectangle 36"/>
                <p:cNvSpPr/>
                <p:nvPr/>
              </p:nvSpPr>
              <p:spPr>
                <a:xfrm>
                  <a:off x="3321171" y="1967773"/>
                  <a:ext cx="2428345" cy="1142916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8" name="Picture 37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rot="16200000">
                  <a:off x="3039967" y="2350277"/>
                  <a:ext cx="1009568" cy="365968"/>
                </a:xfrm>
                <a:prstGeom prst="rect">
                  <a:avLst/>
                </a:prstGeom>
              </p:spPr>
            </p:pic>
          </p:grpSp>
          <p:sp>
            <p:nvSpPr>
              <p:cNvPr id="36" name="Rectangle 35"/>
              <p:cNvSpPr/>
              <p:nvPr/>
            </p:nvSpPr>
            <p:spPr>
              <a:xfrm>
                <a:off x="5659297" y="1970025"/>
                <a:ext cx="262106" cy="114562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/>
            <p:cNvGrpSpPr/>
            <p:nvPr/>
          </p:nvGrpSpPr>
          <p:grpSpPr>
            <a:xfrm>
              <a:off x="2293516" y="2502080"/>
              <a:ext cx="1425519" cy="1011936"/>
              <a:chOff x="4012915" y="2055821"/>
              <a:chExt cx="3361299" cy="2386094"/>
            </a:xfrm>
          </p:grpSpPr>
          <p:cxnSp>
            <p:nvCxnSpPr>
              <p:cNvPr id="85" name="Straight Arrow Connector 84"/>
              <p:cNvCxnSpPr/>
              <p:nvPr/>
            </p:nvCxnSpPr>
            <p:spPr>
              <a:xfrm>
                <a:off x="5942928" y="3239934"/>
                <a:ext cx="1431286" cy="8936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86" name="Straight Arrow Connector 85"/>
              <p:cNvCxnSpPr/>
              <p:nvPr/>
            </p:nvCxnSpPr>
            <p:spPr>
              <a:xfrm>
                <a:off x="4287522" y="2193123"/>
                <a:ext cx="1655406" cy="1064682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87" name="Straight Arrow Connector 86"/>
              <p:cNvCxnSpPr/>
              <p:nvPr/>
            </p:nvCxnSpPr>
            <p:spPr>
              <a:xfrm>
                <a:off x="4287522" y="2720995"/>
                <a:ext cx="1655406" cy="52787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88" name="Straight Arrow Connector 87"/>
              <p:cNvCxnSpPr/>
              <p:nvPr/>
            </p:nvCxnSpPr>
            <p:spPr>
              <a:xfrm flipV="1">
                <a:off x="4287522" y="3239934"/>
                <a:ext cx="1655406" cy="8932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89" name="Straight Arrow Connector 88"/>
              <p:cNvCxnSpPr/>
              <p:nvPr/>
            </p:nvCxnSpPr>
            <p:spPr>
              <a:xfrm flipV="1">
                <a:off x="4287522" y="3248866"/>
                <a:ext cx="1636592" cy="527874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90" name="Straight Arrow Connector 89"/>
              <p:cNvCxnSpPr/>
              <p:nvPr/>
            </p:nvCxnSpPr>
            <p:spPr>
              <a:xfrm flipV="1">
                <a:off x="4287522" y="3257800"/>
                <a:ext cx="1636592" cy="1046813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grpSp>
            <p:nvGrpSpPr>
              <p:cNvPr id="91" name="Group 90"/>
              <p:cNvGrpSpPr/>
              <p:nvPr/>
            </p:nvGrpSpPr>
            <p:grpSpPr>
              <a:xfrm>
                <a:off x="4012915" y="2055821"/>
                <a:ext cx="274607" cy="2386094"/>
                <a:chOff x="4810479" y="726948"/>
                <a:chExt cx="228603" cy="1986366"/>
              </a:xfrm>
            </p:grpSpPr>
            <p:sp>
              <p:nvSpPr>
                <p:cNvPr id="92" name="Oval 91"/>
                <p:cNvSpPr/>
                <p:nvPr/>
              </p:nvSpPr>
              <p:spPr>
                <a:xfrm>
                  <a:off x="4810479" y="726948"/>
                  <a:ext cx="228603" cy="228601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93" name="Oval 92"/>
                <p:cNvSpPr/>
                <p:nvPr/>
              </p:nvSpPr>
              <p:spPr>
                <a:xfrm>
                  <a:off x="4810480" y="1605829"/>
                  <a:ext cx="228602" cy="228601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94" name="Oval 93"/>
                <p:cNvSpPr/>
                <p:nvPr/>
              </p:nvSpPr>
              <p:spPr>
                <a:xfrm>
                  <a:off x="4810479" y="2045271"/>
                  <a:ext cx="228603" cy="228601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95" name="Oval 94"/>
                <p:cNvSpPr/>
                <p:nvPr/>
              </p:nvSpPr>
              <p:spPr>
                <a:xfrm>
                  <a:off x="4810479" y="2484713"/>
                  <a:ext cx="228603" cy="228601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96" name="Oval 95"/>
                <p:cNvSpPr/>
                <p:nvPr/>
              </p:nvSpPr>
              <p:spPr>
                <a:xfrm>
                  <a:off x="4810479" y="1166389"/>
                  <a:ext cx="228603" cy="228601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</p:grpSp>
        <p:grpSp>
          <p:nvGrpSpPr>
            <p:cNvPr id="97" name="Group 96"/>
            <p:cNvGrpSpPr/>
            <p:nvPr/>
          </p:nvGrpSpPr>
          <p:grpSpPr>
            <a:xfrm>
              <a:off x="2605309" y="2607081"/>
              <a:ext cx="801933" cy="801934"/>
              <a:chOff x="5724072" y="7333"/>
              <a:chExt cx="2080007" cy="2080009"/>
            </a:xfrm>
          </p:grpSpPr>
          <p:sp>
            <p:nvSpPr>
              <p:cNvPr id="98" name="Oval 97"/>
              <p:cNvSpPr/>
              <p:nvPr/>
            </p:nvSpPr>
            <p:spPr>
              <a:xfrm>
                <a:off x="5724072" y="7333"/>
                <a:ext cx="2080007" cy="2080009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99" name="Freeform 98"/>
              <p:cNvSpPr/>
              <p:nvPr/>
            </p:nvSpPr>
            <p:spPr>
              <a:xfrm>
                <a:off x="6230972" y="573468"/>
                <a:ext cx="1066207" cy="947739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561474" y="3721765"/>
            <a:ext cx="3493203" cy="1581527"/>
            <a:chOff x="561474" y="3192379"/>
            <a:chExt cx="3493203" cy="1581527"/>
          </a:xfrm>
        </p:grpSpPr>
        <p:grpSp>
          <p:nvGrpSpPr>
            <p:cNvPr id="28" name="Group 27"/>
            <p:cNvGrpSpPr/>
            <p:nvPr/>
          </p:nvGrpSpPr>
          <p:grpSpPr>
            <a:xfrm>
              <a:off x="1376663" y="3627667"/>
              <a:ext cx="2678014" cy="1146239"/>
              <a:chOff x="3243389" y="3159094"/>
              <a:chExt cx="2678014" cy="1146239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3243389" y="3162417"/>
                <a:ext cx="2428345" cy="1142916"/>
                <a:chOff x="3321973" y="3162815"/>
                <a:chExt cx="2428345" cy="1142916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3321973" y="3162815"/>
                  <a:ext cx="2428345" cy="1142916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3273478" y="3314519"/>
                  <a:ext cx="954464" cy="777888"/>
                </a:xfrm>
                <a:prstGeom prst="rect">
                  <a:avLst/>
                </a:prstGeom>
              </p:spPr>
            </p:pic>
          </p:grpSp>
          <p:sp>
            <p:nvSpPr>
              <p:cNvPr id="31" name="Rectangle 30"/>
              <p:cNvSpPr/>
              <p:nvPr/>
            </p:nvSpPr>
            <p:spPr>
              <a:xfrm>
                <a:off x="5659297" y="3159094"/>
                <a:ext cx="262106" cy="114562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2293516" y="3703730"/>
              <a:ext cx="1425519" cy="1011936"/>
              <a:chOff x="4012915" y="2055821"/>
              <a:chExt cx="3361299" cy="2386094"/>
            </a:xfrm>
          </p:grpSpPr>
          <p:cxnSp>
            <p:nvCxnSpPr>
              <p:cNvPr id="47" name="Straight Arrow Connector 46"/>
              <p:cNvCxnSpPr/>
              <p:nvPr/>
            </p:nvCxnSpPr>
            <p:spPr>
              <a:xfrm>
                <a:off x="5942928" y="3239934"/>
                <a:ext cx="1431286" cy="8936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>
                <a:off x="4287522" y="2193123"/>
                <a:ext cx="1655406" cy="1064682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>
                <a:off x="4287522" y="2720995"/>
                <a:ext cx="1655406" cy="52787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 flipV="1">
                <a:off x="4287522" y="3239934"/>
                <a:ext cx="1655406" cy="8932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>
              <a:xfrm flipV="1">
                <a:off x="4287522" y="3248866"/>
                <a:ext cx="1636592" cy="527874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 flipV="1">
                <a:off x="4287522" y="3257800"/>
                <a:ext cx="1636592" cy="1046813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grpSp>
            <p:nvGrpSpPr>
              <p:cNvPr id="56" name="Group 55"/>
              <p:cNvGrpSpPr/>
              <p:nvPr/>
            </p:nvGrpSpPr>
            <p:grpSpPr>
              <a:xfrm>
                <a:off x="4012915" y="2055821"/>
                <a:ext cx="274607" cy="2386094"/>
                <a:chOff x="4810479" y="726948"/>
                <a:chExt cx="228603" cy="1986366"/>
              </a:xfrm>
            </p:grpSpPr>
            <p:sp>
              <p:nvSpPr>
                <p:cNvPr id="58" name="Oval 57"/>
                <p:cNvSpPr/>
                <p:nvPr/>
              </p:nvSpPr>
              <p:spPr>
                <a:xfrm>
                  <a:off x="4810479" y="726948"/>
                  <a:ext cx="228603" cy="228601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60" name="Oval 59"/>
                <p:cNvSpPr/>
                <p:nvPr/>
              </p:nvSpPr>
              <p:spPr>
                <a:xfrm>
                  <a:off x="4810480" y="1605829"/>
                  <a:ext cx="228602" cy="228601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62" name="Oval 61"/>
                <p:cNvSpPr/>
                <p:nvPr/>
              </p:nvSpPr>
              <p:spPr>
                <a:xfrm>
                  <a:off x="4810479" y="2045271"/>
                  <a:ext cx="228603" cy="228601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63" name="Oval 62"/>
                <p:cNvSpPr/>
                <p:nvPr/>
              </p:nvSpPr>
              <p:spPr>
                <a:xfrm>
                  <a:off x="4810479" y="2484713"/>
                  <a:ext cx="228603" cy="228601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64" name="Oval 63"/>
                <p:cNvSpPr/>
                <p:nvPr/>
              </p:nvSpPr>
              <p:spPr>
                <a:xfrm>
                  <a:off x="4810479" y="1166389"/>
                  <a:ext cx="228603" cy="228601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</p:grpSp>
        <p:grpSp>
          <p:nvGrpSpPr>
            <p:cNvPr id="65" name="Group 64"/>
            <p:cNvGrpSpPr/>
            <p:nvPr/>
          </p:nvGrpSpPr>
          <p:grpSpPr>
            <a:xfrm>
              <a:off x="2605309" y="3808731"/>
              <a:ext cx="801933" cy="801934"/>
              <a:chOff x="5724072" y="7333"/>
              <a:chExt cx="2080007" cy="2080009"/>
            </a:xfrm>
          </p:grpSpPr>
          <p:sp>
            <p:nvSpPr>
              <p:cNvPr id="66" name="Oval 65"/>
              <p:cNvSpPr/>
              <p:nvPr/>
            </p:nvSpPr>
            <p:spPr>
              <a:xfrm>
                <a:off x="5724072" y="7333"/>
                <a:ext cx="2080007" cy="2080009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67" name="Freeform 66"/>
              <p:cNvSpPr/>
              <p:nvPr/>
            </p:nvSpPr>
            <p:spPr>
              <a:xfrm>
                <a:off x="6230972" y="573468"/>
                <a:ext cx="1066207" cy="947739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561474" y="3192379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253492" y="2009346"/>
            <a:ext cx="1612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nsolas" charset="0"/>
                <a:ea typeface="Consolas" charset="0"/>
                <a:cs typeface="Consolas" charset="0"/>
              </a:rPr>
              <a:t>Version 1</a:t>
            </a:r>
          </a:p>
        </p:txBody>
      </p:sp>
      <p:grpSp>
        <p:nvGrpSpPr>
          <p:cNvPr id="192" name="Group 191"/>
          <p:cNvGrpSpPr/>
          <p:nvPr/>
        </p:nvGrpSpPr>
        <p:grpSpPr>
          <a:xfrm>
            <a:off x="1759966" y="2452511"/>
            <a:ext cx="2678816" cy="1147872"/>
            <a:chOff x="1375861" y="2436346"/>
            <a:chExt cx="2678816" cy="1147872"/>
          </a:xfrm>
        </p:grpSpPr>
        <p:grpSp>
          <p:nvGrpSpPr>
            <p:cNvPr id="193" name="Group 192"/>
            <p:cNvGrpSpPr/>
            <p:nvPr/>
          </p:nvGrpSpPr>
          <p:grpSpPr>
            <a:xfrm>
              <a:off x="1375861" y="2436346"/>
              <a:ext cx="2678816" cy="1147872"/>
              <a:chOff x="3242587" y="1967773"/>
              <a:chExt cx="2678816" cy="1147872"/>
            </a:xfrm>
          </p:grpSpPr>
          <p:grpSp>
            <p:nvGrpSpPr>
              <p:cNvPr id="210" name="Group 209"/>
              <p:cNvGrpSpPr/>
              <p:nvPr/>
            </p:nvGrpSpPr>
            <p:grpSpPr>
              <a:xfrm>
                <a:off x="3242587" y="1967773"/>
                <a:ext cx="2428345" cy="1142916"/>
                <a:chOff x="3321171" y="1967773"/>
                <a:chExt cx="2428345" cy="1142916"/>
              </a:xfrm>
            </p:grpSpPr>
            <p:sp>
              <p:nvSpPr>
                <p:cNvPr id="212" name="Rectangle 211"/>
                <p:cNvSpPr/>
                <p:nvPr/>
              </p:nvSpPr>
              <p:spPr>
                <a:xfrm>
                  <a:off x="3321171" y="1967773"/>
                  <a:ext cx="2428345" cy="1142916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13" name="Picture 212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rot="16200000">
                  <a:off x="3039967" y="2350277"/>
                  <a:ext cx="1009568" cy="365968"/>
                </a:xfrm>
                <a:prstGeom prst="rect">
                  <a:avLst/>
                </a:prstGeom>
              </p:spPr>
            </p:pic>
          </p:grpSp>
          <p:sp>
            <p:nvSpPr>
              <p:cNvPr id="211" name="Rectangle 210"/>
              <p:cNvSpPr/>
              <p:nvPr/>
            </p:nvSpPr>
            <p:spPr>
              <a:xfrm>
                <a:off x="5659297" y="1970025"/>
                <a:ext cx="262106" cy="114562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4" name="Group 193"/>
            <p:cNvGrpSpPr/>
            <p:nvPr/>
          </p:nvGrpSpPr>
          <p:grpSpPr>
            <a:xfrm>
              <a:off x="2293516" y="2502080"/>
              <a:ext cx="1425519" cy="1011936"/>
              <a:chOff x="4012915" y="2055821"/>
              <a:chExt cx="3361299" cy="2386094"/>
            </a:xfrm>
          </p:grpSpPr>
          <p:cxnSp>
            <p:nvCxnSpPr>
              <p:cNvPr id="198" name="Straight Arrow Connector 197"/>
              <p:cNvCxnSpPr/>
              <p:nvPr/>
            </p:nvCxnSpPr>
            <p:spPr>
              <a:xfrm>
                <a:off x="5942928" y="3239934"/>
                <a:ext cx="1431286" cy="8936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99" name="Straight Arrow Connector 198"/>
              <p:cNvCxnSpPr/>
              <p:nvPr/>
            </p:nvCxnSpPr>
            <p:spPr>
              <a:xfrm>
                <a:off x="4287522" y="2193123"/>
                <a:ext cx="1655406" cy="1064682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200" name="Straight Arrow Connector 199"/>
              <p:cNvCxnSpPr/>
              <p:nvPr/>
            </p:nvCxnSpPr>
            <p:spPr>
              <a:xfrm>
                <a:off x="4287522" y="2720995"/>
                <a:ext cx="1655406" cy="52787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201" name="Straight Arrow Connector 200"/>
              <p:cNvCxnSpPr/>
              <p:nvPr/>
            </p:nvCxnSpPr>
            <p:spPr>
              <a:xfrm flipV="1">
                <a:off x="4287522" y="3239934"/>
                <a:ext cx="1655406" cy="8932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202" name="Straight Arrow Connector 201"/>
              <p:cNvCxnSpPr/>
              <p:nvPr/>
            </p:nvCxnSpPr>
            <p:spPr>
              <a:xfrm flipV="1">
                <a:off x="4287522" y="3248866"/>
                <a:ext cx="1636592" cy="527874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203" name="Straight Arrow Connector 202"/>
              <p:cNvCxnSpPr/>
              <p:nvPr/>
            </p:nvCxnSpPr>
            <p:spPr>
              <a:xfrm flipV="1">
                <a:off x="4287522" y="3257800"/>
                <a:ext cx="1636592" cy="1046813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grpSp>
            <p:nvGrpSpPr>
              <p:cNvPr id="204" name="Group 203"/>
              <p:cNvGrpSpPr/>
              <p:nvPr/>
            </p:nvGrpSpPr>
            <p:grpSpPr>
              <a:xfrm>
                <a:off x="4012915" y="2055821"/>
                <a:ext cx="274607" cy="2386094"/>
                <a:chOff x="4810479" y="726948"/>
                <a:chExt cx="228603" cy="1986366"/>
              </a:xfrm>
            </p:grpSpPr>
            <p:sp>
              <p:nvSpPr>
                <p:cNvPr id="205" name="Oval 204"/>
                <p:cNvSpPr/>
                <p:nvPr/>
              </p:nvSpPr>
              <p:spPr>
                <a:xfrm>
                  <a:off x="4810479" y="726948"/>
                  <a:ext cx="228603" cy="228601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206" name="Oval 205"/>
                <p:cNvSpPr/>
                <p:nvPr/>
              </p:nvSpPr>
              <p:spPr>
                <a:xfrm>
                  <a:off x="4810480" y="1605829"/>
                  <a:ext cx="228602" cy="228601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207" name="Oval 206"/>
                <p:cNvSpPr/>
                <p:nvPr/>
              </p:nvSpPr>
              <p:spPr>
                <a:xfrm>
                  <a:off x="4810479" y="2045271"/>
                  <a:ext cx="228603" cy="228601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208" name="Oval 207"/>
                <p:cNvSpPr/>
                <p:nvPr/>
              </p:nvSpPr>
              <p:spPr>
                <a:xfrm>
                  <a:off x="4810479" y="2484713"/>
                  <a:ext cx="228603" cy="228601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209" name="Oval 208"/>
                <p:cNvSpPr/>
                <p:nvPr/>
              </p:nvSpPr>
              <p:spPr>
                <a:xfrm>
                  <a:off x="4810479" y="1166389"/>
                  <a:ext cx="228603" cy="228601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</p:grpSp>
        <p:grpSp>
          <p:nvGrpSpPr>
            <p:cNvPr id="195" name="Group 194"/>
            <p:cNvGrpSpPr/>
            <p:nvPr/>
          </p:nvGrpSpPr>
          <p:grpSpPr>
            <a:xfrm>
              <a:off x="2605309" y="2607081"/>
              <a:ext cx="801933" cy="801934"/>
              <a:chOff x="5724072" y="7333"/>
              <a:chExt cx="2080007" cy="2080009"/>
            </a:xfrm>
          </p:grpSpPr>
          <p:sp>
            <p:nvSpPr>
              <p:cNvPr id="196" name="Oval 195"/>
              <p:cNvSpPr/>
              <p:nvPr/>
            </p:nvSpPr>
            <p:spPr>
              <a:xfrm>
                <a:off x="5724072" y="7333"/>
                <a:ext cx="2080007" cy="2080009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97" name="Freeform 196"/>
              <p:cNvSpPr/>
              <p:nvPr/>
            </p:nvSpPr>
            <p:spPr>
              <a:xfrm>
                <a:off x="6230972" y="573468"/>
                <a:ext cx="1066207" cy="947739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</p:grpSp>
      <p:sp>
        <p:nvSpPr>
          <p:cNvPr id="215" name="TextBox 214"/>
          <p:cNvSpPr txBox="1"/>
          <p:nvPr/>
        </p:nvSpPr>
        <p:spPr>
          <a:xfrm>
            <a:off x="4486497" y="2450038"/>
            <a:ext cx="1612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nsolas" charset="0"/>
                <a:ea typeface="Consolas" charset="0"/>
                <a:cs typeface="Consolas" charset="0"/>
              </a:rPr>
              <a:t>Version 2</a:t>
            </a:r>
          </a:p>
        </p:txBody>
      </p:sp>
      <p:grpSp>
        <p:nvGrpSpPr>
          <p:cNvPr id="148" name="Group 147"/>
          <p:cNvGrpSpPr/>
          <p:nvPr/>
        </p:nvGrpSpPr>
        <p:grpSpPr>
          <a:xfrm>
            <a:off x="2184666" y="2860020"/>
            <a:ext cx="2678816" cy="1147872"/>
            <a:chOff x="1375861" y="2436346"/>
            <a:chExt cx="2678816" cy="1147872"/>
          </a:xfrm>
        </p:grpSpPr>
        <p:grpSp>
          <p:nvGrpSpPr>
            <p:cNvPr id="149" name="Group 148"/>
            <p:cNvGrpSpPr/>
            <p:nvPr/>
          </p:nvGrpSpPr>
          <p:grpSpPr>
            <a:xfrm>
              <a:off x="1375861" y="2436346"/>
              <a:ext cx="2678816" cy="1147872"/>
              <a:chOff x="3242587" y="1967773"/>
              <a:chExt cx="2678816" cy="1147872"/>
            </a:xfrm>
          </p:grpSpPr>
          <p:grpSp>
            <p:nvGrpSpPr>
              <p:cNvPr id="166" name="Group 165"/>
              <p:cNvGrpSpPr/>
              <p:nvPr/>
            </p:nvGrpSpPr>
            <p:grpSpPr>
              <a:xfrm>
                <a:off x="3242587" y="1967773"/>
                <a:ext cx="2428345" cy="1142916"/>
                <a:chOff x="3321171" y="1967773"/>
                <a:chExt cx="2428345" cy="1142916"/>
              </a:xfrm>
            </p:grpSpPr>
            <p:sp>
              <p:nvSpPr>
                <p:cNvPr id="168" name="Rectangle 167"/>
                <p:cNvSpPr/>
                <p:nvPr/>
              </p:nvSpPr>
              <p:spPr>
                <a:xfrm>
                  <a:off x="3321171" y="1967773"/>
                  <a:ext cx="2428345" cy="1142916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69" name="Picture 168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rot="16200000">
                  <a:off x="3039967" y="2350277"/>
                  <a:ext cx="1009568" cy="365968"/>
                </a:xfrm>
                <a:prstGeom prst="rect">
                  <a:avLst/>
                </a:prstGeom>
              </p:spPr>
            </p:pic>
          </p:grpSp>
          <p:sp>
            <p:nvSpPr>
              <p:cNvPr id="167" name="Rectangle 166"/>
              <p:cNvSpPr/>
              <p:nvPr/>
            </p:nvSpPr>
            <p:spPr>
              <a:xfrm>
                <a:off x="5659297" y="1970025"/>
                <a:ext cx="262106" cy="114562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0" name="Group 149"/>
            <p:cNvGrpSpPr/>
            <p:nvPr/>
          </p:nvGrpSpPr>
          <p:grpSpPr>
            <a:xfrm>
              <a:off x="2293516" y="2502080"/>
              <a:ext cx="1425519" cy="1011936"/>
              <a:chOff x="4012915" y="2055821"/>
              <a:chExt cx="3361299" cy="2386094"/>
            </a:xfrm>
          </p:grpSpPr>
          <p:cxnSp>
            <p:nvCxnSpPr>
              <p:cNvPr id="154" name="Straight Arrow Connector 153"/>
              <p:cNvCxnSpPr/>
              <p:nvPr/>
            </p:nvCxnSpPr>
            <p:spPr>
              <a:xfrm>
                <a:off x="5942928" y="3239934"/>
                <a:ext cx="1431286" cy="8936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55" name="Straight Arrow Connector 154"/>
              <p:cNvCxnSpPr/>
              <p:nvPr/>
            </p:nvCxnSpPr>
            <p:spPr>
              <a:xfrm>
                <a:off x="4287522" y="2193123"/>
                <a:ext cx="1655406" cy="1064682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56" name="Straight Arrow Connector 155"/>
              <p:cNvCxnSpPr/>
              <p:nvPr/>
            </p:nvCxnSpPr>
            <p:spPr>
              <a:xfrm>
                <a:off x="4287522" y="2720995"/>
                <a:ext cx="1655406" cy="52787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57" name="Straight Arrow Connector 156"/>
              <p:cNvCxnSpPr/>
              <p:nvPr/>
            </p:nvCxnSpPr>
            <p:spPr>
              <a:xfrm flipV="1">
                <a:off x="4287522" y="3239934"/>
                <a:ext cx="1655406" cy="8932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58" name="Straight Arrow Connector 157"/>
              <p:cNvCxnSpPr/>
              <p:nvPr/>
            </p:nvCxnSpPr>
            <p:spPr>
              <a:xfrm flipV="1">
                <a:off x="4287522" y="3248866"/>
                <a:ext cx="1636592" cy="527874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59" name="Straight Arrow Connector 158"/>
              <p:cNvCxnSpPr/>
              <p:nvPr/>
            </p:nvCxnSpPr>
            <p:spPr>
              <a:xfrm flipV="1">
                <a:off x="4287522" y="3257800"/>
                <a:ext cx="1636592" cy="1046813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grpSp>
            <p:nvGrpSpPr>
              <p:cNvPr id="160" name="Group 159"/>
              <p:cNvGrpSpPr/>
              <p:nvPr/>
            </p:nvGrpSpPr>
            <p:grpSpPr>
              <a:xfrm>
                <a:off x="4012915" y="2055821"/>
                <a:ext cx="274607" cy="2386094"/>
                <a:chOff x="4810479" y="726948"/>
                <a:chExt cx="228603" cy="1986366"/>
              </a:xfrm>
            </p:grpSpPr>
            <p:sp>
              <p:nvSpPr>
                <p:cNvPr id="161" name="Oval 160"/>
                <p:cNvSpPr/>
                <p:nvPr/>
              </p:nvSpPr>
              <p:spPr>
                <a:xfrm>
                  <a:off x="4810479" y="726948"/>
                  <a:ext cx="228603" cy="228601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62" name="Oval 161"/>
                <p:cNvSpPr/>
                <p:nvPr/>
              </p:nvSpPr>
              <p:spPr>
                <a:xfrm>
                  <a:off x="4810480" y="1605829"/>
                  <a:ext cx="228602" cy="228601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63" name="Oval 162"/>
                <p:cNvSpPr/>
                <p:nvPr/>
              </p:nvSpPr>
              <p:spPr>
                <a:xfrm>
                  <a:off x="4810479" y="2045271"/>
                  <a:ext cx="228603" cy="228601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64" name="Oval 163"/>
                <p:cNvSpPr/>
                <p:nvPr/>
              </p:nvSpPr>
              <p:spPr>
                <a:xfrm>
                  <a:off x="4810479" y="2484713"/>
                  <a:ext cx="228603" cy="228601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65" name="Oval 164"/>
                <p:cNvSpPr/>
                <p:nvPr/>
              </p:nvSpPr>
              <p:spPr>
                <a:xfrm>
                  <a:off x="4810479" y="1166389"/>
                  <a:ext cx="228603" cy="228601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</p:grpSp>
        <p:grpSp>
          <p:nvGrpSpPr>
            <p:cNvPr id="151" name="Group 150"/>
            <p:cNvGrpSpPr/>
            <p:nvPr/>
          </p:nvGrpSpPr>
          <p:grpSpPr>
            <a:xfrm>
              <a:off x="2605309" y="2607081"/>
              <a:ext cx="801933" cy="801934"/>
              <a:chOff x="5724072" y="7333"/>
              <a:chExt cx="2080007" cy="2080009"/>
            </a:xfrm>
          </p:grpSpPr>
          <p:sp>
            <p:nvSpPr>
              <p:cNvPr id="152" name="Oval 151"/>
              <p:cNvSpPr/>
              <p:nvPr/>
            </p:nvSpPr>
            <p:spPr>
              <a:xfrm>
                <a:off x="5724072" y="7333"/>
                <a:ext cx="2080007" cy="2080009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53" name="Freeform 152"/>
              <p:cNvSpPr/>
              <p:nvPr/>
            </p:nvSpPr>
            <p:spPr>
              <a:xfrm>
                <a:off x="6230972" y="573468"/>
                <a:ext cx="1066207" cy="947739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</p:grpSp>
      <p:sp>
        <p:nvSpPr>
          <p:cNvPr id="216" name="TextBox 215"/>
          <p:cNvSpPr txBox="1"/>
          <p:nvPr/>
        </p:nvSpPr>
        <p:spPr>
          <a:xfrm>
            <a:off x="4914232" y="2875311"/>
            <a:ext cx="1612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nsolas" charset="0"/>
                <a:ea typeface="Consolas" charset="0"/>
                <a:cs typeface="Consolas" charset="0"/>
              </a:rPr>
              <a:t>Version 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77498" y="2263591"/>
            <a:ext cx="40075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i="1" dirty="0">
                <a:latin typeface="Helvetica Neue Light" charset="0"/>
                <a:ea typeface="Helvetica Neue Light" charset="0"/>
                <a:cs typeface="Helvetica Neue Light" charset="0"/>
              </a:rPr>
              <a:t>Periodic retraining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6527153" y="4677413"/>
            <a:ext cx="51493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i="1" dirty="0">
                <a:latin typeface="Helvetica Neue Light" charset="0"/>
                <a:ea typeface="Helvetica Neue Light" charset="0"/>
                <a:cs typeface="Helvetica Neue Light" charset="0"/>
              </a:rPr>
              <a:t>Experiment with new models and frameworks</a:t>
            </a:r>
          </a:p>
        </p:txBody>
      </p:sp>
      <p:pic>
        <p:nvPicPr>
          <p:cNvPr id="138" name="Picture 13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61374" y="5657575"/>
            <a:ext cx="1011792" cy="538187"/>
          </a:xfrm>
          <a:prstGeom prst="rect">
            <a:avLst/>
          </a:prstGeom>
        </p:spPr>
      </p:pic>
      <p:grpSp>
        <p:nvGrpSpPr>
          <p:cNvPr id="139" name="Group 138"/>
          <p:cNvGrpSpPr/>
          <p:nvPr/>
        </p:nvGrpSpPr>
        <p:grpSpPr>
          <a:xfrm>
            <a:off x="634701" y="221263"/>
            <a:ext cx="10997397" cy="675637"/>
            <a:chOff x="634701" y="3126303"/>
            <a:chExt cx="10997397" cy="675637"/>
          </a:xfrm>
        </p:grpSpPr>
        <p:sp>
          <p:nvSpPr>
            <p:cNvPr id="140" name="Rectangle 139"/>
            <p:cNvSpPr/>
            <p:nvPr/>
          </p:nvSpPr>
          <p:spPr>
            <a:xfrm>
              <a:off x="634701" y="3126303"/>
              <a:ext cx="10997397" cy="675637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Ins="274320" rtlCol="0" anchor="ctr"/>
            <a:lstStyle/>
            <a:p>
              <a:pPr algn="r"/>
              <a:r>
                <a:rPr lang="en-US" sz="3200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Model Selection Layer</a:t>
              </a:r>
            </a:p>
          </p:txBody>
        </p:sp>
        <p:sp>
          <p:nvSpPr>
            <p:cNvPr id="141" name="Rounded Rectangle 140"/>
            <p:cNvSpPr/>
            <p:nvPr/>
          </p:nvSpPr>
          <p:spPr>
            <a:xfrm>
              <a:off x="780876" y="3232105"/>
              <a:ext cx="5042536" cy="47475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Ins="91440"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rPr>
                <a:t>Selection Policy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1021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5" grpId="0"/>
      <p:bldP spid="216" grpId="0"/>
      <p:bldP spid="2" grpId="0"/>
      <p:bldP spid="135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/>
          <p:cNvGrpSpPr/>
          <p:nvPr/>
        </p:nvGrpSpPr>
        <p:grpSpPr>
          <a:xfrm>
            <a:off x="3455378" y="1400922"/>
            <a:ext cx="2678816" cy="1147872"/>
            <a:chOff x="1375861" y="2436346"/>
            <a:chExt cx="2678816" cy="1147872"/>
          </a:xfrm>
        </p:grpSpPr>
        <p:grpSp>
          <p:nvGrpSpPr>
            <p:cNvPr id="106" name="Group 105"/>
            <p:cNvGrpSpPr/>
            <p:nvPr/>
          </p:nvGrpSpPr>
          <p:grpSpPr>
            <a:xfrm>
              <a:off x="1375861" y="2436346"/>
              <a:ext cx="2678816" cy="1147872"/>
              <a:chOff x="3242587" y="1967773"/>
              <a:chExt cx="2678816" cy="1147872"/>
            </a:xfrm>
          </p:grpSpPr>
          <p:grpSp>
            <p:nvGrpSpPr>
              <p:cNvPr id="151" name="Group 150"/>
              <p:cNvGrpSpPr/>
              <p:nvPr/>
            </p:nvGrpSpPr>
            <p:grpSpPr>
              <a:xfrm>
                <a:off x="3242587" y="1967773"/>
                <a:ext cx="2428345" cy="1142916"/>
                <a:chOff x="3321171" y="1967773"/>
                <a:chExt cx="2428345" cy="1142916"/>
              </a:xfrm>
            </p:grpSpPr>
            <p:sp>
              <p:nvSpPr>
                <p:cNvPr id="153" name="Rectangle 152"/>
                <p:cNvSpPr/>
                <p:nvPr/>
              </p:nvSpPr>
              <p:spPr>
                <a:xfrm>
                  <a:off x="3321171" y="1967773"/>
                  <a:ext cx="2428345" cy="1142916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54" name="Picture 15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6200000">
                  <a:off x="3039967" y="2350277"/>
                  <a:ext cx="1009568" cy="365968"/>
                </a:xfrm>
                <a:prstGeom prst="rect">
                  <a:avLst/>
                </a:prstGeom>
              </p:spPr>
            </p:pic>
          </p:grpSp>
          <p:sp>
            <p:nvSpPr>
              <p:cNvPr id="152" name="Rectangle 151"/>
              <p:cNvSpPr/>
              <p:nvPr/>
            </p:nvSpPr>
            <p:spPr>
              <a:xfrm>
                <a:off x="5659297" y="1970025"/>
                <a:ext cx="262106" cy="114562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7" name="Group 106"/>
            <p:cNvGrpSpPr/>
            <p:nvPr/>
          </p:nvGrpSpPr>
          <p:grpSpPr>
            <a:xfrm>
              <a:off x="2293516" y="2502080"/>
              <a:ext cx="1425519" cy="1011936"/>
              <a:chOff x="4012915" y="2055821"/>
              <a:chExt cx="3361299" cy="2386094"/>
            </a:xfrm>
          </p:grpSpPr>
          <p:cxnSp>
            <p:nvCxnSpPr>
              <p:cNvPr id="111" name="Straight Arrow Connector 110"/>
              <p:cNvCxnSpPr/>
              <p:nvPr/>
            </p:nvCxnSpPr>
            <p:spPr>
              <a:xfrm>
                <a:off x="5942928" y="3239934"/>
                <a:ext cx="1431286" cy="8936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12" name="Straight Arrow Connector 111"/>
              <p:cNvCxnSpPr/>
              <p:nvPr/>
            </p:nvCxnSpPr>
            <p:spPr>
              <a:xfrm>
                <a:off x="4287522" y="2193123"/>
                <a:ext cx="1655406" cy="1064682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13" name="Straight Arrow Connector 112"/>
              <p:cNvCxnSpPr/>
              <p:nvPr/>
            </p:nvCxnSpPr>
            <p:spPr>
              <a:xfrm>
                <a:off x="4287522" y="2720995"/>
                <a:ext cx="1655406" cy="52787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14" name="Straight Arrow Connector 113"/>
              <p:cNvCxnSpPr/>
              <p:nvPr/>
            </p:nvCxnSpPr>
            <p:spPr>
              <a:xfrm flipV="1">
                <a:off x="4287522" y="3239934"/>
                <a:ext cx="1655406" cy="8932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15" name="Straight Arrow Connector 114"/>
              <p:cNvCxnSpPr/>
              <p:nvPr/>
            </p:nvCxnSpPr>
            <p:spPr>
              <a:xfrm flipV="1">
                <a:off x="4287522" y="3248866"/>
                <a:ext cx="1636592" cy="527874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16" name="Straight Arrow Connector 115"/>
              <p:cNvCxnSpPr/>
              <p:nvPr/>
            </p:nvCxnSpPr>
            <p:spPr>
              <a:xfrm flipV="1">
                <a:off x="4287522" y="3257800"/>
                <a:ext cx="1636592" cy="1046813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grpSp>
            <p:nvGrpSpPr>
              <p:cNvPr id="117" name="Group 116"/>
              <p:cNvGrpSpPr/>
              <p:nvPr/>
            </p:nvGrpSpPr>
            <p:grpSpPr>
              <a:xfrm>
                <a:off x="4012915" y="2055821"/>
                <a:ext cx="274607" cy="2386094"/>
                <a:chOff x="4810479" y="726948"/>
                <a:chExt cx="228603" cy="1986366"/>
              </a:xfrm>
            </p:grpSpPr>
            <p:sp>
              <p:nvSpPr>
                <p:cNvPr id="140" name="Oval 139"/>
                <p:cNvSpPr/>
                <p:nvPr/>
              </p:nvSpPr>
              <p:spPr>
                <a:xfrm>
                  <a:off x="4810479" y="726948"/>
                  <a:ext cx="228603" cy="228601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47" name="Oval 146"/>
                <p:cNvSpPr/>
                <p:nvPr/>
              </p:nvSpPr>
              <p:spPr>
                <a:xfrm>
                  <a:off x="4810480" y="1605829"/>
                  <a:ext cx="228602" cy="228601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48" name="Oval 147"/>
                <p:cNvSpPr/>
                <p:nvPr/>
              </p:nvSpPr>
              <p:spPr>
                <a:xfrm>
                  <a:off x="4810479" y="2045271"/>
                  <a:ext cx="228603" cy="228601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49" name="Oval 148"/>
                <p:cNvSpPr/>
                <p:nvPr/>
              </p:nvSpPr>
              <p:spPr>
                <a:xfrm>
                  <a:off x="4810479" y="2484713"/>
                  <a:ext cx="228603" cy="228601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50" name="Oval 149"/>
                <p:cNvSpPr/>
                <p:nvPr/>
              </p:nvSpPr>
              <p:spPr>
                <a:xfrm>
                  <a:off x="4810479" y="1166389"/>
                  <a:ext cx="228603" cy="228601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</p:grpSp>
        <p:grpSp>
          <p:nvGrpSpPr>
            <p:cNvPr id="108" name="Group 107"/>
            <p:cNvGrpSpPr/>
            <p:nvPr/>
          </p:nvGrpSpPr>
          <p:grpSpPr>
            <a:xfrm>
              <a:off x="2605309" y="2607081"/>
              <a:ext cx="801933" cy="801934"/>
              <a:chOff x="5724072" y="7333"/>
              <a:chExt cx="2080007" cy="2080009"/>
            </a:xfrm>
          </p:grpSpPr>
          <p:sp>
            <p:nvSpPr>
              <p:cNvPr id="109" name="Oval 108"/>
              <p:cNvSpPr/>
              <p:nvPr/>
            </p:nvSpPr>
            <p:spPr>
              <a:xfrm>
                <a:off x="5724072" y="7333"/>
                <a:ext cx="2080007" cy="2080009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10" name="Freeform 109"/>
              <p:cNvSpPr/>
              <p:nvPr/>
            </p:nvSpPr>
            <p:spPr>
              <a:xfrm>
                <a:off x="6230972" y="573468"/>
                <a:ext cx="1066207" cy="947739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</p:grpSp>
      <p:grpSp>
        <p:nvGrpSpPr>
          <p:cNvPr id="177" name="Group 176"/>
          <p:cNvGrpSpPr/>
          <p:nvPr/>
        </p:nvGrpSpPr>
        <p:grpSpPr>
          <a:xfrm>
            <a:off x="3453380" y="5050987"/>
            <a:ext cx="2680814" cy="1145620"/>
            <a:chOff x="1377380" y="4839922"/>
            <a:chExt cx="2680814" cy="1145620"/>
          </a:xfrm>
        </p:grpSpPr>
        <p:grpSp>
          <p:nvGrpSpPr>
            <p:cNvPr id="178" name="Group 177"/>
            <p:cNvGrpSpPr/>
            <p:nvPr/>
          </p:nvGrpSpPr>
          <p:grpSpPr>
            <a:xfrm>
              <a:off x="1377380" y="4839922"/>
              <a:ext cx="2680814" cy="1145620"/>
              <a:chOff x="3244106" y="4371349"/>
              <a:chExt cx="2680814" cy="1145620"/>
            </a:xfrm>
          </p:grpSpPr>
          <p:sp>
            <p:nvSpPr>
              <p:cNvPr id="197" name="Rectangle 196"/>
              <p:cNvSpPr/>
              <p:nvPr/>
            </p:nvSpPr>
            <p:spPr>
              <a:xfrm>
                <a:off x="3244106" y="4371349"/>
                <a:ext cx="2428345" cy="114291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Rectangle 195"/>
              <p:cNvSpPr/>
              <p:nvPr/>
            </p:nvSpPr>
            <p:spPr>
              <a:xfrm>
                <a:off x="5662814" y="4371349"/>
                <a:ext cx="262106" cy="114562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9" name="Group 178"/>
            <p:cNvGrpSpPr/>
            <p:nvPr/>
          </p:nvGrpSpPr>
          <p:grpSpPr>
            <a:xfrm>
              <a:off x="2293516" y="4909362"/>
              <a:ext cx="1425519" cy="1011936"/>
              <a:chOff x="4012915" y="2055821"/>
              <a:chExt cx="3361299" cy="2386094"/>
            </a:xfrm>
          </p:grpSpPr>
          <p:cxnSp>
            <p:nvCxnSpPr>
              <p:cNvPr id="183" name="Straight Arrow Connector 182"/>
              <p:cNvCxnSpPr/>
              <p:nvPr/>
            </p:nvCxnSpPr>
            <p:spPr>
              <a:xfrm>
                <a:off x="5942928" y="3239934"/>
                <a:ext cx="1431286" cy="8936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84" name="Straight Arrow Connector 183"/>
              <p:cNvCxnSpPr/>
              <p:nvPr/>
            </p:nvCxnSpPr>
            <p:spPr>
              <a:xfrm>
                <a:off x="4287522" y="2193123"/>
                <a:ext cx="1655406" cy="1064682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85" name="Straight Arrow Connector 184"/>
              <p:cNvCxnSpPr/>
              <p:nvPr/>
            </p:nvCxnSpPr>
            <p:spPr>
              <a:xfrm>
                <a:off x="4287522" y="2720995"/>
                <a:ext cx="1655406" cy="52787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86" name="Straight Arrow Connector 185"/>
              <p:cNvCxnSpPr/>
              <p:nvPr/>
            </p:nvCxnSpPr>
            <p:spPr>
              <a:xfrm flipV="1">
                <a:off x="4287522" y="3239934"/>
                <a:ext cx="1655406" cy="8932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87" name="Straight Arrow Connector 186"/>
              <p:cNvCxnSpPr/>
              <p:nvPr/>
            </p:nvCxnSpPr>
            <p:spPr>
              <a:xfrm flipV="1">
                <a:off x="4287522" y="3248866"/>
                <a:ext cx="1636592" cy="527874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88" name="Straight Arrow Connector 187"/>
              <p:cNvCxnSpPr/>
              <p:nvPr/>
            </p:nvCxnSpPr>
            <p:spPr>
              <a:xfrm flipV="1">
                <a:off x="4287522" y="3257800"/>
                <a:ext cx="1636592" cy="1046813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grpSp>
            <p:nvGrpSpPr>
              <p:cNvPr id="189" name="Group 188"/>
              <p:cNvGrpSpPr/>
              <p:nvPr/>
            </p:nvGrpSpPr>
            <p:grpSpPr>
              <a:xfrm>
                <a:off x="4012915" y="2055821"/>
                <a:ext cx="274607" cy="2386094"/>
                <a:chOff x="4810479" y="726948"/>
                <a:chExt cx="228603" cy="1986366"/>
              </a:xfrm>
            </p:grpSpPr>
            <p:sp>
              <p:nvSpPr>
                <p:cNvPr id="190" name="Oval 189"/>
                <p:cNvSpPr/>
                <p:nvPr/>
              </p:nvSpPr>
              <p:spPr>
                <a:xfrm>
                  <a:off x="4810479" y="726948"/>
                  <a:ext cx="228603" cy="228601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91" name="Oval 190"/>
                <p:cNvSpPr/>
                <p:nvPr/>
              </p:nvSpPr>
              <p:spPr>
                <a:xfrm>
                  <a:off x="4810480" y="1605829"/>
                  <a:ext cx="228602" cy="228601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92" name="Oval 191"/>
                <p:cNvSpPr/>
                <p:nvPr/>
              </p:nvSpPr>
              <p:spPr>
                <a:xfrm>
                  <a:off x="4810479" y="2045271"/>
                  <a:ext cx="228603" cy="228601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93" name="Oval 192"/>
                <p:cNvSpPr/>
                <p:nvPr/>
              </p:nvSpPr>
              <p:spPr>
                <a:xfrm>
                  <a:off x="4810479" y="2484713"/>
                  <a:ext cx="228603" cy="228601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94" name="Oval 193"/>
                <p:cNvSpPr/>
                <p:nvPr/>
              </p:nvSpPr>
              <p:spPr>
                <a:xfrm>
                  <a:off x="4810479" y="1166389"/>
                  <a:ext cx="228603" cy="228601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</p:grpSp>
        <p:grpSp>
          <p:nvGrpSpPr>
            <p:cNvPr id="180" name="Group 179"/>
            <p:cNvGrpSpPr/>
            <p:nvPr/>
          </p:nvGrpSpPr>
          <p:grpSpPr>
            <a:xfrm>
              <a:off x="2605309" y="5014363"/>
              <a:ext cx="801933" cy="801934"/>
              <a:chOff x="5724072" y="7333"/>
              <a:chExt cx="2080007" cy="2080009"/>
            </a:xfrm>
          </p:grpSpPr>
          <p:sp>
            <p:nvSpPr>
              <p:cNvPr id="181" name="Oval 180"/>
              <p:cNvSpPr/>
              <p:nvPr/>
            </p:nvSpPr>
            <p:spPr>
              <a:xfrm>
                <a:off x="5724072" y="7333"/>
                <a:ext cx="2080007" cy="2080009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82" name="Freeform 181"/>
              <p:cNvSpPr/>
              <p:nvPr/>
            </p:nvSpPr>
            <p:spPr>
              <a:xfrm>
                <a:off x="6230972" y="573468"/>
                <a:ext cx="1066207" cy="947739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</p:grpSp>
      <p:grpSp>
        <p:nvGrpSpPr>
          <p:cNvPr id="199" name="Group 198"/>
          <p:cNvGrpSpPr/>
          <p:nvPr/>
        </p:nvGrpSpPr>
        <p:grpSpPr>
          <a:xfrm>
            <a:off x="2637474" y="3403444"/>
            <a:ext cx="3493203" cy="1581527"/>
            <a:chOff x="561474" y="3192379"/>
            <a:chExt cx="3493203" cy="1581527"/>
          </a:xfrm>
        </p:grpSpPr>
        <p:grpSp>
          <p:nvGrpSpPr>
            <p:cNvPr id="200" name="Group 199"/>
            <p:cNvGrpSpPr/>
            <p:nvPr/>
          </p:nvGrpSpPr>
          <p:grpSpPr>
            <a:xfrm>
              <a:off x="1376663" y="3627667"/>
              <a:ext cx="2678014" cy="1146239"/>
              <a:chOff x="3243389" y="3159094"/>
              <a:chExt cx="2678014" cy="1146239"/>
            </a:xfrm>
          </p:grpSpPr>
          <p:grpSp>
            <p:nvGrpSpPr>
              <p:cNvPr id="218" name="Group 217"/>
              <p:cNvGrpSpPr/>
              <p:nvPr/>
            </p:nvGrpSpPr>
            <p:grpSpPr>
              <a:xfrm>
                <a:off x="3243389" y="3162417"/>
                <a:ext cx="2428345" cy="1142916"/>
                <a:chOff x="3321973" y="3162815"/>
                <a:chExt cx="2428345" cy="1142916"/>
              </a:xfrm>
            </p:grpSpPr>
            <p:sp>
              <p:nvSpPr>
                <p:cNvPr id="220" name="Rectangle 219"/>
                <p:cNvSpPr/>
                <p:nvPr/>
              </p:nvSpPr>
              <p:spPr>
                <a:xfrm>
                  <a:off x="3321973" y="3162815"/>
                  <a:ext cx="2428345" cy="1142916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21" name="Picture 220"/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3273478" y="3314519"/>
                  <a:ext cx="954464" cy="777888"/>
                </a:xfrm>
                <a:prstGeom prst="rect">
                  <a:avLst/>
                </a:prstGeom>
              </p:spPr>
            </p:pic>
          </p:grpSp>
          <p:sp>
            <p:nvSpPr>
              <p:cNvPr id="219" name="Rectangle 218"/>
              <p:cNvSpPr/>
              <p:nvPr/>
            </p:nvSpPr>
            <p:spPr>
              <a:xfrm>
                <a:off x="5659297" y="3159094"/>
                <a:ext cx="262106" cy="114562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1" name="Group 200"/>
            <p:cNvGrpSpPr/>
            <p:nvPr/>
          </p:nvGrpSpPr>
          <p:grpSpPr>
            <a:xfrm>
              <a:off x="2293516" y="3703730"/>
              <a:ext cx="1425519" cy="1011936"/>
              <a:chOff x="4012915" y="2055821"/>
              <a:chExt cx="3361299" cy="2386094"/>
            </a:xfrm>
          </p:grpSpPr>
          <p:cxnSp>
            <p:nvCxnSpPr>
              <p:cNvPr id="206" name="Straight Arrow Connector 205"/>
              <p:cNvCxnSpPr/>
              <p:nvPr/>
            </p:nvCxnSpPr>
            <p:spPr>
              <a:xfrm>
                <a:off x="5942928" y="3239934"/>
                <a:ext cx="1431286" cy="8936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207" name="Straight Arrow Connector 206"/>
              <p:cNvCxnSpPr/>
              <p:nvPr/>
            </p:nvCxnSpPr>
            <p:spPr>
              <a:xfrm>
                <a:off x="4287522" y="2193123"/>
                <a:ext cx="1655406" cy="1064682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208" name="Straight Arrow Connector 207"/>
              <p:cNvCxnSpPr/>
              <p:nvPr/>
            </p:nvCxnSpPr>
            <p:spPr>
              <a:xfrm>
                <a:off x="4287522" y="2720995"/>
                <a:ext cx="1655406" cy="52787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209" name="Straight Arrow Connector 208"/>
              <p:cNvCxnSpPr/>
              <p:nvPr/>
            </p:nvCxnSpPr>
            <p:spPr>
              <a:xfrm flipV="1">
                <a:off x="4287522" y="3239934"/>
                <a:ext cx="1655406" cy="8932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210" name="Straight Arrow Connector 209"/>
              <p:cNvCxnSpPr/>
              <p:nvPr/>
            </p:nvCxnSpPr>
            <p:spPr>
              <a:xfrm flipV="1">
                <a:off x="4287522" y="3248866"/>
                <a:ext cx="1636592" cy="527874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211" name="Straight Arrow Connector 210"/>
              <p:cNvCxnSpPr/>
              <p:nvPr/>
            </p:nvCxnSpPr>
            <p:spPr>
              <a:xfrm flipV="1">
                <a:off x="4287522" y="3257800"/>
                <a:ext cx="1636592" cy="1046813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grpSp>
            <p:nvGrpSpPr>
              <p:cNvPr id="212" name="Group 211"/>
              <p:cNvGrpSpPr/>
              <p:nvPr/>
            </p:nvGrpSpPr>
            <p:grpSpPr>
              <a:xfrm>
                <a:off x="4012915" y="2055821"/>
                <a:ext cx="274607" cy="2386094"/>
                <a:chOff x="4810479" y="726948"/>
                <a:chExt cx="228603" cy="1986366"/>
              </a:xfrm>
            </p:grpSpPr>
            <p:sp>
              <p:nvSpPr>
                <p:cNvPr id="213" name="Oval 212"/>
                <p:cNvSpPr/>
                <p:nvPr/>
              </p:nvSpPr>
              <p:spPr>
                <a:xfrm>
                  <a:off x="4810479" y="726948"/>
                  <a:ext cx="228603" cy="228601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214" name="Oval 213"/>
                <p:cNvSpPr/>
                <p:nvPr/>
              </p:nvSpPr>
              <p:spPr>
                <a:xfrm>
                  <a:off x="4810480" y="1605829"/>
                  <a:ext cx="228602" cy="228601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215" name="Oval 214"/>
                <p:cNvSpPr/>
                <p:nvPr/>
              </p:nvSpPr>
              <p:spPr>
                <a:xfrm>
                  <a:off x="4810479" y="2045271"/>
                  <a:ext cx="228603" cy="228601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216" name="Oval 215"/>
                <p:cNvSpPr/>
                <p:nvPr/>
              </p:nvSpPr>
              <p:spPr>
                <a:xfrm>
                  <a:off x="4810479" y="2484713"/>
                  <a:ext cx="228603" cy="228601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217" name="Oval 216"/>
                <p:cNvSpPr/>
                <p:nvPr/>
              </p:nvSpPr>
              <p:spPr>
                <a:xfrm>
                  <a:off x="4810479" y="1166389"/>
                  <a:ext cx="228603" cy="228601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</p:grpSp>
        <p:grpSp>
          <p:nvGrpSpPr>
            <p:cNvPr id="202" name="Group 201"/>
            <p:cNvGrpSpPr/>
            <p:nvPr/>
          </p:nvGrpSpPr>
          <p:grpSpPr>
            <a:xfrm>
              <a:off x="2605309" y="3808731"/>
              <a:ext cx="801933" cy="801934"/>
              <a:chOff x="5724072" y="7333"/>
              <a:chExt cx="2080007" cy="2080009"/>
            </a:xfrm>
          </p:grpSpPr>
          <p:sp>
            <p:nvSpPr>
              <p:cNvPr id="204" name="Oval 203"/>
              <p:cNvSpPr/>
              <p:nvPr/>
            </p:nvSpPr>
            <p:spPr>
              <a:xfrm>
                <a:off x="5724072" y="7333"/>
                <a:ext cx="2080007" cy="2080009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05" name="Freeform 204"/>
              <p:cNvSpPr/>
              <p:nvPr/>
            </p:nvSpPr>
            <p:spPr>
              <a:xfrm>
                <a:off x="6230972" y="573468"/>
                <a:ext cx="1066207" cy="947739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203" name="TextBox 202"/>
            <p:cNvSpPr txBox="1"/>
            <p:nvPr/>
          </p:nvSpPr>
          <p:spPr>
            <a:xfrm>
              <a:off x="561474" y="3192379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3443703" y="2636083"/>
            <a:ext cx="2678816" cy="1147872"/>
            <a:chOff x="1375861" y="2436346"/>
            <a:chExt cx="2678816" cy="1147872"/>
          </a:xfrm>
        </p:grpSpPr>
        <p:grpSp>
          <p:nvGrpSpPr>
            <p:cNvPr id="156" name="Group 155"/>
            <p:cNvGrpSpPr/>
            <p:nvPr/>
          </p:nvGrpSpPr>
          <p:grpSpPr>
            <a:xfrm>
              <a:off x="1375861" y="2436346"/>
              <a:ext cx="2678816" cy="1147872"/>
              <a:chOff x="3242587" y="1967773"/>
              <a:chExt cx="2678816" cy="1147872"/>
            </a:xfrm>
          </p:grpSpPr>
          <p:grpSp>
            <p:nvGrpSpPr>
              <p:cNvPr id="173" name="Group 172"/>
              <p:cNvGrpSpPr/>
              <p:nvPr/>
            </p:nvGrpSpPr>
            <p:grpSpPr>
              <a:xfrm>
                <a:off x="3242587" y="1967773"/>
                <a:ext cx="2428345" cy="1142916"/>
                <a:chOff x="3321171" y="1967773"/>
                <a:chExt cx="2428345" cy="1142916"/>
              </a:xfrm>
            </p:grpSpPr>
            <p:sp>
              <p:nvSpPr>
                <p:cNvPr id="175" name="Rectangle 174"/>
                <p:cNvSpPr/>
                <p:nvPr/>
              </p:nvSpPr>
              <p:spPr>
                <a:xfrm>
                  <a:off x="3321171" y="1967773"/>
                  <a:ext cx="2428345" cy="1142916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76" name="Picture 175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6200000">
                  <a:off x="3039967" y="2350277"/>
                  <a:ext cx="1009568" cy="365968"/>
                </a:xfrm>
                <a:prstGeom prst="rect">
                  <a:avLst/>
                </a:prstGeom>
              </p:spPr>
            </p:pic>
          </p:grpSp>
          <p:sp>
            <p:nvSpPr>
              <p:cNvPr id="174" name="Rectangle 173"/>
              <p:cNvSpPr/>
              <p:nvPr/>
            </p:nvSpPr>
            <p:spPr>
              <a:xfrm>
                <a:off x="5659297" y="1970025"/>
                <a:ext cx="262106" cy="114562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7" name="Group 156"/>
            <p:cNvGrpSpPr/>
            <p:nvPr/>
          </p:nvGrpSpPr>
          <p:grpSpPr>
            <a:xfrm>
              <a:off x="2293516" y="2502080"/>
              <a:ext cx="1425519" cy="1011936"/>
              <a:chOff x="4012915" y="2055821"/>
              <a:chExt cx="3361299" cy="2386094"/>
            </a:xfrm>
          </p:grpSpPr>
          <p:cxnSp>
            <p:nvCxnSpPr>
              <p:cNvPr id="161" name="Straight Arrow Connector 160"/>
              <p:cNvCxnSpPr/>
              <p:nvPr/>
            </p:nvCxnSpPr>
            <p:spPr>
              <a:xfrm>
                <a:off x="5942928" y="3239934"/>
                <a:ext cx="1431286" cy="8936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62" name="Straight Arrow Connector 161"/>
              <p:cNvCxnSpPr/>
              <p:nvPr/>
            </p:nvCxnSpPr>
            <p:spPr>
              <a:xfrm>
                <a:off x="4287522" y="2193123"/>
                <a:ext cx="1655406" cy="1064682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63" name="Straight Arrow Connector 162"/>
              <p:cNvCxnSpPr/>
              <p:nvPr/>
            </p:nvCxnSpPr>
            <p:spPr>
              <a:xfrm>
                <a:off x="4287522" y="2720995"/>
                <a:ext cx="1655406" cy="52787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64" name="Straight Arrow Connector 163"/>
              <p:cNvCxnSpPr/>
              <p:nvPr/>
            </p:nvCxnSpPr>
            <p:spPr>
              <a:xfrm flipV="1">
                <a:off x="4287522" y="3239934"/>
                <a:ext cx="1655406" cy="8932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65" name="Straight Arrow Connector 164"/>
              <p:cNvCxnSpPr/>
              <p:nvPr/>
            </p:nvCxnSpPr>
            <p:spPr>
              <a:xfrm flipV="1">
                <a:off x="4287522" y="3248866"/>
                <a:ext cx="1636592" cy="527874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66" name="Straight Arrow Connector 165"/>
              <p:cNvCxnSpPr/>
              <p:nvPr/>
            </p:nvCxnSpPr>
            <p:spPr>
              <a:xfrm flipV="1">
                <a:off x="4287522" y="3257800"/>
                <a:ext cx="1636592" cy="1046813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grpSp>
            <p:nvGrpSpPr>
              <p:cNvPr id="167" name="Group 166"/>
              <p:cNvGrpSpPr/>
              <p:nvPr/>
            </p:nvGrpSpPr>
            <p:grpSpPr>
              <a:xfrm>
                <a:off x="4012915" y="2055821"/>
                <a:ext cx="274607" cy="2386094"/>
                <a:chOff x="4810479" y="726948"/>
                <a:chExt cx="228603" cy="1986366"/>
              </a:xfrm>
            </p:grpSpPr>
            <p:sp>
              <p:nvSpPr>
                <p:cNvPr id="168" name="Oval 167"/>
                <p:cNvSpPr/>
                <p:nvPr/>
              </p:nvSpPr>
              <p:spPr>
                <a:xfrm>
                  <a:off x="4810479" y="726948"/>
                  <a:ext cx="228603" cy="228601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69" name="Oval 168"/>
                <p:cNvSpPr/>
                <p:nvPr/>
              </p:nvSpPr>
              <p:spPr>
                <a:xfrm>
                  <a:off x="4810480" y="1605829"/>
                  <a:ext cx="228602" cy="228601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70" name="Oval 169"/>
                <p:cNvSpPr/>
                <p:nvPr/>
              </p:nvSpPr>
              <p:spPr>
                <a:xfrm>
                  <a:off x="4810479" y="2045271"/>
                  <a:ext cx="228603" cy="228601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71" name="Oval 170"/>
                <p:cNvSpPr/>
                <p:nvPr/>
              </p:nvSpPr>
              <p:spPr>
                <a:xfrm>
                  <a:off x="4810479" y="2484713"/>
                  <a:ext cx="228603" cy="228601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72" name="Oval 171"/>
                <p:cNvSpPr/>
                <p:nvPr/>
              </p:nvSpPr>
              <p:spPr>
                <a:xfrm>
                  <a:off x="4810479" y="1166389"/>
                  <a:ext cx="228603" cy="228601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</p:grpSp>
        <p:grpSp>
          <p:nvGrpSpPr>
            <p:cNvPr id="158" name="Group 157"/>
            <p:cNvGrpSpPr/>
            <p:nvPr/>
          </p:nvGrpSpPr>
          <p:grpSpPr>
            <a:xfrm>
              <a:off x="2605309" y="2607081"/>
              <a:ext cx="801933" cy="801934"/>
              <a:chOff x="5724072" y="7333"/>
              <a:chExt cx="2080007" cy="2080009"/>
            </a:xfrm>
          </p:grpSpPr>
          <p:sp>
            <p:nvSpPr>
              <p:cNvPr id="159" name="Oval 158"/>
              <p:cNvSpPr/>
              <p:nvPr/>
            </p:nvSpPr>
            <p:spPr>
              <a:xfrm>
                <a:off x="5724072" y="7333"/>
                <a:ext cx="2080007" cy="2080009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60" name="Freeform 159"/>
              <p:cNvSpPr/>
              <p:nvPr/>
            </p:nvSpPr>
            <p:spPr>
              <a:xfrm>
                <a:off x="6230972" y="573468"/>
                <a:ext cx="1066207" cy="947739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</p:grpSp>
      <p:cxnSp>
        <p:nvCxnSpPr>
          <p:cNvPr id="101" name="Straight Arrow Connector 100"/>
          <p:cNvCxnSpPr/>
          <p:nvPr/>
        </p:nvCxnSpPr>
        <p:spPr>
          <a:xfrm>
            <a:off x="5796907" y="1987164"/>
            <a:ext cx="1056252" cy="149398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5781010" y="3199132"/>
            <a:ext cx="1056253" cy="512639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 flipV="1">
            <a:off x="5807951" y="4085436"/>
            <a:ext cx="1104573" cy="152678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 flipV="1">
            <a:off x="5781010" y="3819741"/>
            <a:ext cx="1056253" cy="58872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1" name="Picture 14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030" y="2835782"/>
            <a:ext cx="2803687" cy="2013047"/>
          </a:xfrm>
          <a:prstGeom prst="rect">
            <a:avLst/>
          </a:prstGeom>
        </p:spPr>
      </p:pic>
      <p:sp>
        <p:nvSpPr>
          <p:cNvPr id="142" name="TextBox 141"/>
          <p:cNvSpPr txBox="1"/>
          <p:nvPr/>
        </p:nvSpPr>
        <p:spPr>
          <a:xfrm>
            <a:off x="6846672" y="3016349"/>
            <a:ext cx="10982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E16718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“CAT”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6864280" y="3366316"/>
            <a:ext cx="10982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E16718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“CAT”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6853159" y="3686074"/>
            <a:ext cx="10982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E16718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“CAT”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6854955" y="4059739"/>
            <a:ext cx="10982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E16718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“CAT”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9672418" y="3155244"/>
            <a:ext cx="19250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E16718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“CAT”</a:t>
            </a:r>
          </a:p>
          <a:p>
            <a:pPr algn="ctr"/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CONFIDENT</a:t>
            </a:r>
          </a:p>
        </p:txBody>
      </p:sp>
      <p:sp>
        <p:nvSpPr>
          <p:cNvPr id="139" name="Title 26"/>
          <p:cNvSpPr>
            <a:spLocks noGrp="1"/>
          </p:cNvSpPr>
          <p:nvPr>
            <p:ph type="title"/>
          </p:nvPr>
        </p:nvSpPr>
        <p:spPr>
          <a:xfrm>
            <a:off x="327030" y="214749"/>
            <a:ext cx="10992764" cy="1038949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Helvetica Neue Medium" charset="0"/>
                <a:ea typeface="Helvetica Neue Medium" charset="0"/>
                <a:cs typeface="Helvetica Neue Medium" charset="0"/>
              </a:rPr>
              <a:t>Selection Policy: Estimate confidence</a:t>
            </a:r>
          </a:p>
        </p:txBody>
      </p:sp>
      <p:grpSp>
        <p:nvGrpSpPr>
          <p:cNvPr id="4" name="Group 3"/>
          <p:cNvGrpSpPr/>
          <p:nvPr/>
        </p:nvGrpSpPr>
        <p:grpSpPr>
          <a:xfrm rot="5400000">
            <a:off x="7917496" y="3337275"/>
            <a:ext cx="1746446" cy="952558"/>
            <a:chOff x="8285118" y="2019688"/>
            <a:chExt cx="1746446" cy="952558"/>
          </a:xfrm>
        </p:grpSpPr>
        <p:sp>
          <p:nvSpPr>
            <p:cNvPr id="3" name="Rounded Rectangle 2"/>
            <p:cNvSpPr/>
            <p:nvPr/>
          </p:nvSpPr>
          <p:spPr>
            <a:xfrm>
              <a:off x="8285118" y="2019688"/>
              <a:ext cx="1746446" cy="952558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8510567" y="2194359"/>
              <a:ext cx="139566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Helvetica Neue" charset="0"/>
                  <a:ea typeface="Helvetica Neue" charset="0"/>
                  <a:cs typeface="Helvetica Neue" charset="0"/>
                </a:rPr>
                <a:t>Policy</a:t>
              </a:r>
            </a:p>
          </p:txBody>
        </p:sp>
      </p:grpSp>
      <p:sp>
        <p:nvSpPr>
          <p:cNvPr id="222" name="TextBox 221"/>
          <p:cNvSpPr txBox="1"/>
          <p:nvPr/>
        </p:nvSpPr>
        <p:spPr>
          <a:xfrm>
            <a:off x="5518572" y="1488153"/>
            <a:ext cx="1612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nsolas" charset="0"/>
                <a:ea typeface="Consolas" charset="0"/>
                <a:cs typeface="Consolas" charset="0"/>
              </a:rPr>
              <a:t>Version 2</a:t>
            </a:r>
          </a:p>
        </p:txBody>
      </p:sp>
      <p:sp>
        <p:nvSpPr>
          <p:cNvPr id="223" name="TextBox 222"/>
          <p:cNvSpPr txBox="1"/>
          <p:nvPr/>
        </p:nvSpPr>
        <p:spPr>
          <a:xfrm>
            <a:off x="5426812" y="2708110"/>
            <a:ext cx="1612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nsolas" charset="0"/>
                <a:ea typeface="Consolas" charset="0"/>
                <a:cs typeface="Consolas" charset="0"/>
              </a:rPr>
              <a:t>Version 3</a:t>
            </a:r>
          </a:p>
        </p:txBody>
      </p:sp>
      <p:pic>
        <p:nvPicPr>
          <p:cNvPr id="118" name="Picture 11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47497" y="5351597"/>
            <a:ext cx="1011792" cy="53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49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/>
      <p:bldP spid="143" grpId="0"/>
      <p:bldP spid="144" grpId="0"/>
      <p:bldP spid="145" grpId="0"/>
      <p:bldP spid="146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3441667" y="2617015"/>
            <a:ext cx="2678014" cy="1146239"/>
            <a:chOff x="3243389" y="3159094"/>
            <a:chExt cx="2678014" cy="1146239"/>
          </a:xfrm>
        </p:grpSpPr>
        <p:grpSp>
          <p:nvGrpSpPr>
            <p:cNvPr id="28" name="Group 27"/>
            <p:cNvGrpSpPr/>
            <p:nvPr/>
          </p:nvGrpSpPr>
          <p:grpSpPr>
            <a:xfrm>
              <a:off x="3243389" y="3162417"/>
              <a:ext cx="2428345" cy="1142916"/>
              <a:chOff x="3321973" y="3162815"/>
              <a:chExt cx="2428345" cy="1142916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3321973" y="3162815"/>
                <a:ext cx="2428345" cy="114291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3273478" y="3314519"/>
                <a:ext cx="954464" cy="777888"/>
              </a:xfrm>
              <a:prstGeom prst="rect">
                <a:avLst/>
              </a:prstGeom>
            </p:spPr>
          </p:pic>
        </p:grpSp>
        <p:sp>
          <p:nvSpPr>
            <p:cNvPr id="29" name="Rectangle 28"/>
            <p:cNvSpPr/>
            <p:nvPr/>
          </p:nvSpPr>
          <p:spPr>
            <a:xfrm>
              <a:off x="5659297" y="3159094"/>
              <a:ext cx="262106" cy="114562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440865" y="1425694"/>
            <a:ext cx="2678816" cy="1147872"/>
            <a:chOff x="3242587" y="1967773"/>
            <a:chExt cx="2678816" cy="1147872"/>
          </a:xfrm>
        </p:grpSpPr>
        <p:grpSp>
          <p:nvGrpSpPr>
            <p:cNvPr id="33" name="Group 32"/>
            <p:cNvGrpSpPr/>
            <p:nvPr/>
          </p:nvGrpSpPr>
          <p:grpSpPr>
            <a:xfrm>
              <a:off x="3242587" y="1967773"/>
              <a:ext cx="2428345" cy="1142916"/>
              <a:chOff x="3321171" y="1967773"/>
              <a:chExt cx="2428345" cy="1142916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3321171" y="1967773"/>
                <a:ext cx="2428345" cy="114291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039967" y="2350277"/>
                <a:ext cx="1009568" cy="365968"/>
              </a:xfrm>
              <a:prstGeom prst="rect">
                <a:avLst/>
              </a:prstGeom>
            </p:spPr>
          </p:pic>
        </p:grpSp>
        <p:sp>
          <p:nvSpPr>
            <p:cNvPr id="34" name="Rectangle 33"/>
            <p:cNvSpPr/>
            <p:nvPr/>
          </p:nvSpPr>
          <p:spPr>
            <a:xfrm>
              <a:off x="5659297" y="1970025"/>
              <a:ext cx="262106" cy="114562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442384" y="3829270"/>
            <a:ext cx="2680814" cy="1145620"/>
            <a:chOff x="3244106" y="4371349"/>
            <a:chExt cx="2680814" cy="1145620"/>
          </a:xfrm>
        </p:grpSpPr>
        <p:sp>
          <p:nvSpPr>
            <p:cNvPr id="41" name="Rectangle 40"/>
            <p:cNvSpPr/>
            <p:nvPr/>
          </p:nvSpPr>
          <p:spPr>
            <a:xfrm>
              <a:off x="3244106" y="4371349"/>
              <a:ext cx="2428345" cy="114291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662814" y="4371349"/>
              <a:ext cx="262106" cy="114562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358520" y="2693078"/>
            <a:ext cx="1425519" cy="1011936"/>
            <a:chOff x="4012915" y="2055821"/>
            <a:chExt cx="3361299" cy="2386094"/>
          </a:xfrm>
        </p:grpSpPr>
        <p:cxnSp>
          <p:nvCxnSpPr>
            <p:cNvPr id="45" name="Straight Arrow Connector 44"/>
            <p:cNvCxnSpPr/>
            <p:nvPr/>
          </p:nvCxnSpPr>
          <p:spPr>
            <a:xfrm>
              <a:off x="5942928" y="3239934"/>
              <a:ext cx="1431286" cy="893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4287522" y="2193123"/>
              <a:ext cx="1655406" cy="106468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4287522" y="2720995"/>
              <a:ext cx="1655406" cy="5278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4287522" y="3239934"/>
              <a:ext cx="1655406" cy="893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V="1">
              <a:off x="4287522" y="3248866"/>
              <a:ext cx="1636592" cy="52787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V="1">
              <a:off x="4287522" y="3257800"/>
              <a:ext cx="1636592" cy="104681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grpSp>
          <p:nvGrpSpPr>
            <p:cNvPr id="54" name="Group 53"/>
            <p:cNvGrpSpPr/>
            <p:nvPr/>
          </p:nvGrpSpPr>
          <p:grpSpPr>
            <a:xfrm>
              <a:off x="4012915" y="2055821"/>
              <a:ext cx="274607" cy="2386094"/>
              <a:chOff x="4810479" y="726948"/>
              <a:chExt cx="228603" cy="1986366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4810479" y="726948"/>
                <a:ext cx="228603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4810480" y="1605829"/>
                <a:ext cx="228602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4810479" y="2045271"/>
                <a:ext cx="228603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4810479" y="2484713"/>
                <a:ext cx="228603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4810479" y="1166389"/>
                <a:ext cx="228603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</p:grpSp>
      <p:grpSp>
        <p:nvGrpSpPr>
          <p:cNvPr id="63" name="Group 62"/>
          <p:cNvGrpSpPr/>
          <p:nvPr/>
        </p:nvGrpSpPr>
        <p:grpSpPr>
          <a:xfrm>
            <a:off x="4670313" y="2798079"/>
            <a:ext cx="801933" cy="801934"/>
            <a:chOff x="5724072" y="7333"/>
            <a:chExt cx="2080007" cy="2080009"/>
          </a:xfrm>
        </p:grpSpPr>
        <p:sp>
          <p:nvSpPr>
            <p:cNvPr id="65" name="Oval 64"/>
            <p:cNvSpPr/>
            <p:nvPr/>
          </p:nvSpPr>
          <p:spPr>
            <a:xfrm>
              <a:off x="5724072" y="7333"/>
              <a:ext cx="2080007" cy="2080009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66" name="Freeform 65"/>
            <p:cNvSpPr/>
            <p:nvPr/>
          </p:nvSpPr>
          <p:spPr>
            <a:xfrm>
              <a:off x="6230972" y="573468"/>
              <a:ext cx="1066207" cy="947739"/>
            </a:xfrm>
            <a:custGeom>
              <a:avLst/>
              <a:gdLst>
                <a:gd name="connsiteX0" fmla="*/ 0 w 1340556"/>
                <a:gd name="connsiteY0" fmla="*/ 1189143 h 1288265"/>
                <a:gd name="connsiteX1" fmla="*/ 310444 w 1340556"/>
                <a:gd name="connsiteY1" fmla="*/ 1189143 h 1288265"/>
                <a:gd name="connsiteX2" fmla="*/ 776111 w 1340556"/>
                <a:gd name="connsiteY2" fmla="*/ 159032 h 1288265"/>
                <a:gd name="connsiteX3" fmla="*/ 1340556 w 1340556"/>
                <a:gd name="connsiteY3" fmla="*/ 3810 h 1288265"/>
                <a:gd name="connsiteX0" fmla="*/ 0 w 1340556"/>
                <a:gd name="connsiteY0" fmla="*/ 1186354 h 1233692"/>
                <a:gd name="connsiteX1" fmla="*/ 437444 w 1340556"/>
                <a:gd name="connsiteY1" fmla="*/ 1073465 h 1233692"/>
                <a:gd name="connsiteX2" fmla="*/ 776111 w 1340556"/>
                <a:gd name="connsiteY2" fmla="*/ 156243 h 1233692"/>
                <a:gd name="connsiteX3" fmla="*/ 1340556 w 1340556"/>
                <a:gd name="connsiteY3" fmla="*/ 1021 h 1233692"/>
                <a:gd name="connsiteX0" fmla="*/ 0 w 1340556"/>
                <a:gd name="connsiteY0" fmla="*/ 1186354 h 1186354"/>
                <a:gd name="connsiteX1" fmla="*/ 776111 w 1340556"/>
                <a:gd name="connsiteY1" fmla="*/ 156243 h 1186354"/>
                <a:gd name="connsiteX2" fmla="*/ 1340556 w 1340556"/>
                <a:gd name="connsiteY2" fmla="*/ 1021 h 1186354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0556" h="1185333">
                  <a:moveTo>
                    <a:pt x="0" y="1185333"/>
                  </a:moveTo>
                  <a:cubicBezTo>
                    <a:pt x="658518" y="1171222"/>
                    <a:pt x="653815" y="14111"/>
                    <a:pt x="1340556" y="0"/>
                  </a:cubicBezTo>
                </a:path>
              </a:pathLst>
            </a:custGeom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358520" y="3898710"/>
            <a:ext cx="1425519" cy="1011936"/>
            <a:chOff x="4012915" y="2055821"/>
            <a:chExt cx="3361299" cy="2386094"/>
          </a:xfrm>
        </p:grpSpPr>
        <p:cxnSp>
          <p:nvCxnSpPr>
            <p:cNvPr id="69" name="Straight Arrow Connector 68"/>
            <p:cNvCxnSpPr/>
            <p:nvPr/>
          </p:nvCxnSpPr>
          <p:spPr>
            <a:xfrm>
              <a:off x="5942928" y="3239934"/>
              <a:ext cx="1431286" cy="893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4287522" y="2193123"/>
              <a:ext cx="1655406" cy="106468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4287522" y="2720995"/>
              <a:ext cx="1655406" cy="5278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flipV="1">
              <a:off x="4287522" y="3239934"/>
              <a:ext cx="1655406" cy="893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V="1">
              <a:off x="4287522" y="3248866"/>
              <a:ext cx="1636592" cy="52787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 flipV="1">
              <a:off x="4287522" y="3257800"/>
              <a:ext cx="1636592" cy="104681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grpSp>
          <p:nvGrpSpPr>
            <p:cNvPr id="75" name="Group 74"/>
            <p:cNvGrpSpPr/>
            <p:nvPr/>
          </p:nvGrpSpPr>
          <p:grpSpPr>
            <a:xfrm>
              <a:off x="4012915" y="2055821"/>
              <a:ext cx="274607" cy="2386094"/>
              <a:chOff x="4810479" y="726948"/>
              <a:chExt cx="228603" cy="1986366"/>
            </a:xfrm>
          </p:grpSpPr>
          <p:sp>
            <p:nvSpPr>
              <p:cNvPr id="76" name="Oval 75"/>
              <p:cNvSpPr/>
              <p:nvPr/>
            </p:nvSpPr>
            <p:spPr>
              <a:xfrm>
                <a:off x="4810479" y="726948"/>
                <a:ext cx="228603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4810480" y="1605829"/>
                <a:ext cx="228602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4810479" y="2045271"/>
                <a:ext cx="228603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4810479" y="2484713"/>
                <a:ext cx="228603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4810479" y="1166389"/>
                <a:ext cx="228603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</p:grpSp>
      <p:grpSp>
        <p:nvGrpSpPr>
          <p:cNvPr id="81" name="Group 80"/>
          <p:cNvGrpSpPr/>
          <p:nvPr/>
        </p:nvGrpSpPr>
        <p:grpSpPr>
          <a:xfrm>
            <a:off x="4670313" y="4003711"/>
            <a:ext cx="801933" cy="801934"/>
            <a:chOff x="5724072" y="7333"/>
            <a:chExt cx="2080007" cy="2080009"/>
          </a:xfrm>
        </p:grpSpPr>
        <p:sp>
          <p:nvSpPr>
            <p:cNvPr id="82" name="Oval 81"/>
            <p:cNvSpPr/>
            <p:nvPr/>
          </p:nvSpPr>
          <p:spPr>
            <a:xfrm>
              <a:off x="5724072" y="7333"/>
              <a:ext cx="2080007" cy="2080009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83" name="Freeform 82"/>
            <p:cNvSpPr/>
            <p:nvPr/>
          </p:nvSpPr>
          <p:spPr>
            <a:xfrm>
              <a:off x="6230972" y="573468"/>
              <a:ext cx="1066207" cy="947739"/>
            </a:xfrm>
            <a:custGeom>
              <a:avLst/>
              <a:gdLst>
                <a:gd name="connsiteX0" fmla="*/ 0 w 1340556"/>
                <a:gd name="connsiteY0" fmla="*/ 1189143 h 1288265"/>
                <a:gd name="connsiteX1" fmla="*/ 310444 w 1340556"/>
                <a:gd name="connsiteY1" fmla="*/ 1189143 h 1288265"/>
                <a:gd name="connsiteX2" fmla="*/ 776111 w 1340556"/>
                <a:gd name="connsiteY2" fmla="*/ 159032 h 1288265"/>
                <a:gd name="connsiteX3" fmla="*/ 1340556 w 1340556"/>
                <a:gd name="connsiteY3" fmla="*/ 3810 h 1288265"/>
                <a:gd name="connsiteX0" fmla="*/ 0 w 1340556"/>
                <a:gd name="connsiteY0" fmla="*/ 1186354 h 1233692"/>
                <a:gd name="connsiteX1" fmla="*/ 437444 w 1340556"/>
                <a:gd name="connsiteY1" fmla="*/ 1073465 h 1233692"/>
                <a:gd name="connsiteX2" fmla="*/ 776111 w 1340556"/>
                <a:gd name="connsiteY2" fmla="*/ 156243 h 1233692"/>
                <a:gd name="connsiteX3" fmla="*/ 1340556 w 1340556"/>
                <a:gd name="connsiteY3" fmla="*/ 1021 h 1233692"/>
                <a:gd name="connsiteX0" fmla="*/ 0 w 1340556"/>
                <a:gd name="connsiteY0" fmla="*/ 1186354 h 1186354"/>
                <a:gd name="connsiteX1" fmla="*/ 776111 w 1340556"/>
                <a:gd name="connsiteY1" fmla="*/ 156243 h 1186354"/>
                <a:gd name="connsiteX2" fmla="*/ 1340556 w 1340556"/>
                <a:gd name="connsiteY2" fmla="*/ 1021 h 1186354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0556" h="1185333">
                  <a:moveTo>
                    <a:pt x="0" y="1185333"/>
                  </a:moveTo>
                  <a:cubicBezTo>
                    <a:pt x="658518" y="1171222"/>
                    <a:pt x="653815" y="14111"/>
                    <a:pt x="1340556" y="0"/>
                  </a:cubicBezTo>
                </a:path>
              </a:pathLst>
            </a:custGeom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4358520" y="1491428"/>
            <a:ext cx="1425519" cy="1011936"/>
            <a:chOff x="4012915" y="2055821"/>
            <a:chExt cx="3361299" cy="2386094"/>
          </a:xfrm>
        </p:grpSpPr>
        <p:cxnSp>
          <p:nvCxnSpPr>
            <p:cNvPr id="85" name="Straight Arrow Connector 84"/>
            <p:cNvCxnSpPr/>
            <p:nvPr/>
          </p:nvCxnSpPr>
          <p:spPr>
            <a:xfrm>
              <a:off x="5942928" y="3239934"/>
              <a:ext cx="1431286" cy="893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4287522" y="2193123"/>
              <a:ext cx="1655406" cy="106468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>
              <a:off x="4287522" y="2720995"/>
              <a:ext cx="1655406" cy="5278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 flipV="1">
              <a:off x="4287522" y="3239934"/>
              <a:ext cx="1655406" cy="893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flipV="1">
              <a:off x="4287522" y="3248866"/>
              <a:ext cx="1636592" cy="52787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flipV="1">
              <a:off x="4287522" y="3257800"/>
              <a:ext cx="1636592" cy="104681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grpSp>
          <p:nvGrpSpPr>
            <p:cNvPr id="91" name="Group 90"/>
            <p:cNvGrpSpPr/>
            <p:nvPr/>
          </p:nvGrpSpPr>
          <p:grpSpPr>
            <a:xfrm>
              <a:off x="4012915" y="2055821"/>
              <a:ext cx="274607" cy="2386094"/>
              <a:chOff x="4810479" y="726948"/>
              <a:chExt cx="228603" cy="1986366"/>
            </a:xfrm>
          </p:grpSpPr>
          <p:sp>
            <p:nvSpPr>
              <p:cNvPr id="92" name="Oval 91"/>
              <p:cNvSpPr/>
              <p:nvPr/>
            </p:nvSpPr>
            <p:spPr>
              <a:xfrm>
                <a:off x="4810479" y="726948"/>
                <a:ext cx="228603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4810480" y="1605829"/>
                <a:ext cx="228602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4810479" y="2045271"/>
                <a:ext cx="228603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4810479" y="2484713"/>
                <a:ext cx="228603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4810479" y="1166389"/>
                <a:ext cx="228603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</p:grpSp>
      <p:grpSp>
        <p:nvGrpSpPr>
          <p:cNvPr id="97" name="Group 96"/>
          <p:cNvGrpSpPr/>
          <p:nvPr/>
        </p:nvGrpSpPr>
        <p:grpSpPr>
          <a:xfrm>
            <a:off x="4670313" y="1596429"/>
            <a:ext cx="801933" cy="801934"/>
            <a:chOff x="5724072" y="7333"/>
            <a:chExt cx="2080007" cy="2080009"/>
          </a:xfrm>
        </p:grpSpPr>
        <p:sp>
          <p:nvSpPr>
            <p:cNvPr id="98" name="Oval 97"/>
            <p:cNvSpPr/>
            <p:nvPr/>
          </p:nvSpPr>
          <p:spPr>
            <a:xfrm>
              <a:off x="5724072" y="7333"/>
              <a:ext cx="2080007" cy="2080009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>
              <a:off x="6230972" y="573468"/>
              <a:ext cx="1066207" cy="947739"/>
            </a:xfrm>
            <a:custGeom>
              <a:avLst/>
              <a:gdLst>
                <a:gd name="connsiteX0" fmla="*/ 0 w 1340556"/>
                <a:gd name="connsiteY0" fmla="*/ 1189143 h 1288265"/>
                <a:gd name="connsiteX1" fmla="*/ 310444 w 1340556"/>
                <a:gd name="connsiteY1" fmla="*/ 1189143 h 1288265"/>
                <a:gd name="connsiteX2" fmla="*/ 776111 w 1340556"/>
                <a:gd name="connsiteY2" fmla="*/ 159032 h 1288265"/>
                <a:gd name="connsiteX3" fmla="*/ 1340556 w 1340556"/>
                <a:gd name="connsiteY3" fmla="*/ 3810 h 1288265"/>
                <a:gd name="connsiteX0" fmla="*/ 0 w 1340556"/>
                <a:gd name="connsiteY0" fmla="*/ 1186354 h 1233692"/>
                <a:gd name="connsiteX1" fmla="*/ 437444 w 1340556"/>
                <a:gd name="connsiteY1" fmla="*/ 1073465 h 1233692"/>
                <a:gd name="connsiteX2" fmla="*/ 776111 w 1340556"/>
                <a:gd name="connsiteY2" fmla="*/ 156243 h 1233692"/>
                <a:gd name="connsiteX3" fmla="*/ 1340556 w 1340556"/>
                <a:gd name="connsiteY3" fmla="*/ 1021 h 1233692"/>
                <a:gd name="connsiteX0" fmla="*/ 0 w 1340556"/>
                <a:gd name="connsiteY0" fmla="*/ 1186354 h 1186354"/>
                <a:gd name="connsiteX1" fmla="*/ 776111 w 1340556"/>
                <a:gd name="connsiteY1" fmla="*/ 156243 h 1186354"/>
                <a:gd name="connsiteX2" fmla="*/ 1340556 w 1340556"/>
                <a:gd name="connsiteY2" fmla="*/ 1021 h 1186354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0556" h="1185333">
                  <a:moveTo>
                    <a:pt x="0" y="1185333"/>
                  </a:moveTo>
                  <a:cubicBezTo>
                    <a:pt x="658518" y="1171222"/>
                    <a:pt x="653815" y="14111"/>
                    <a:pt x="1340556" y="0"/>
                  </a:cubicBezTo>
                </a:path>
              </a:pathLst>
            </a:custGeom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cxnSp>
        <p:nvCxnSpPr>
          <p:cNvPr id="101" name="Straight Arrow Connector 100"/>
          <p:cNvCxnSpPr/>
          <p:nvPr/>
        </p:nvCxnSpPr>
        <p:spPr>
          <a:xfrm>
            <a:off x="5796907" y="1987164"/>
            <a:ext cx="1056252" cy="149398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5781010" y="3199132"/>
            <a:ext cx="1056253" cy="512639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5" name="Group 104"/>
          <p:cNvGrpSpPr/>
          <p:nvPr/>
        </p:nvGrpSpPr>
        <p:grpSpPr>
          <a:xfrm>
            <a:off x="3437836" y="5036483"/>
            <a:ext cx="2678816" cy="1147872"/>
            <a:chOff x="3242587" y="1967773"/>
            <a:chExt cx="2678816" cy="1147872"/>
          </a:xfrm>
        </p:grpSpPr>
        <p:grpSp>
          <p:nvGrpSpPr>
            <p:cNvPr id="118" name="Group 117"/>
            <p:cNvGrpSpPr/>
            <p:nvPr/>
          </p:nvGrpSpPr>
          <p:grpSpPr>
            <a:xfrm>
              <a:off x="3242587" y="1967773"/>
              <a:ext cx="2428345" cy="1142916"/>
              <a:chOff x="3321171" y="1967773"/>
              <a:chExt cx="2428345" cy="1142916"/>
            </a:xfrm>
          </p:grpSpPr>
          <p:sp>
            <p:nvSpPr>
              <p:cNvPr id="120" name="Rectangle 119"/>
              <p:cNvSpPr/>
              <p:nvPr/>
            </p:nvSpPr>
            <p:spPr>
              <a:xfrm>
                <a:off x="3321171" y="1967773"/>
                <a:ext cx="2428345" cy="114291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1" name="Picture 12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039967" y="2350277"/>
                <a:ext cx="1009568" cy="365968"/>
              </a:xfrm>
              <a:prstGeom prst="rect">
                <a:avLst/>
              </a:prstGeom>
            </p:spPr>
          </p:pic>
        </p:grpSp>
        <p:sp>
          <p:nvSpPr>
            <p:cNvPr id="119" name="Rectangle 118"/>
            <p:cNvSpPr/>
            <p:nvPr/>
          </p:nvSpPr>
          <p:spPr>
            <a:xfrm>
              <a:off x="5659297" y="1970025"/>
              <a:ext cx="262106" cy="114562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4355491" y="5102217"/>
            <a:ext cx="1425519" cy="1011936"/>
            <a:chOff x="4012915" y="2055821"/>
            <a:chExt cx="3361299" cy="2386094"/>
          </a:xfrm>
        </p:grpSpPr>
        <p:cxnSp>
          <p:nvCxnSpPr>
            <p:cNvPr id="123" name="Straight Arrow Connector 122"/>
            <p:cNvCxnSpPr/>
            <p:nvPr/>
          </p:nvCxnSpPr>
          <p:spPr>
            <a:xfrm>
              <a:off x="5942928" y="3239934"/>
              <a:ext cx="1431286" cy="893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24" name="Straight Arrow Connector 123"/>
            <p:cNvCxnSpPr/>
            <p:nvPr/>
          </p:nvCxnSpPr>
          <p:spPr>
            <a:xfrm>
              <a:off x="4287522" y="2193123"/>
              <a:ext cx="1655406" cy="106468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25" name="Straight Arrow Connector 124"/>
            <p:cNvCxnSpPr/>
            <p:nvPr/>
          </p:nvCxnSpPr>
          <p:spPr>
            <a:xfrm>
              <a:off x="4287522" y="2720995"/>
              <a:ext cx="1655406" cy="5278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26" name="Straight Arrow Connector 125"/>
            <p:cNvCxnSpPr/>
            <p:nvPr/>
          </p:nvCxnSpPr>
          <p:spPr>
            <a:xfrm flipV="1">
              <a:off x="4287522" y="3239934"/>
              <a:ext cx="1655406" cy="893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27" name="Straight Arrow Connector 126"/>
            <p:cNvCxnSpPr/>
            <p:nvPr/>
          </p:nvCxnSpPr>
          <p:spPr>
            <a:xfrm flipV="1">
              <a:off x="4287522" y="3248866"/>
              <a:ext cx="1636592" cy="52787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28" name="Straight Arrow Connector 127"/>
            <p:cNvCxnSpPr/>
            <p:nvPr/>
          </p:nvCxnSpPr>
          <p:spPr>
            <a:xfrm flipV="1">
              <a:off x="4287522" y="3257800"/>
              <a:ext cx="1636592" cy="104681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grpSp>
          <p:nvGrpSpPr>
            <p:cNvPr id="129" name="Group 128"/>
            <p:cNvGrpSpPr/>
            <p:nvPr/>
          </p:nvGrpSpPr>
          <p:grpSpPr>
            <a:xfrm>
              <a:off x="4012915" y="2055821"/>
              <a:ext cx="274607" cy="2386094"/>
              <a:chOff x="4810479" y="726948"/>
              <a:chExt cx="228603" cy="1986366"/>
            </a:xfrm>
          </p:grpSpPr>
          <p:sp>
            <p:nvSpPr>
              <p:cNvPr id="130" name="Oval 129"/>
              <p:cNvSpPr/>
              <p:nvPr/>
            </p:nvSpPr>
            <p:spPr>
              <a:xfrm>
                <a:off x="4810479" y="726948"/>
                <a:ext cx="228603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4810480" y="1605829"/>
                <a:ext cx="228602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4810479" y="2045271"/>
                <a:ext cx="228603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4810479" y="2484713"/>
                <a:ext cx="228603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4810479" y="1166389"/>
                <a:ext cx="228603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</p:grpSp>
      <p:grpSp>
        <p:nvGrpSpPr>
          <p:cNvPr id="135" name="Group 134"/>
          <p:cNvGrpSpPr/>
          <p:nvPr/>
        </p:nvGrpSpPr>
        <p:grpSpPr>
          <a:xfrm>
            <a:off x="4667284" y="5207218"/>
            <a:ext cx="801933" cy="801934"/>
            <a:chOff x="5724072" y="7333"/>
            <a:chExt cx="2080007" cy="2080009"/>
          </a:xfrm>
        </p:grpSpPr>
        <p:sp>
          <p:nvSpPr>
            <p:cNvPr id="136" name="Oval 135"/>
            <p:cNvSpPr/>
            <p:nvPr/>
          </p:nvSpPr>
          <p:spPr>
            <a:xfrm>
              <a:off x="5724072" y="7333"/>
              <a:ext cx="2080007" cy="2080009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37" name="Freeform 136"/>
            <p:cNvSpPr/>
            <p:nvPr/>
          </p:nvSpPr>
          <p:spPr>
            <a:xfrm>
              <a:off x="6230972" y="573468"/>
              <a:ext cx="1066207" cy="947739"/>
            </a:xfrm>
            <a:custGeom>
              <a:avLst/>
              <a:gdLst>
                <a:gd name="connsiteX0" fmla="*/ 0 w 1340556"/>
                <a:gd name="connsiteY0" fmla="*/ 1189143 h 1288265"/>
                <a:gd name="connsiteX1" fmla="*/ 310444 w 1340556"/>
                <a:gd name="connsiteY1" fmla="*/ 1189143 h 1288265"/>
                <a:gd name="connsiteX2" fmla="*/ 776111 w 1340556"/>
                <a:gd name="connsiteY2" fmla="*/ 159032 h 1288265"/>
                <a:gd name="connsiteX3" fmla="*/ 1340556 w 1340556"/>
                <a:gd name="connsiteY3" fmla="*/ 3810 h 1288265"/>
                <a:gd name="connsiteX0" fmla="*/ 0 w 1340556"/>
                <a:gd name="connsiteY0" fmla="*/ 1186354 h 1233692"/>
                <a:gd name="connsiteX1" fmla="*/ 437444 w 1340556"/>
                <a:gd name="connsiteY1" fmla="*/ 1073465 h 1233692"/>
                <a:gd name="connsiteX2" fmla="*/ 776111 w 1340556"/>
                <a:gd name="connsiteY2" fmla="*/ 156243 h 1233692"/>
                <a:gd name="connsiteX3" fmla="*/ 1340556 w 1340556"/>
                <a:gd name="connsiteY3" fmla="*/ 1021 h 1233692"/>
                <a:gd name="connsiteX0" fmla="*/ 0 w 1340556"/>
                <a:gd name="connsiteY0" fmla="*/ 1186354 h 1186354"/>
                <a:gd name="connsiteX1" fmla="*/ 776111 w 1340556"/>
                <a:gd name="connsiteY1" fmla="*/ 156243 h 1186354"/>
                <a:gd name="connsiteX2" fmla="*/ 1340556 w 1340556"/>
                <a:gd name="connsiteY2" fmla="*/ 1021 h 1186354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0556" h="1185333">
                  <a:moveTo>
                    <a:pt x="0" y="1185333"/>
                  </a:moveTo>
                  <a:cubicBezTo>
                    <a:pt x="658518" y="1171222"/>
                    <a:pt x="653815" y="14111"/>
                    <a:pt x="1340556" y="0"/>
                  </a:cubicBezTo>
                </a:path>
              </a:pathLst>
            </a:custGeom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cxnSp>
        <p:nvCxnSpPr>
          <p:cNvPr id="103" name="Straight Arrow Connector 102"/>
          <p:cNvCxnSpPr/>
          <p:nvPr/>
        </p:nvCxnSpPr>
        <p:spPr>
          <a:xfrm flipV="1">
            <a:off x="5807951" y="4085436"/>
            <a:ext cx="1104573" cy="152678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 flipV="1">
            <a:off x="5781010" y="3819741"/>
            <a:ext cx="1056253" cy="58872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2" name="TextBox 141"/>
          <p:cNvSpPr txBox="1"/>
          <p:nvPr/>
        </p:nvSpPr>
        <p:spPr>
          <a:xfrm>
            <a:off x="6846672" y="3016349"/>
            <a:ext cx="10982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E16718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“CAT”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6864280" y="3366316"/>
            <a:ext cx="10982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7030A0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“MAN”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6853159" y="3686074"/>
            <a:ext cx="10982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E16718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“CAT”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6854954" y="4059739"/>
            <a:ext cx="1299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“SPACE”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9672418" y="3155244"/>
            <a:ext cx="19250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E16718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“CAT”</a:t>
            </a:r>
          </a:p>
          <a:p>
            <a:pPr algn="ctr"/>
            <a:r>
              <a:rPr lang="en-US" sz="3000" b="1" dirty="0">
                <a:solidFill>
                  <a:schemeClr val="accent4">
                    <a:lumMod val="7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UNSURE</a:t>
            </a:r>
          </a:p>
        </p:txBody>
      </p:sp>
      <p:sp>
        <p:nvSpPr>
          <p:cNvPr id="139" name="Title 26"/>
          <p:cNvSpPr>
            <a:spLocks noGrp="1"/>
          </p:cNvSpPr>
          <p:nvPr>
            <p:ph type="title"/>
          </p:nvPr>
        </p:nvSpPr>
        <p:spPr>
          <a:xfrm>
            <a:off x="327030" y="214749"/>
            <a:ext cx="10992764" cy="1038949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Helvetica Neue Medium" charset="0"/>
                <a:ea typeface="Helvetica Neue Medium" charset="0"/>
                <a:cs typeface="Helvetica Neue Medium" charset="0"/>
              </a:rPr>
              <a:t>Selection Policy: Estimate confidence</a:t>
            </a:r>
          </a:p>
        </p:txBody>
      </p:sp>
      <p:grpSp>
        <p:nvGrpSpPr>
          <p:cNvPr id="140" name="Group 139"/>
          <p:cNvGrpSpPr/>
          <p:nvPr/>
        </p:nvGrpSpPr>
        <p:grpSpPr>
          <a:xfrm rot="5400000">
            <a:off x="7917496" y="3337275"/>
            <a:ext cx="1746446" cy="952558"/>
            <a:chOff x="8285118" y="2019688"/>
            <a:chExt cx="1746446" cy="952558"/>
          </a:xfrm>
        </p:grpSpPr>
        <p:sp>
          <p:nvSpPr>
            <p:cNvPr id="147" name="Rounded Rectangle 146"/>
            <p:cNvSpPr/>
            <p:nvPr/>
          </p:nvSpPr>
          <p:spPr>
            <a:xfrm>
              <a:off x="8285118" y="2019688"/>
              <a:ext cx="1746446" cy="952558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8510567" y="2194359"/>
              <a:ext cx="139566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Helvetica Neue" charset="0"/>
                  <a:ea typeface="Helvetica Neue" charset="0"/>
                  <a:cs typeface="Helvetica Neue" charset="0"/>
                </a:rPr>
                <a:t>Policy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1621" r="17870"/>
          <a:stretch/>
        </p:blipFill>
        <p:spPr>
          <a:xfrm>
            <a:off x="488007" y="1814699"/>
            <a:ext cx="2583090" cy="4268891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48649" y="4131635"/>
            <a:ext cx="1011792" cy="53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9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/>
      <p:bldP spid="143" grpId="0"/>
      <p:bldP spid="144" grpId="0"/>
      <p:bldP spid="145" grpId="0"/>
      <p:bldP spid="1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52329">
            <a:off x="8273172" y="3419833"/>
            <a:ext cx="3061506" cy="2310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165" y="587067"/>
            <a:ext cx="10935457" cy="321890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6884" y="3902224"/>
            <a:ext cx="70104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 dirty="0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Models getting more complex</a:t>
            </a:r>
          </a:p>
          <a:p>
            <a:pPr marL="457200" indent="-457200">
              <a:spcBef>
                <a:spcPts val="1200"/>
              </a:spcBef>
              <a:buFont typeface="Wingdings" charset="2"/>
              <a:buChar char="Ø"/>
            </a:pPr>
            <a:r>
              <a:rPr lang="en-US" sz="2800" i="1" dirty="0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10s of GFLOPs [1]</a:t>
            </a:r>
          </a:p>
        </p:txBody>
      </p:sp>
      <p:sp>
        <p:nvSpPr>
          <p:cNvPr id="52" name="Rectangle 51"/>
          <p:cNvSpPr/>
          <p:nvPr/>
        </p:nvSpPr>
        <p:spPr>
          <a:xfrm>
            <a:off x="0" y="213129"/>
            <a:ext cx="10972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i="1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Support low-latency, high-throughput serving workloads</a:t>
            </a:r>
            <a:endParaRPr lang="en-US" sz="3000" i="1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963242" y="5360215"/>
            <a:ext cx="59353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i="1" dirty="0">
                <a:solidFill>
                  <a:schemeClr val="accent6">
                    <a:lumMod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Using specialized hardware for predictions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120316" y="5237104"/>
            <a:ext cx="70104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 dirty="0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Deployed on critical path</a:t>
            </a:r>
          </a:p>
          <a:p>
            <a:pPr marL="457200" indent="-457200">
              <a:spcBef>
                <a:spcPts val="1200"/>
              </a:spcBef>
              <a:buFont typeface="Wingdings" charset="2"/>
              <a:buChar char="Ø"/>
            </a:pPr>
            <a:r>
              <a:rPr lang="en-US" sz="2800" i="1" dirty="0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Maintain SLOs under heavy load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5641" y="6529766"/>
            <a:ext cx="5903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Helvetica Neue" charset="0"/>
                <a:ea typeface="Helvetica Neue" charset="0"/>
                <a:cs typeface="Helvetica Neue" charset="0"/>
              </a:rPr>
              <a:t>[1] Deep Residual Learning for Image Recognition.</a:t>
            </a: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 He et al. CVPR 2015.</a:t>
            </a:r>
            <a:endParaRPr lang="en-US" sz="1400" i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624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55" grpId="0"/>
      <p:bldP spid="9" grpId="0" uiExpand="1" build="p"/>
      <p:bldP spid="2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19163" y="-22066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</a:rPr>
              <a:t>Model Composition Patterns</a:t>
            </a:r>
          </a:p>
        </p:txBody>
      </p:sp>
      <p:grpSp>
        <p:nvGrpSpPr>
          <p:cNvPr id="87" name="Group 86"/>
          <p:cNvGrpSpPr/>
          <p:nvPr/>
        </p:nvGrpSpPr>
        <p:grpSpPr>
          <a:xfrm>
            <a:off x="371483" y="2568554"/>
            <a:ext cx="2047869" cy="1238687"/>
            <a:chOff x="614369" y="1659781"/>
            <a:chExt cx="2047869" cy="1238687"/>
          </a:xfrm>
        </p:grpSpPr>
        <p:grpSp>
          <p:nvGrpSpPr>
            <p:cNvPr id="59" name="Group 58"/>
            <p:cNvGrpSpPr/>
            <p:nvPr/>
          </p:nvGrpSpPr>
          <p:grpSpPr>
            <a:xfrm>
              <a:off x="614369" y="2400284"/>
              <a:ext cx="500062" cy="471487"/>
              <a:chOff x="357188" y="5357813"/>
              <a:chExt cx="500062" cy="471487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357188" y="5357813"/>
                <a:ext cx="500062" cy="471487"/>
              </a:xfrm>
              <a:prstGeom prst="ellipse">
                <a:avLst/>
              </a:prstGeom>
              <a:noFill/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Freeform 57"/>
              <p:cNvSpPr/>
              <p:nvPr/>
            </p:nvSpPr>
            <p:spPr>
              <a:xfrm>
                <a:off x="457200" y="5470240"/>
                <a:ext cx="285750" cy="244755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1395418" y="2426981"/>
              <a:ext cx="500062" cy="471487"/>
              <a:chOff x="357188" y="5357813"/>
              <a:chExt cx="500062" cy="471487"/>
            </a:xfrm>
          </p:grpSpPr>
          <p:sp>
            <p:nvSpPr>
              <p:cNvPr id="61" name="Oval 60"/>
              <p:cNvSpPr/>
              <p:nvPr/>
            </p:nvSpPr>
            <p:spPr>
              <a:xfrm>
                <a:off x="357188" y="5357813"/>
                <a:ext cx="500062" cy="471487"/>
              </a:xfrm>
              <a:prstGeom prst="ellipse">
                <a:avLst/>
              </a:prstGeom>
              <a:noFill/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Freeform 61"/>
              <p:cNvSpPr/>
              <p:nvPr/>
            </p:nvSpPr>
            <p:spPr>
              <a:xfrm>
                <a:off x="457200" y="5470240"/>
                <a:ext cx="285750" cy="244755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2162176" y="2426041"/>
              <a:ext cx="500062" cy="471487"/>
              <a:chOff x="357188" y="5357813"/>
              <a:chExt cx="500062" cy="471487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357188" y="5357813"/>
                <a:ext cx="500062" cy="471487"/>
              </a:xfrm>
              <a:prstGeom prst="ellipse">
                <a:avLst/>
              </a:prstGeom>
              <a:noFill/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Freeform 64"/>
              <p:cNvSpPr/>
              <p:nvPr/>
            </p:nvSpPr>
            <p:spPr>
              <a:xfrm>
                <a:off x="457200" y="5470240"/>
                <a:ext cx="285750" cy="244755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cxnSp>
          <p:nvCxnSpPr>
            <p:cNvPr id="66" name="Straight Arrow Connector 65"/>
            <p:cNvCxnSpPr>
              <a:stCxn id="57" idx="0"/>
              <a:endCxn id="69" idx="2"/>
            </p:cNvCxnSpPr>
            <p:nvPr/>
          </p:nvCxnSpPr>
          <p:spPr>
            <a:xfrm flipV="1">
              <a:off x="864400" y="1895525"/>
              <a:ext cx="535855" cy="504759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>
              <a:off x="1400255" y="1659781"/>
              <a:ext cx="500062" cy="471487"/>
              <a:chOff x="357188" y="5357813"/>
              <a:chExt cx="500062" cy="471487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357188" y="5357813"/>
                <a:ext cx="500062" cy="471487"/>
              </a:xfrm>
              <a:prstGeom prst="ellipse">
                <a:avLst/>
              </a:prstGeom>
              <a:noFill/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Freeform 69"/>
              <p:cNvSpPr/>
              <p:nvPr/>
            </p:nvSpPr>
            <p:spPr>
              <a:xfrm>
                <a:off x="457200" y="5470240"/>
                <a:ext cx="285750" cy="244755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cxnSp>
          <p:nvCxnSpPr>
            <p:cNvPr id="72" name="Straight Arrow Connector 71"/>
            <p:cNvCxnSpPr>
              <a:stCxn id="61" idx="0"/>
              <a:endCxn id="69" idx="4"/>
            </p:cNvCxnSpPr>
            <p:nvPr/>
          </p:nvCxnSpPr>
          <p:spPr>
            <a:xfrm flipV="1">
              <a:off x="1645449" y="2131268"/>
              <a:ext cx="4837" cy="295713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64" idx="0"/>
              <a:endCxn id="69" idx="6"/>
            </p:cNvCxnSpPr>
            <p:nvPr/>
          </p:nvCxnSpPr>
          <p:spPr>
            <a:xfrm flipH="1" flipV="1">
              <a:off x="1900317" y="1895525"/>
              <a:ext cx="511890" cy="530516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3" name="TextBox 82"/>
          <p:cNvSpPr txBox="1"/>
          <p:nvPr/>
        </p:nvSpPr>
        <p:spPr>
          <a:xfrm>
            <a:off x="116689" y="3981856"/>
            <a:ext cx="2557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4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Ensembles can improve accuracy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3050369" y="3981856"/>
            <a:ext cx="25574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4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Faster inference with prediction cascades</a:t>
            </a:r>
          </a:p>
        </p:txBody>
      </p:sp>
      <p:grpSp>
        <p:nvGrpSpPr>
          <p:cNvPr id="125" name="Group 124"/>
          <p:cNvGrpSpPr/>
          <p:nvPr/>
        </p:nvGrpSpPr>
        <p:grpSpPr>
          <a:xfrm>
            <a:off x="2771931" y="1737342"/>
            <a:ext cx="3433540" cy="2252062"/>
            <a:chOff x="2771931" y="2751770"/>
            <a:chExt cx="3433540" cy="2252062"/>
          </a:xfrm>
        </p:grpSpPr>
        <p:grpSp>
          <p:nvGrpSpPr>
            <p:cNvPr id="84" name="Group 83"/>
            <p:cNvGrpSpPr/>
            <p:nvPr/>
          </p:nvGrpSpPr>
          <p:grpSpPr>
            <a:xfrm>
              <a:off x="4079067" y="4349242"/>
              <a:ext cx="500062" cy="471487"/>
              <a:chOff x="357188" y="5357813"/>
              <a:chExt cx="500062" cy="471487"/>
            </a:xfrm>
          </p:grpSpPr>
          <p:sp>
            <p:nvSpPr>
              <p:cNvPr id="85" name="Oval 84"/>
              <p:cNvSpPr/>
              <p:nvPr/>
            </p:nvSpPr>
            <p:spPr>
              <a:xfrm>
                <a:off x="357188" y="5357813"/>
                <a:ext cx="500062" cy="471487"/>
              </a:xfrm>
              <a:prstGeom prst="ellipse">
                <a:avLst/>
              </a:prstGeom>
              <a:noFill/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Freeform 85"/>
              <p:cNvSpPr/>
              <p:nvPr/>
            </p:nvSpPr>
            <p:spPr>
              <a:xfrm>
                <a:off x="457200" y="5470240"/>
                <a:ext cx="285750" cy="244755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cxnSp>
          <p:nvCxnSpPr>
            <p:cNvPr id="89" name="Straight Arrow Connector 88"/>
            <p:cNvCxnSpPr>
              <a:stCxn id="85" idx="0"/>
            </p:cNvCxnSpPr>
            <p:nvPr/>
          </p:nvCxnSpPr>
          <p:spPr>
            <a:xfrm flipH="1" flipV="1">
              <a:off x="4321954" y="3582982"/>
              <a:ext cx="7144" cy="766260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>
              <a:stCxn id="85" idx="6"/>
            </p:cNvCxnSpPr>
            <p:nvPr/>
          </p:nvCxnSpPr>
          <p:spPr>
            <a:xfrm flipV="1">
              <a:off x="4579129" y="4125421"/>
              <a:ext cx="398874" cy="459565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96" name="Group 95"/>
            <p:cNvGrpSpPr/>
            <p:nvPr/>
          </p:nvGrpSpPr>
          <p:grpSpPr>
            <a:xfrm>
              <a:off x="4071923" y="3117340"/>
              <a:ext cx="500062" cy="471487"/>
              <a:chOff x="357188" y="5357813"/>
              <a:chExt cx="500062" cy="471487"/>
            </a:xfrm>
          </p:grpSpPr>
          <p:sp>
            <p:nvSpPr>
              <p:cNvPr id="97" name="Oval 96"/>
              <p:cNvSpPr/>
              <p:nvPr/>
            </p:nvSpPr>
            <p:spPr>
              <a:xfrm>
                <a:off x="357188" y="5357813"/>
                <a:ext cx="500062" cy="471487"/>
              </a:xfrm>
              <a:prstGeom prst="ellipse">
                <a:avLst/>
              </a:prstGeom>
              <a:noFill/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Freeform 97"/>
              <p:cNvSpPr/>
              <p:nvPr/>
            </p:nvSpPr>
            <p:spPr>
              <a:xfrm>
                <a:off x="457200" y="5470240"/>
                <a:ext cx="285750" cy="244755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99" name="TextBox 98"/>
            <p:cNvSpPr txBox="1"/>
            <p:nvPr/>
          </p:nvSpPr>
          <p:spPr>
            <a:xfrm>
              <a:off x="2857657" y="4260880"/>
              <a:ext cx="11572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i="1" dirty="0">
                  <a:solidFill>
                    <a:schemeClr val="accent6">
                      <a:lumMod val="50000"/>
                    </a:schemeClr>
                  </a:solidFill>
                </a:rPr>
                <a:t>Fast model</a:t>
              </a:r>
            </a:p>
          </p:txBody>
        </p:sp>
        <p:cxnSp>
          <p:nvCxnSpPr>
            <p:cNvPr id="102" name="Straight Arrow Connector 101"/>
            <p:cNvCxnSpPr/>
            <p:nvPr/>
          </p:nvCxnSpPr>
          <p:spPr>
            <a:xfrm flipV="1">
              <a:off x="4522137" y="2751770"/>
              <a:ext cx="414263" cy="469358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4508888" y="4357501"/>
              <a:ext cx="1696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If confident then return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2771931" y="3016834"/>
              <a:ext cx="115728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i="1" dirty="0">
                  <a:solidFill>
                    <a:schemeClr val="accent6">
                      <a:lumMod val="50000"/>
                    </a:schemeClr>
                  </a:solidFill>
                </a:rPr>
                <a:t>Slow but accurate model</a:t>
              </a:r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6103131" y="4212688"/>
            <a:ext cx="28122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4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Faster development through model-reuse</a:t>
            </a:r>
          </a:p>
        </p:txBody>
      </p:sp>
      <p:cxnSp>
        <p:nvCxnSpPr>
          <p:cNvPr id="120" name="Straight Arrow Connector 119"/>
          <p:cNvCxnSpPr/>
          <p:nvPr/>
        </p:nvCxnSpPr>
        <p:spPr>
          <a:xfrm flipH="1" flipV="1">
            <a:off x="1395418" y="2118658"/>
            <a:ext cx="1" cy="485942"/>
          </a:xfrm>
          <a:prstGeom prst="straightConnector1">
            <a:avLst/>
          </a:prstGeom>
          <a:ln w="317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24" name="Group 123"/>
          <p:cNvGrpSpPr/>
          <p:nvPr/>
        </p:nvGrpSpPr>
        <p:grpSpPr>
          <a:xfrm>
            <a:off x="6803208" y="1612772"/>
            <a:ext cx="2061062" cy="2454855"/>
            <a:chOff x="6803208" y="2627200"/>
            <a:chExt cx="2061062" cy="2454855"/>
          </a:xfrm>
        </p:grpSpPr>
        <p:grpSp>
          <p:nvGrpSpPr>
            <p:cNvPr id="106" name="Group 105"/>
            <p:cNvGrpSpPr/>
            <p:nvPr/>
          </p:nvGrpSpPr>
          <p:grpSpPr>
            <a:xfrm>
              <a:off x="6817496" y="4435724"/>
              <a:ext cx="500062" cy="471487"/>
              <a:chOff x="357188" y="5357813"/>
              <a:chExt cx="500062" cy="471487"/>
            </a:xfrm>
          </p:grpSpPr>
          <p:sp>
            <p:nvSpPr>
              <p:cNvPr id="107" name="Oval 106"/>
              <p:cNvSpPr/>
              <p:nvPr/>
            </p:nvSpPr>
            <p:spPr>
              <a:xfrm>
                <a:off x="357188" y="5357813"/>
                <a:ext cx="500062" cy="471487"/>
              </a:xfrm>
              <a:prstGeom prst="ellipse">
                <a:avLst/>
              </a:prstGeom>
              <a:noFill/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Freeform 107"/>
              <p:cNvSpPr/>
              <p:nvPr/>
            </p:nvSpPr>
            <p:spPr>
              <a:xfrm>
                <a:off x="457200" y="5470240"/>
                <a:ext cx="285750" cy="244755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109" name="TextBox 108"/>
            <p:cNvSpPr txBox="1"/>
            <p:nvPr/>
          </p:nvSpPr>
          <p:spPr>
            <a:xfrm>
              <a:off x="7458143" y="4435724"/>
              <a:ext cx="14061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accent6">
                      <a:lumMod val="50000"/>
                    </a:schemeClr>
                  </a:solidFill>
                </a:rPr>
                <a:t>Pre-trained DNN</a:t>
              </a:r>
            </a:p>
          </p:txBody>
        </p:sp>
        <p:cxnSp>
          <p:nvCxnSpPr>
            <p:cNvPr id="110" name="Straight Arrow Connector 109"/>
            <p:cNvCxnSpPr>
              <a:stCxn id="107" idx="0"/>
            </p:cNvCxnSpPr>
            <p:nvPr/>
          </p:nvCxnSpPr>
          <p:spPr>
            <a:xfrm flipH="1" flipV="1">
              <a:off x="7060383" y="3582982"/>
              <a:ext cx="7144" cy="852742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14" name="Group 113"/>
            <p:cNvGrpSpPr/>
            <p:nvPr/>
          </p:nvGrpSpPr>
          <p:grpSpPr>
            <a:xfrm>
              <a:off x="6803208" y="3111115"/>
              <a:ext cx="500062" cy="471487"/>
              <a:chOff x="357188" y="5357813"/>
              <a:chExt cx="500062" cy="471487"/>
            </a:xfrm>
          </p:grpSpPr>
          <p:sp>
            <p:nvSpPr>
              <p:cNvPr id="115" name="Oval 114"/>
              <p:cNvSpPr/>
              <p:nvPr/>
            </p:nvSpPr>
            <p:spPr>
              <a:xfrm>
                <a:off x="357188" y="5357813"/>
                <a:ext cx="500062" cy="471487"/>
              </a:xfrm>
              <a:prstGeom prst="ellipse">
                <a:avLst/>
              </a:prstGeom>
              <a:noFill/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Freeform 115"/>
              <p:cNvSpPr/>
              <p:nvPr/>
            </p:nvSpPr>
            <p:spPr>
              <a:xfrm>
                <a:off x="457200" y="5470240"/>
                <a:ext cx="285750" cy="244755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117" name="TextBox 116"/>
            <p:cNvSpPr txBox="1"/>
            <p:nvPr/>
          </p:nvSpPr>
          <p:spPr>
            <a:xfrm>
              <a:off x="7177223" y="2948694"/>
              <a:ext cx="115728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i="1" dirty="0">
                  <a:solidFill>
                    <a:schemeClr val="accent6">
                      <a:lumMod val="50000"/>
                    </a:schemeClr>
                  </a:solidFill>
                </a:rPr>
                <a:t>Task-specific model</a:t>
              </a:r>
            </a:p>
          </p:txBody>
        </p:sp>
        <p:cxnSp>
          <p:nvCxnSpPr>
            <p:cNvPr id="123" name="Straight Arrow Connector 122"/>
            <p:cNvCxnSpPr/>
            <p:nvPr/>
          </p:nvCxnSpPr>
          <p:spPr>
            <a:xfrm flipH="1" flipV="1">
              <a:off x="7067527" y="2627200"/>
              <a:ext cx="1" cy="485942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6" name="TextBox 125"/>
          <p:cNvSpPr txBox="1"/>
          <p:nvPr/>
        </p:nvSpPr>
        <p:spPr>
          <a:xfrm>
            <a:off x="9098735" y="4238082"/>
            <a:ext cx="2812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4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Model specialization</a:t>
            </a:r>
          </a:p>
        </p:txBody>
      </p:sp>
      <p:grpSp>
        <p:nvGrpSpPr>
          <p:cNvPr id="160" name="Group 159"/>
          <p:cNvGrpSpPr/>
          <p:nvPr/>
        </p:nvGrpSpPr>
        <p:grpSpPr>
          <a:xfrm>
            <a:off x="8320176" y="582535"/>
            <a:ext cx="4168601" cy="3655547"/>
            <a:chOff x="8491631" y="1596963"/>
            <a:chExt cx="4168601" cy="3655547"/>
          </a:xfrm>
        </p:grpSpPr>
        <p:grpSp>
          <p:nvGrpSpPr>
            <p:cNvPr id="128" name="Group 127"/>
            <p:cNvGrpSpPr/>
            <p:nvPr/>
          </p:nvGrpSpPr>
          <p:grpSpPr>
            <a:xfrm>
              <a:off x="10827775" y="4606179"/>
              <a:ext cx="500062" cy="471487"/>
              <a:chOff x="357188" y="5357813"/>
              <a:chExt cx="500062" cy="471487"/>
            </a:xfrm>
          </p:grpSpPr>
          <p:sp>
            <p:nvSpPr>
              <p:cNvPr id="136" name="Oval 135"/>
              <p:cNvSpPr/>
              <p:nvPr/>
            </p:nvSpPr>
            <p:spPr>
              <a:xfrm>
                <a:off x="357188" y="5357813"/>
                <a:ext cx="500062" cy="471487"/>
              </a:xfrm>
              <a:prstGeom prst="ellipse">
                <a:avLst/>
              </a:prstGeom>
              <a:noFill/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Freeform 136"/>
              <p:cNvSpPr/>
              <p:nvPr/>
            </p:nvSpPr>
            <p:spPr>
              <a:xfrm>
                <a:off x="457200" y="5470240"/>
                <a:ext cx="285750" cy="244755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129" name="TextBox 128"/>
            <p:cNvSpPr txBox="1"/>
            <p:nvPr/>
          </p:nvSpPr>
          <p:spPr>
            <a:xfrm>
              <a:off x="11254105" y="4606179"/>
              <a:ext cx="14061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accent6">
                      <a:lumMod val="50000"/>
                    </a:schemeClr>
                  </a:solidFill>
                </a:rPr>
                <a:t>Object detector</a:t>
              </a:r>
            </a:p>
          </p:txBody>
        </p:sp>
        <p:cxnSp>
          <p:nvCxnSpPr>
            <p:cNvPr id="130" name="Straight Arrow Connector 129"/>
            <p:cNvCxnSpPr>
              <a:endCxn id="140" idx="4"/>
            </p:cNvCxnSpPr>
            <p:nvPr/>
          </p:nvCxnSpPr>
          <p:spPr>
            <a:xfrm flipH="1" flipV="1">
              <a:off x="10215788" y="3762579"/>
              <a:ext cx="862018" cy="843600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31" name="Group 130"/>
            <p:cNvGrpSpPr/>
            <p:nvPr/>
          </p:nvGrpSpPr>
          <p:grpSpPr>
            <a:xfrm>
              <a:off x="11099451" y="2391456"/>
              <a:ext cx="500062" cy="471487"/>
              <a:chOff x="357188" y="5357813"/>
              <a:chExt cx="500062" cy="471487"/>
            </a:xfrm>
          </p:grpSpPr>
          <p:sp>
            <p:nvSpPr>
              <p:cNvPr id="134" name="Oval 133"/>
              <p:cNvSpPr/>
              <p:nvPr/>
            </p:nvSpPr>
            <p:spPr>
              <a:xfrm>
                <a:off x="357188" y="5357813"/>
                <a:ext cx="500062" cy="471487"/>
              </a:xfrm>
              <a:prstGeom prst="ellipse">
                <a:avLst/>
              </a:prstGeom>
              <a:noFill/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Freeform 134"/>
              <p:cNvSpPr/>
              <p:nvPr/>
            </p:nvSpPr>
            <p:spPr>
              <a:xfrm>
                <a:off x="457200" y="5470240"/>
                <a:ext cx="285750" cy="244755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cxnSp>
          <p:nvCxnSpPr>
            <p:cNvPr id="133" name="Straight Arrow Connector 132"/>
            <p:cNvCxnSpPr>
              <a:stCxn id="140" idx="0"/>
              <a:endCxn id="134" idx="3"/>
            </p:cNvCxnSpPr>
            <p:nvPr/>
          </p:nvCxnSpPr>
          <p:spPr>
            <a:xfrm flipV="1">
              <a:off x="10215788" y="2793895"/>
              <a:ext cx="956895" cy="497197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39" name="Group 138"/>
            <p:cNvGrpSpPr/>
            <p:nvPr/>
          </p:nvGrpSpPr>
          <p:grpSpPr>
            <a:xfrm>
              <a:off x="9965757" y="3291092"/>
              <a:ext cx="500062" cy="471487"/>
              <a:chOff x="357188" y="5357813"/>
              <a:chExt cx="500062" cy="471487"/>
            </a:xfrm>
          </p:grpSpPr>
          <p:sp>
            <p:nvSpPr>
              <p:cNvPr id="140" name="Oval 139"/>
              <p:cNvSpPr/>
              <p:nvPr/>
            </p:nvSpPr>
            <p:spPr>
              <a:xfrm>
                <a:off x="357188" y="5357813"/>
                <a:ext cx="500062" cy="471487"/>
              </a:xfrm>
              <a:prstGeom prst="ellipse">
                <a:avLst/>
              </a:prstGeom>
              <a:noFill/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Freeform 140"/>
              <p:cNvSpPr/>
              <p:nvPr/>
            </p:nvSpPr>
            <p:spPr>
              <a:xfrm>
                <a:off x="457200" y="5470240"/>
                <a:ext cx="285750" cy="244755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143" name="TextBox 142"/>
            <p:cNvSpPr txBox="1"/>
            <p:nvPr/>
          </p:nvSpPr>
          <p:spPr>
            <a:xfrm>
              <a:off x="9376806" y="4098882"/>
              <a:ext cx="1696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If object detected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10441982" y="2911713"/>
              <a:ext cx="1696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If face detected</a:t>
              </a:r>
            </a:p>
          </p:txBody>
        </p:sp>
        <p:grpSp>
          <p:nvGrpSpPr>
            <p:cNvPr id="145" name="Group 144"/>
            <p:cNvGrpSpPr/>
            <p:nvPr/>
          </p:nvGrpSpPr>
          <p:grpSpPr>
            <a:xfrm>
              <a:off x="9858602" y="2104260"/>
              <a:ext cx="500062" cy="471487"/>
              <a:chOff x="357188" y="5357813"/>
              <a:chExt cx="500062" cy="471487"/>
            </a:xfrm>
          </p:grpSpPr>
          <p:sp>
            <p:nvSpPr>
              <p:cNvPr id="146" name="Oval 145"/>
              <p:cNvSpPr/>
              <p:nvPr/>
            </p:nvSpPr>
            <p:spPr>
              <a:xfrm>
                <a:off x="357188" y="5357813"/>
                <a:ext cx="500062" cy="471487"/>
              </a:xfrm>
              <a:prstGeom prst="ellipse">
                <a:avLst/>
              </a:prstGeom>
              <a:noFill/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Freeform 146"/>
              <p:cNvSpPr/>
              <p:nvPr/>
            </p:nvSpPr>
            <p:spPr>
              <a:xfrm>
                <a:off x="457200" y="5470240"/>
                <a:ext cx="285750" cy="244755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150" name="TextBox 149"/>
            <p:cNvSpPr txBox="1"/>
            <p:nvPr/>
          </p:nvSpPr>
          <p:spPr>
            <a:xfrm>
              <a:off x="8940666" y="2748638"/>
              <a:ext cx="16965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Else</a:t>
              </a:r>
            </a:p>
          </p:txBody>
        </p:sp>
        <p:cxnSp>
          <p:nvCxnSpPr>
            <p:cNvPr id="151" name="Straight Arrow Connector 150"/>
            <p:cNvCxnSpPr>
              <a:stCxn id="140" idx="0"/>
            </p:cNvCxnSpPr>
            <p:nvPr/>
          </p:nvCxnSpPr>
          <p:spPr>
            <a:xfrm flipH="1" flipV="1">
              <a:off x="10101488" y="2560847"/>
              <a:ext cx="114300" cy="730245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4" name="Straight Arrow Connector 153"/>
            <p:cNvCxnSpPr/>
            <p:nvPr/>
          </p:nvCxnSpPr>
          <p:spPr>
            <a:xfrm flipH="1" flipV="1">
              <a:off x="10065769" y="1596963"/>
              <a:ext cx="14502" cy="502944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56" name="TextBox 155"/>
            <p:cNvSpPr txBox="1"/>
            <p:nvPr/>
          </p:nvSpPr>
          <p:spPr>
            <a:xfrm>
              <a:off x="8491631" y="3341254"/>
              <a:ext cx="14061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i="1" dirty="0">
                  <a:solidFill>
                    <a:schemeClr val="accent6">
                      <a:lumMod val="50000"/>
                    </a:schemeClr>
                  </a:solidFill>
                </a:rPr>
                <a:t>Face detector</a:t>
              </a:r>
            </a:p>
          </p:txBody>
        </p:sp>
        <p:cxnSp>
          <p:nvCxnSpPr>
            <p:cNvPr id="157" name="Straight Arrow Connector 156"/>
            <p:cNvCxnSpPr/>
            <p:nvPr/>
          </p:nvCxnSpPr>
          <p:spPr>
            <a:xfrm flipH="1" flipV="1">
              <a:off x="11349482" y="1892285"/>
              <a:ext cx="14502" cy="502944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8" name="Straight Arrow Connector 157"/>
            <p:cNvCxnSpPr/>
            <p:nvPr/>
          </p:nvCxnSpPr>
          <p:spPr>
            <a:xfrm flipV="1">
              <a:off x="11106702" y="4143969"/>
              <a:ext cx="378511" cy="465004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1" name="TextBox 160"/>
          <p:cNvSpPr txBox="1"/>
          <p:nvPr/>
        </p:nvSpPr>
        <p:spPr>
          <a:xfrm>
            <a:off x="757245" y="5413017"/>
            <a:ext cx="10415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How to efficiently support serving arbitrary model pipelines?</a:t>
            </a:r>
          </a:p>
        </p:txBody>
      </p:sp>
    </p:spTree>
    <p:extLst>
      <p:ext uri="{BB962C8B-B14F-4D97-AF65-F5344CB8AC3E}">
        <p14:creationId xmlns:p14="http://schemas.microsoft.com/office/powerpoint/2010/main" val="75848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105" grpId="0"/>
      <p:bldP spid="126" grpId="0"/>
      <p:bldP spid="161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863138" cy="1325563"/>
          </a:xfrm>
        </p:spPr>
        <p:txBody>
          <a:bodyPr>
            <a:noAutofit/>
          </a:bodyPr>
          <a:lstStyle/>
          <a:p>
            <a:pPr algn="ctr"/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</a:rPr>
              <a:t>Challenges </a:t>
            </a:r>
            <a:r>
              <a:rPr lang="en-US" sz="4000" b="1" i="1">
                <a:solidFill>
                  <a:schemeClr val="accent1">
                    <a:lumMod val="50000"/>
                  </a:schemeClr>
                </a:solidFill>
              </a:rPr>
              <a:t>of Serving Model Pipelines</a:t>
            </a:r>
            <a:endParaRPr lang="en-US" sz="4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063288" cy="435133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Complex tradeoff space of latency, throughput, and monetary cost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Many serving workloads are interactive and highly latency-sensitive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Performance and cost depend on model, workload, and physical resources available</a:t>
            </a:r>
          </a:p>
          <a:p>
            <a:pPr>
              <a:spcAft>
                <a:spcPts val="600"/>
              </a:spcAft>
            </a:pPr>
            <a:r>
              <a:rPr lang="en-US" dirty="0"/>
              <a:t>Model composition leads to combinatorial explosion in the size of the tradeoff space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Developers must make decisions about how to configure individual models while </a:t>
            </a:r>
            <a:r>
              <a:rPr lang="en-US" b="1" i="1" dirty="0">
                <a:solidFill>
                  <a:srgbClr val="FF0000"/>
                </a:solidFill>
              </a:rPr>
              <a:t>reasoning about end-to-end pipeline performance</a:t>
            </a:r>
          </a:p>
        </p:txBody>
      </p:sp>
    </p:spTree>
    <p:extLst>
      <p:ext uri="{BB962C8B-B14F-4D97-AF65-F5344CB8AC3E}">
        <p14:creationId xmlns:p14="http://schemas.microsoft.com/office/powerpoint/2010/main" val="39220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172825" cy="1325563"/>
          </a:xfrm>
        </p:spPr>
        <p:txBody>
          <a:bodyPr>
            <a:noAutofit/>
          </a:bodyPr>
          <a:lstStyle/>
          <a:p>
            <a:pPr algn="ctr"/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</a:rPr>
              <a:t>Configuration and Deployment Decisions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625" y="1468437"/>
            <a:ext cx="11063288" cy="46323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Physical resource allocation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How many GPUs? (Usually decision is either 0 or 1)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How many CPU cores?</a:t>
            </a:r>
          </a:p>
          <a:p>
            <a:pPr>
              <a:spcAft>
                <a:spcPts val="600"/>
              </a:spcAft>
            </a:pPr>
            <a:r>
              <a:rPr lang="en-US" dirty="0"/>
              <a:t>Batch size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How much of the end-to-end latency budget should be allocated to each model?</a:t>
            </a:r>
          </a:p>
          <a:p>
            <a:pPr>
              <a:spcAft>
                <a:spcPts val="600"/>
              </a:spcAft>
            </a:pPr>
            <a:r>
              <a:rPr lang="en-US" dirty="0"/>
              <a:t>Replication factor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How many replicas of each model in the pipeline are needed?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How to achieve a balanced system?</a:t>
            </a:r>
          </a:p>
          <a:p>
            <a:pPr lvl="1"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3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458575" cy="1325563"/>
          </a:xfrm>
        </p:spPr>
        <p:txBody>
          <a:bodyPr>
            <a:noAutofit/>
          </a:bodyPr>
          <a:lstStyle/>
          <a:p>
            <a:pPr algn="ctr"/>
            <a:r>
              <a:rPr lang="en-US" sz="3000" b="1" i="1" dirty="0">
                <a:solidFill>
                  <a:schemeClr val="accent1">
                    <a:lumMod val="50000"/>
                  </a:schemeClr>
                </a:solidFill>
              </a:rPr>
              <a:t>Opportunity: Exploit Properties of Inference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1050" y="1325563"/>
            <a:ext cx="11063288" cy="483235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Inference is stateless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Performance of models can be profiled independently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End-to-end pipeline performance is deterministic function of individual model performances</a:t>
            </a:r>
          </a:p>
          <a:p>
            <a:pPr>
              <a:spcAft>
                <a:spcPts val="600"/>
              </a:spcAft>
            </a:pPr>
            <a:r>
              <a:rPr lang="en-US" dirty="0"/>
              <a:t>Perfect elastic scaling through query-level parallelism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Inference is embarrassingly parallel so any level of throughput can be achieved via replication and </a:t>
            </a:r>
            <a:r>
              <a:rPr lang="en-US" dirty="0" err="1"/>
              <a:t>scaleout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Inference is compute-intensive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Minimal contention achieved by pinning to compute resources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Lack of IO leads to highly predictable performance</a:t>
            </a:r>
          </a:p>
        </p:txBody>
      </p:sp>
    </p:spTree>
    <p:extLst>
      <p:ext uri="{BB962C8B-B14F-4D97-AF65-F5344CB8AC3E}">
        <p14:creationId xmlns:p14="http://schemas.microsoft.com/office/powerpoint/2010/main" val="8776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44100" cy="1325563"/>
          </a:xfrm>
        </p:spPr>
        <p:txBody>
          <a:bodyPr>
            <a:noAutofit/>
          </a:bodyPr>
          <a:lstStyle/>
          <a:p>
            <a:pPr algn="ctr"/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</a:rPr>
              <a:t>Solution: </a:t>
            </a:r>
            <a:r>
              <a:rPr lang="en-US" sz="4000" b="1" i="1">
                <a:solidFill>
                  <a:schemeClr val="accent1">
                    <a:lumMod val="50000"/>
                  </a:schemeClr>
                </a:solidFill>
              </a:rPr>
              <a:t>Workload-Aware Optimizer</a:t>
            </a:r>
            <a:endParaRPr lang="en-US" sz="4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49" y="1325562"/>
            <a:ext cx="11515725" cy="521811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Individual models registered with Clipper in a model repository</a:t>
            </a:r>
          </a:p>
          <a:p>
            <a:pPr>
              <a:spcAft>
                <a:spcPts val="600"/>
              </a:spcAft>
            </a:pPr>
            <a:r>
              <a:rPr lang="en-US" dirty="0"/>
              <a:t>Developers define pipelines by writing Python programs containing arbitrary code intermingled with calls to the Clipper-hosted models for maximum flexibility</a:t>
            </a:r>
          </a:p>
          <a:p>
            <a:pPr>
              <a:spcAft>
                <a:spcPts val="600"/>
              </a:spcAft>
            </a:pPr>
            <a:r>
              <a:rPr lang="en-US" dirty="0"/>
              <a:t>To deploy a pipeline, developer provides the optimizer with the program, a sample workload (e.g. validation dataset), and performance or cost constraints</a:t>
            </a:r>
          </a:p>
          <a:p>
            <a:pPr>
              <a:spcAft>
                <a:spcPts val="600"/>
              </a:spcAft>
            </a:pPr>
            <a:r>
              <a:rPr lang="en-US" dirty="0"/>
              <a:t>Optimizer finds optimal pipeline configuration that meets constraints</a:t>
            </a:r>
          </a:p>
          <a:p>
            <a:pPr>
              <a:spcAft>
                <a:spcPts val="600"/>
              </a:spcAft>
            </a:pPr>
            <a:r>
              <a:rPr lang="en-US" dirty="0"/>
              <a:t>Deployed models use Clipper as physical execution engine for serving</a:t>
            </a:r>
          </a:p>
        </p:txBody>
      </p:sp>
    </p:spTree>
    <p:extLst>
      <p:ext uri="{BB962C8B-B14F-4D97-AF65-F5344CB8AC3E}">
        <p14:creationId xmlns:p14="http://schemas.microsoft.com/office/powerpoint/2010/main" val="115908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286625" cy="1325563"/>
          </a:xfrm>
        </p:spPr>
        <p:txBody>
          <a:bodyPr>
            <a:noAutofit/>
          </a:bodyPr>
          <a:lstStyle/>
          <a:p>
            <a:pPr algn="ctr"/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</a:rPr>
              <a:t>Optimizer from 10,000 feet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1050" y="1325563"/>
            <a:ext cx="11063288" cy="483235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Lineage-based pipeline extraction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Evaluate program on user-provided sample workload to extract pipeline dependency structure</a:t>
            </a:r>
          </a:p>
          <a:p>
            <a:pPr>
              <a:spcAft>
                <a:spcPts val="600"/>
              </a:spcAft>
            </a:pPr>
            <a:r>
              <a:rPr lang="en-US" dirty="0"/>
              <a:t>Profile each model in pipeline individually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Empirically measure model performance under each possible configuration (physical resource allocation and batch size)</a:t>
            </a:r>
          </a:p>
          <a:p>
            <a:pPr>
              <a:spcAft>
                <a:spcPts val="600"/>
              </a:spcAft>
            </a:pPr>
            <a:r>
              <a:rPr lang="en-US" dirty="0"/>
              <a:t>Use an iterative greedy algorithm to find optimal pipeline configuration subject to user-provided performance or cost constraints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Output computational resource allocation, batch size, and replication factor for each model in the pipeline</a:t>
            </a:r>
          </a:p>
        </p:txBody>
      </p:sp>
    </p:spTree>
    <p:extLst>
      <p:ext uri="{BB962C8B-B14F-4D97-AF65-F5344CB8AC3E}">
        <p14:creationId xmlns:p14="http://schemas.microsoft.com/office/powerpoint/2010/main" val="177118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382" y="0"/>
            <a:ext cx="10515600" cy="1325563"/>
          </a:xfrm>
        </p:spPr>
        <p:txBody>
          <a:bodyPr/>
          <a:lstStyle/>
          <a:p>
            <a:r>
              <a:rPr lang="en-US" i="1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4382" y="1219201"/>
            <a:ext cx="10906125" cy="4131464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  <a:buSzPct val="75000"/>
            </a:pPr>
            <a:r>
              <a:rPr lang="en-US" dirty="0"/>
              <a:t>Challenges of serving increasingly </a:t>
            </a:r>
            <a:r>
              <a:rPr lang="en-US" i="1" dirty="0">
                <a:solidFill>
                  <a:srgbClr val="FF0000"/>
                </a:solidFill>
              </a:rPr>
              <a:t>complex models </a:t>
            </a:r>
            <a:r>
              <a:rPr lang="en-US" dirty="0"/>
              <a:t>trained in </a:t>
            </a:r>
            <a:r>
              <a:rPr lang="en-US" i="1" dirty="0">
                <a:solidFill>
                  <a:srgbClr val="FF0000"/>
                </a:solidFill>
              </a:rPr>
              <a:t>variety of frameworks </a:t>
            </a:r>
            <a:r>
              <a:rPr lang="en-US" dirty="0"/>
              <a:t>while meeting </a:t>
            </a:r>
            <a:r>
              <a:rPr lang="en-US" i="1" dirty="0">
                <a:solidFill>
                  <a:srgbClr val="FF0000"/>
                </a:solidFill>
              </a:rPr>
              <a:t>strict performance demands</a:t>
            </a:r>
          </a:p>
          <a:p>
            <a:pPr>
              <a:spcBef>
                <a:spcPts val="2400"/>
              </a:spcBef>
              <a:buSzPct val="75000"/>
            </a:pPr>
            <a:r>
              <a:rPr lang="en-US" dirty="0"/>
              <a:t>Clipper adopts a </a:t>
            </a:r>
            <a:r>
              <a:rPr lang="en-US" i="1" dirty="0">
                <a:solidFill>
                  <a:srgbClr val="FF0000"/>
                </a:solidFill>
              </a:rPr>
              <a:t>container-based architecture </a:t>
            </a:r>
            <a:r>
              <a:rPr lang="en-US" dirty="0"/>
              <a:t>and employs prediction caching and </a:t>
            </a:r>
            <a:r>
              <a:rPr lang="en-US" i="1" dirty="0">
                <a:solidFill>
                  <a:srgbClr val="FF0000"/>
                </a:solidFill>
              </a:rPr>
              <a:t>latency-aware batching</a:t>
            </a:r>
          </a:p>
          <a:p>
            <a:pPr>
              <a:spcBef>
                <a:spcPts val="2400"/>
              </a:spcBef>
              <a:buSzPct val="75000"/>
            </a:pPr>
            <a:r>
              <a:rPr lang="en-US" dirty="0"/>
              <a:t>Clipper’s model </a:t>
            </a:r>
            <a:r>
              <a:rPr lang="en-US" dirty="0" err="1"/>
              <a:t>deployer</a:t>
            </a:r>
            <a:r>
              <a:rPr lang="en-US" dirty="0"/>
              <a:t> library makes it easy to deploy both </a:t>
            </a:r>
            <a:r>
              <a:rPr lang="en-US" i="1" dirty="0">
                <a:solidFill>
                  <a:srgbClr val="FF0000"/>
                </a:solidFill>
              </a:rPr>
              <a:t>framework-specific models </a:t>
            </a:r>
            <a:r>
              <a:rPr lang="en-US" dirty="0"/>
              <a:t>and</a:t>
            </a:r>
            <a:r>
              <a:rPr lang="en-US" i="1" dirty="0"/>
              <a:t> </a:t>
            </a:r>
            <a:r>
              <a:rPr lang="en-US" i="1" dirty="0">
                <a:solidFill>
                  <a:srgbClr val="FF0000"/>
                </a:solidFill>
              </a:rPr>
              <a:t>arbitrary processing code </a:t>
            </a:r>
          </a:p>
          <a:p>
            <a:pPr>
              <a:spcBef>
                <a:spcPts val="2400"/>
              </a:spcBef>
              <a:buSzPct val="75000"/>
            </a:pPr>
            <a:r>
              <a:rPr lang="en-US" dirty="0"/>
              <a:t>Ongoing efforts on a </a:t>
            </a:r>
            <a:r>
              <a:rPr lang="en-US" i="1" dirty="0">
                <a:solidFill>
                  <a:srgbClr val="FF0000"/>
                </a:solidFill>
              </a:rPr>
              <a:t>workload-aware optimizer </a:t>
            </a:r>
            <a:r>
              <a:rPr lang="en-US" dirty="0"/>
              <a:t>to optimize the deployment of complex, </a:t>
            </a:r>
            <a:r>
              <a:rPr lang="en-US" i="1" dirty="0">
                <a:solidFill>
                  <a:srgbClr val="FF0000"/>
                </a:solidFill>
              </a:rPr>
              <a:t>multi-model pipelines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728788" y="5464969"/>
            <a:ext cx="8315325" cy="1185863"/>
            <a:chOff x="1485900" y="1482006"/>
            <a:chExt cx="8315325" cy="1185863"/>
          </a:xfrm>
        </p:grpSpPr>
        <p:sp>
          <p:nvSpPr>
            <p:cNvPr id="8" name="Rounded Rectangle 7"/>
            <p:cNvSpPr/>
            <p:nvPr/>
          </p:nvSpPr>
          <p:spPr>
            <a:xfrm>
              <a:off x="1485900" y="1482006"/>
              <a:ext cx="8315325" cy="1185863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43150" y="1504951"/>
              <a:ext cx="6872289" cy="1000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900" dirty="0">
                  <a:solidFill>
                    <a:srgbClr val="C00000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http://clipper.ai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226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and Roadmap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75200"/>
          </a:xfrm>
        </p:spPr>
        <p:txBody>
          <a:bodyPr>
            <a:normAutofit/>
          </a:bodyPr>
          <a:lstStyle/>
          <a:p>
            <a:r>
              <a:rPr lang="en-US" dirty="0"/>
              <a:t>Alpha release (0.1.3) available: more info at </a:t>
            </a:r>
            <a:r>
              <a:rPr lang="en-US" dirty="0">
                <a:hlinkClick r:id="rId2"/>
              </a:rPr>
              <a:t>http://clipper.ai</a:t>
            </a:r>
            <a:endParaRPr lang="en-US" dirty="0"/>
          </a:p>
          <a:p>
            <a:pPr lvl="1"/>
            <a:r>
              <a:rPr lang="en-US" dirty="0"/>
              <a:t>Support single-model applications</a:t>
            </a:r>
          </a:p>
          <a:p>
            <a:pPr lvl="1"/>
            <a:r>
              <a:rPr lang="en-US" dirty="0"/>
              <a:t>First class support for </a:t>
            </a:r>
            <a:r>
              <a:rPr lang="en-US" dirty="0" err="1"/>
              <a:t>Scikit</a:t>
            </a:r>
            <a:r>
              <a:rPr lang="en-US" dirty="0"/>
              <a:t>-Learn and Spark models</a:t>
            </a:r>
          </a:p>
          <a:p>
            <a:pPr lvl="1"/>
            <a:r>
              <a:rPr lang="en-US" dirty="0"/>
              <a:t>Deploy directly from training job without writing Docker containers</a:t>
            </a:r>
          </a:p>
          <a:p>
            <a:r>
              <a:rPr lang="en-US" dirty="0"/>
              <a:t>Roadmap:</a:t>
            </a:r>
          </a:p>
          <a:p>
            <a:pPr lvl="1"/>
            <a:r>
              <a:rPr lang="en-US" dirty="0"/>
              <a:t>Ongoing efforts to support for additional frameworks</a:t>
            </a:r>
          </a:p>
          <a:p>
            <a:pPr lvl="2"/>
            <a:r>
              <a:rPr lang="en-US" dirty="0" err="1"/>
              <a:t>TensorFlow</a:t>
            </a:r>
            <a:r>
              <a:rPr lang="en-US" dirty="0"/>
              <a:t> (supported but requires writing Docker containers)</a:t>
            </a:r>
          </a:p>
          <a:p>
            <a:pPr lvl="2"/>
            <a:r>
              <a:rPr lang="en-US" dirty="0"/>
              <a:t>R (open pull request using Python-R interop library)</a:t>
            </a:r>
          </a:p>
          <a:p>
            <a:pPr lvl="2"/>
            <a:r>
              <a:rPr lang="en-US" dirty="0"/>
              <a:t>Caffe2</a:t>
            </a:r>
          </a:p>
          <a:p>
            <a:pPr lvl="1"/>
            <a:r>
              <a:rPr lang="en-US" dirty="0"/>
              <a:t>Bandit methods</a:t>
            </a:r>
          </a:p>
          <a:p>
            <a:pPr lvl="1"/>
            <a:r>
              <a:rPr lang="en-US" dirty="0"/>
              <a:t>Kubernetes integration (early internal prototype)</a:t>
            </a:r>
          </a:p>
        </p:txBody>
      </p:sp>
    </p:spTree>
    <p:extLst>
      <p:ext uri="{BB962C8B-B14F-4D97-AF65-F5344CB8AC3E}">
        <p14:creationId xmlns:p14="http://schemas.microsoft.com/office/powerpoint/2010/main" val="44884701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569" y="-186447"/>
            <a:ext cx="10515600" cy="1325563"/>
          </a:xfrm>
        </p:spPr>
        <p:txBody>
          <a:bodyPr>
            <a:normAutofit/>
          </a:bodyPr>
          <a:lstStyle/>
          <a:p>
            <a:r>
              <a:rPr lang="en-US" sz="5200" b="1" dirty="0">
                <a:solidFill>
                  <a:srgbClr val="C00000"/>
                </a:solidFill>
              </a:rPr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569" y="856035"/>
            <a:ext cx="11646568" cy="488328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i="1" dirty="0">
                <a:solidFill>
                  <a:schemeClr val="accent4">
                    <a:lumMod val="75000"/>
                  </a:schemeClr>
                </a:solidFill>
              </a:rPr>
              <a:t>Prediction-serving </a:t>
            </a:r>
            <a:r>
              <a:rPr lang="en-US" dirty="0"/>
              <a:t>is an important and 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</a:rPr>
              <a:t>challenging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dirty="0"/>
              <a:t>area for 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</a:rPr>
              <a:t>systems research</a:t>
            </a:r>
            <a:endParaRPr lang="en-US" i="1" dirty="0"/>
          </a:p>
          <a:p>
            <a:pPr lvl="1">
              <a:spcBef>
                <a:spcPts val="1200"/>
              </a:spcBef>
            </a:pPr>
            <a:r>
              <a:rPr lang="en-US" dirty="0"/>
              <a:t>Support </a:t>
            </a:r>
            <a:r>
              <a:rPr lang="en-US" i="1" dirty="0">
                <a:solidFill>
                  <a:srgbClr val="C00000"/>
                </a:solidFill>
              </a:rPr>
              <a:t>low-latency, high-throughput</a:t>
            </a:r>
            <a:r>
              <a:rPr lang="en-US" dirty="0"/>
              <a:t> serving workloads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Serve </a:t>
            </a:r>
            <a:r>
              <a:rPr lang="en-US" i="1" dirty="0">
                <a:solidFill>
                  <a:srgbClr val="C00000"/>
                </a:solidFill>
              </a:rPr>
              <a:t>large</a:t>
            </a:r>
            <a:r>
              <a:rPr lang="en-US" dirty="0"/>
              <a:t> and growing </a:t>
            </a:r>
            <a:r>
              <a:rPr lang="en-US" i="1" dirty="0">
                <a:solidFill>
                  <a:srgbClr val="C00000"/>
                </a:solidFill>
              </a:rPr>
              <a:t>ecosystem of ML frameworks</a:t>
            </a:r>
          </a:p>
          <a:p>
            <a:pPr>
              <a:spcBef>
                <a:spcPts val="1200"/>
              </a:spcBef>
            </a:pPr>
            <a:r>
              <a:rPr lang="en-US" i="1" dirty="0">
                <a:solidFill>
                  <a:schemeClr val="accent4">
                    <a:lumMod val="75000"/>
                  </a:schemeClr>
                </a:solidFill>
              </a:rPr>
              <a:t>Clipper </a:t>
            </a:r>
            <a:r>
              <a:rPr lang="en-US" dirty="0"/>
              <a:t>is a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</a:rPr>
              <a:t> first step</a:t>
            </a:r>
            <a:r>
              <a:rPr lang="en-US" dirty="0"/>
              <a:t> towards addressing these challenges</a:t>
            </a:r>
          </a:p>
          <a:p>
            <a:pPr lvl="1">
              <a:spcBef>
                <a:spcPts val="1200"/>
              </a:spcBef>
            </a:pPr>
            <a:r>
              <a:rPr lang="en-US" i="1" dirty="0">
                <a:solidFill>
                  <a:schemeClr val="accent4">
                    <a:lumMod val="75000"/>
                  </a:schemeClr>
                </a:solidFill>
              </a:rPr>
              <a:t>Simplifies deployment </a:t>
            </a:r>
            <a:r>
              <a:rPr lang="en-US" dirty="0"/>
              <a:t>through layered architecture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Serves many models </a:t>
            </a:r>
            <a:r>
              <a:rPr lang="en-US" i="1" dirty="0">
                <a:solidFill>
                  <a:srgbClr val="C00000"/>
                </a:solidFill>
              </a:rPr>
              <a:t>across ML frameworks </a:t>
            </a:r>
            <a:r>
              <a:rPr lang="en-US" dirty="0"/>
              <a:t>concurrently</a:t>
            </a:r>
            <a:endParaRPr lang="en-US" i="1" dirty="0">
              <a:solidFill>
                <a:schemeClr val="accent4">
                  <a:lumMod val="75000"/>
                </a:schemeClr>
              </a:solidFill>
            </a:endParaRPr>
          </a:p>
          <a:p>
            <a:pPr lvl="1">
              <a:spcBef>
                <a:spcPts val="1200"/>
              </a:spcBef>
            </a:pPr>
            <a:r>
              <a:rPr lang="en-US" dirty="0"/>
              <a:t>Employs 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</a:rPr>
              <a:t>caching, adaptive batching, container scale-out </a:t>
            </a:r>
            <a:r>
              <a:rPr lang="en-US" dirty="0"/>
              <a:t>to meet interactive serving workload demands</a:t>
            </a:r>
          </a:p>
          <a:p>
            <a:pPr>
              <a:spcBef>
                <a:spcPts val="1200"/>
              </a:spcBef>
            </a:pPr>
            <a:r>
              <a:rPr lang="en-US" dirty="0"/>
              <a:t>Beyond academic prototype to build a real,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</a:rPr>
              <a:t> open-source system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200912" y="5739319"/>
            <a:ext cx="9790176" cy="1054362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i="1" dirty="0">
                <a:solidFill>
                  <a:schemeClr val="tx1"/>
                </a:solidFill>
                <a:latin typeface="Inconsolata-dz for Powerline dz" charset="0"/>
                <a:ea typeface="Inconsolata-dz for Powerline dz" charset="0"/>
                <a:cs typeface="Inconsolata-dz for Powerline dz" charset="0"/>
              </a:rPr>
              <a:t>http://</a:t>
            </a:r>
            <a:r>
              <a:rPr lang="en-US" sz="3000" b="1" i="1">
                <a:solidFill>
                  <a:schemeClr val="tx1"/>
                </a:solidFill>
                <a:latin typeface="Inconsolata-dz for Powerline dz" charset="0"/>
                <a:ea typeface="Inconsolata-dz for Powerline dz" charset="0"/>
                <a:cs typeface="Inconsolata-dz for Powerline dz" charset="0"/>
              </a:rPr>
              <a:t>clipper.ai</a:t>
            </a:r>
            <a:endParaRPr lang="en-US" sz="2600" b="1" dirty="0">
              <a:solidFill>
                <a:schemeClr val="tx1"/>
              </a:solidFill>
              <a:latin typeface="Inconsolata-dz for Powerline dz" charset="0"/>
              <a:ea typeface="Inconsolata-dz for Powerline dz" charset="0"/>
              <a:cs typeface="Inconsolata-dz for Powerline dz" charset="0"/>
            </a:endParaRPr>
          </a:p>
          <a:p>
            <a:pPr algn="ctr"/>
            <a:r>
              <a:rPr lang="en-US" sz="3000" b="1" dirty="0" err="1">
                <a:solidFill>
                  <a:schemeClr val="tx1"/>
                </a:solidFill>
                <a:latin typeface="Inconsolata-dz for Powerline dz" charset="0"/>
                <a:ea typeface="Inconsolata-dz for Powerline dz" charset="0"/>
                <a:cs typeface="Inconsolata-dz for Powerline dz" charset="0"/>
              </a:rPr>
              <a:t>crankshaw@cs.berkeley.edu</a:t>
            </a:r>
            <a:endParaRPr lang="en-US" sz="3000" b="1" dirty="0">
              <a:solidFill>
                <a:schemeClr val="tx1"/>
              </a:solidFill>
              <a:latin typeface="Inconsolata-dz for Powerline dz" charset="0"/>
              <a:ea typeface="Inconsolata-dz for Powerline dz" charset="0"/>
              <a:cs typeface="Inconsolata-dz for Powerline dz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09800" y="2302933"/>
            <a:ext cx="6891867" cy="264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i="1" dirty="0">
                <a:solidFill>
                  <a:schemeClr val="accent4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TODO</a:t>
            </a:r>
          </a:p>
        </p:txBody>
      </p:sp>
    </p:spTree>
    <p:extLst>
      <p:ext uri="{BB962C8B-B14F-4D97-AF65-F5344CB8AC3E}">
        <p14:creationId xmlns:p14="http://schemas.microsoft.com/office/powerpoint/2010/main" val="8252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5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336" y="1335506"/>
            <a:ext cx="8418096" cy="5112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943"/>
            <a:ext cx="10515600" cy="1325563"/>
          </a:xfrm>
        </p:spPr>
        <p:txBody>
          <a:bodyPr>
            <a:normAutofit/>
          </a:bodyPr>
          <a:lstStyle/>
          <a:p>
            <a:r>
              <a:rPr lang="en-US" sz="5000" i="1" dirty="0">
                <a:solidFill>
                  <a:srgbClr val="C0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GPU Cluster Scaling</a:t>
            </a:r>
          </a:p>
        </p:txBody>
      </p:sp>
    </p:spTree>
    <p:extLst>
      <p:ext uri="{BB962C8B-B14F-4D97-AF65-F5344CB8AC3E}">
        <p14:creationId xmlns:p14="http://schemas.microsoft.com/office/powerpoint/2010/main" val="1359590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86613" y="354702"/>
            <a:ext cx="543912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i="1" dirty="0">
                <a:solidFill>
                  <a:schemeClr val="bg2">
                    <a:lumMod val="1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Google Translate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" b="7012"/>
          <a:stretch/>
        </p:blipFill>
        <p:spPr>
          <a:xfrm>
            <a:off x="6513288" y="157609"/>
            <a:ext cx="5386660" cy="19202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2085974" y="2077849"/>
            <a:ext cx="2153155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4267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Serving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457" y="2895270"/>
            <a:ext cx="4867534" cy="201537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15819" y="5175143"/>
            <a:ext cx="42016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82,000 GPUs running 24/7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2048" y="6377058"/>
            <a:ext cx="56541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Helvetica Neue" charset="0"/>
                <a:ea typeface="Helvetica Neue" charset="0"/>
                <a:cs typeface="Helvetica Neue" charset="0"/>
              </a:rPr>
              <a:t>[1] https</a:t>
            </a:r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://</a:t>
            </a:r>
            <a:r>
              <a:rPr lang="en-US" sz="1200" dirty="0" err="1">
                <a:latin typeface="Helvetica Neue" charset="0"/>
                <a:ea typeface="Helvetica Neue" charset="0"/>
                <a:cs typeface="Helvetica Neue" charset="0"/>
              </a:rPr>
              <a:t>www.nytimes.com</a:t>
            </a:r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/2016/12/14/magazine/the-great-</a:t>
            </a:r>
            <a:r>
              <a:rPr lang="en-US" sz="1200" dirty="0" err="1">
                <a:latin typeface="Helvetica Neue" charset="0"/>
                <a:ea typeface="Helvetica Neue" charset="0"/>
                <a:cs typeface="Helvetica Neue" charset="0"/>
              </a:rPr>
              <a:t>ai</a:t>
            </a:r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-</a:t>
            </a:r>
            <a:r>
              <a:rPr lang="en-US" sz="1200" dirty="0" err="1">
                <a:latin typeface="Helvetica Neue" charset="0"/>
                <a:ea typeface="Helvetica Neue" charset="0"/>
                <a:cs typeface="Helvetica Neue" charset="0"/>
              </a:rPr>
              <a:t>awakening.html</a:t>
            </a:r>
            <a:endParaRPr lang="en-US" sz="1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30765" y="3651527"/>
            <a:ext cx="5371797" cy="1004276"/>
            <a:chOff x="6573836" y="3855470"/>
            <a:chExt cx="5371797" cy="1004276"/>
          </a:xfrm>
        </p:grpSpPr>
        <p:sp>
          <p:nvSpPr>
            <p:cNvPr id="2" name="Rounded Rectangle 1"/>
            <p:cNvSpPr/>
            <p:nvPr/>
          </p:nvSpPr>
          <p:spPr>
            <a:xfrm>
              <a:off x="6875354" y="3855470"/>
              <a:ext cx="4753642" cy="100427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573836" y="4005525"/>
              <a:ext cx="537179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dirty="0">
                  <a:solidFill>
                    <a:srgbClr val="FF0000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140 billion words a day</a:t>
              </a:r>
              <a:r>
                <a:rPr lang="en-US" sz="2500" baseline="50000" dirty="0">
                  <a:solidFill>
                    <a:srgbClr val="FF0000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1</a:t>
              </a:r>
              <a:r>
                <a:rPr lang="en-US" sz="3500" dirty="0">
                  <a:solidFill>
                    <a:srgbClr val="FF0000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 </a:t>
              </a:r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6513288" y="3325348"/>
            <a:ext cx="5426349" cy="1849795"/>
          </a:xfrm>
          <a:prstGeom prst="roundRect">
            <a:avLst/>
          </a:prstGeom>
          <a:solidFill>
            <a:srgbClr val="E167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Invented New Hardware!</a:t>
            </a:r>
          </a:p>
          <a:p>
            <a:pPr algn="ctr"/>
            <a:r>
              <a:rPr lang="en-US" sz="3200" b="1" i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Tensor Processing Unit (TPU)</a:t>
            </a:r>
          </a:p>
        </p:txBody>
      </p:sp>
    </p:spTree>
    <p:extLst>
      <p:ext uri="{BB962C8B-B14F-4D97-AF65-F5344CB8AC3E}">
        <p14:creationId xmlns:p14="http://schemas.microsoft.com/office/powerpoint/2010/main" val="83105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21" grpId="0"/>
      <p:bldP spid="19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144" y="166324"/>
            <a:ext cx="9290304" cy="46276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101" y="1233548"/>
            <a:ext cx="22781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Throughput</a:t>
            </a:r>
          </a:p>
          <a:p>
            <a:pPr algn="ctr"/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(QPS)</a:t>
            </a:r>
          </a:p>
        </p:txBody>
      </p:sp>
      <p:sp>
        <p:nvSpPr>
          <p:cNvPr id="9" name="Down Arrow 8"/>
          <p:cNvSpPr/>
          <p:nvPr/>
        </p:nvSpPr>
        <p:spPr>
          <a:xfrm rot="10800000">
            <a:off x="2364290" y="1155032"/>
            <a:ext cx="550127" cy="1234250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2136651" y="654109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Helvetica" charset="0"/>
                <a:ea typeface="Helvetica" charset="0"/>
                <a:cs typeface="Helvetica" charset="0"/>
              </a:rPr>
              <a:t>Better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85800" y="2640132"/>
            <a:ext cx="10615613" cy="264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i="1">
                <a:solidFill>
                  <a:schemeClr val="accent4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Add DNN chart?</a:t>
            </a:r>
            <a:endParaRPr lang="en-US" sz="8000" i="1" dirty="0">
              <a:solidFill>
                <a:schemeClr val="accent4">
                  <a:lumMod val="7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48201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101" y="1233548"/>
            <a:ext cx="22781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Throughput</a:t>
            </a:r>
          </a:p>
          <a:p>
            <a:pPr algn="ctr"/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(QPS)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327" y="261551"/>
            <a:ext cx="9343673" cy="4195118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 rot="10800000">
            <a:off x="2364290" y="1155032"/>
            <a:ext cx="550127" cy="1234250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Box 6"/>
          <p:cNvSpPr txBox="1"/>
          <p:nvPr/>
        </p:nvSpPr>
        <p:spPr>
          <a:xfrm>
            <a:off x="2136651" y="654109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Helvetica" charset="0"/>
                <a:ea typeface="Helvetica" charset="0"/>
                <a:cs typeface="Helvetica" charset="0"/>
              </a:rPr>
              <a:t>Better</a:t>
            </a:r>
          </a:p>
        </p:txBody>
      </p:sp>
    </p:spTree>
    <p:extLst>
      <p:ext uri="{BB962C8B-B14F-4D97-AF65-F5344CB8AC3E}">
        <p14:creationId xmlns:p14="http://schemas.microsoft.com/office/powerpoint/2010/main" val="88049538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9652" y="275438"/>
            <a:ext cx="8156074" cy="61098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3377" y="3739816"/>
            <a:ext cx="246253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P99 Latency</a:t>
            </a:r>
          </a:p>
          <a:p>
            <a:pPr algn="ctr"/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(</a:t>
            </a:r>
            <a:r>
              <a:rPr lang="en-US" sz="3200" dirty="0" err="1">
                <a:latin typeface="Helvetica" charset="0"/>
                <a:ea typeface="Helvetica" charset="0"/>
                <a:cs typeface="Helvetica" charset="0"/>
              </a:rPr>
              <a:t>ms</a:t>
            </a:r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)</a:t>
            </a:r>
          </a:p>
        </p:txBody>
      </p:sp>
      <p:sp>
        <p:nvSpPr>
          <p:cNvPr id="10" name="Down Arrow 9"/>
          <p:cNvSpPr/>
          <p:nvPr/>
        </p:nvSpPr>
        <p:spPr>
          <a:xfrm>
            <a:off x="2625911" y="3739816"/>
            <a:ext cx="550127" cy="1227062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Box 10"/>
          <p:cNvSpPr txBox="1"/>
          <p:nvPr/>
        </p:nvSpPr>
        <p:spPr>
          <a:xfrm>
            <a:off x="236003" y="4919271"/>
            <a:ext cx="19303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latin typeface="Helvetica" charset="0"/>
                <a:ea typeface="Helvetica" charset="0"/>
                <a:cs typeface="Helvetica" charset="0"/>
              </a:rPr>
              <a:t>20 </a:t>
            </a:r>
            <a:r>
              <a:rPr lang="en-US" sz="2400" i="1" dirty="0" err="1">
                <a:latin typeface="Helvetica" charset="0"/>
                <a:ea typeface="Helvetica" charset="0"/>
                <a:cs typeface="Helvetica" charset="0"/>
              </a:rPr>
              <a:t>ms</a:t>
            </a:r>
            <a:r>
              <a:rPr lang="en-US" sz="2400" i="1" dirty="0">
                <a:latin typeface="Helvetica" charset="0"/>
                <a:ea typeface="Helvetica" charset="0"/>
                <a:cs typeface="Helvetica" charset="0"/>
              </a:rPr>
              <a:t> is</a:t>
            </a:r>
          </a:p>
          <a:p>
            <a:pPr algn="ctr"/>
            <a:r>
              <a:rPr lang="en-US" sz="2400" i="1" dirty="0">
                <a:latin typeface="Helvetica" charset="0"/>
                <a:ea typeface="Helvetica" charset="0"/>
                <a:cs typeface="Helvetica" charset="0"/>
              </a:rPr>
              <a:t>Fast Enough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101" y="1233548"/>
            <a:ext cx="22781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Throughput</a:t>
            </a:r>
          </a:p>
          <a:p>
            <a:pPr algn="ctr"/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(QPS)</a:t>
            </a:r>
          </a:p>
        </p:txBody>
      </p:sp>
      <p:sp>
        <p:nvSpPr>
          <p:cNvPr id="13" name="Down Arrow 12"/>
          <p:cNvSpPr/>
          <p:nvPr/>
        </p:nvSpPr>
        <p:spPr>
          <a:xfrm rot="10800000">
            <a:off x="2543237" y="1215024"/>
            <a:ext cx="550127" cy="1234250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TextBox 13"/>
          <p:cNvSpPr txBox="1"/>
          <p:nvPr/>
        </p:nvSpPr>
        <p:spPr>
          <a:xfrm>
            <a:off x="2262926" y="669646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Helvetica" charset="0"/>
                <a:ea typeface="Helvetica" charset="0"/>
                <a:cs typeface="Helvetica" charset="0"/>
              </a:rPr>
              <a:t>Better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87621" y="4966878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Helvetica" charset="0"/>
                <a:ea typeface="Helvetica" charset="0"/>
                <a:cs typeface="Helvetica" charset="0"/>
              </a:rPr>
              <a:t>Better</a:t>
            </a:r>
          </a:p>
        </p:txBody>
      </p:sp>
    </p:spTree>
    <p:extLst>
      <p:ext uri="{BB962C8B-B14F-4D97-AF65-F5344CB8AC3E}">
        <p14:creationId xmlns:p14="http://schemas.microsoft.com/office/powerpoint/2010/main" val="3984061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5166" y="1111800"/>
            <a:ext cx="20265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Throughput</a:t>
            </a:r>
          </a:p>
          <a:p>
            <a:pPr algn="ctr"/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(QPS)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514" y="136356"/>
            <a:ext cx="9560543" cy="66013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4717" y="2711088"/>
            <a:ext cx="21836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P99 Latency</a:t>
            </a:r>
          </a:p>
          <a:p>
            <a:pPr algn="ctr"/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(</a:t>
            </a:r>
            <a:r>
              <a:rPr lang="en-US" sz="2800" dirty="0" err="1">
                <a:latin typeface="Helvetica" charset="0"/>
                <a:ea typeface="Helvetica" charset="0"/>
                <a:cs typeface="Helvetica" charset="0"/>
              </a:rPr>
              <a:t>ms</a:t>
            </a:r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6845" y="4310376"/>
            <a:ext cx="19014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Batch Size</a:t>
            </a:r>
          </a:p>
        </p:txBody>
      </p:sp>
      <p:sp>
        <p:nvSpPr>
          <p:cNvPr id="5" name="Rectangle 4"/>
          <p:cNvSpPr/>
          <p:nvPr/>
        </p:nvSpPr>
        <p:spPr>
          <a:xfrm>
            <a:off x="2848327" y="3665195"/>
            <a:ext cx="8413231" cy="1580573"/>
          </a:xfrm>
          <a:prstGeom prst="rect">
            <a:avLst/>
          </a:prstGeom>
          <a:noFill/>
          <a:ln w="57150">
            <a:solidFill>
              <a:srgbClr val="E167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36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8086" y="2657745"/>
            <a:ext cx="3601288" cy="18673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5255" y="2494132"/>
            <a:ext cx="2130682" cy="109728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9179" y="5238300"/>
            <a:ext cx="1636427" cy="1333688"/>
          </a:xfrm>
          <a:prstGeom prst="rect">
            <a:avLst/>
          </a:prstGeom>
        </p:spPr>
      </p:pic>
      <p:cxnSp>
        <p:nvCxnSpPr>
          <p:cNvPr id="51" name="Straight Arrow Connector 50"/>
          <p:cNvCxnSpPr/>
          <p:nvPr/>
        </p:nvCxnSpPr>
        <p:spPr>
          <a:xfrm flipV="1">
            <a:off x="9907392" y="3752974"/>
            <a:ext cx="228817" cy="148532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1"/>
          <p:cNvSpPr>
            <a:spLocks noGrp="1"/>
          </p:cNvSpPr>
          <p:nvPr>
            <p:ph type="title"/>
          </p:nvPr>
        </p:nvSpPr>
        <p:spPr>
          <a:xfrm>
            <a:off x="0" y="149970"/>
            <a:ext cx="12192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Big Companies Build One-Off Systems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84" y="797061"/>
            <a:ext cx="2691866" cy="16750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339" y="2611707"/>
            <a:ext cx="1984702" cy="8851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5094" y="4035317"/>
            <a:ext cx="3281992" cy="32819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808" y="2064975"/>
            <a:ext cx="3673380" cy="5120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030" y="4090912"/>
            <a:ext cx="3216047" cy="86833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1128015"/>
            <a:ext cx="12192000" cy="5649775"/>
          </a:xfrm>
          <a:prstGeom prst="rect">
            <a:avLst/>
          </a:prstGeom>
          <a:solidFill>
            <a:srgbClr val="FFFFFF">
              <a:alpha val="9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143000" y="1774661"/>
            <a:ext cx="9113520" cy="4178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3600" b="1" dirty="0">
                <a:latin typeface="Helvetica Neue Light" charset="0"/>
                <a:ea typeface="Helvetica Neue Light" charset="0"/>
                <a:cs typeface="Helvetica Neue Light" charset="0"/>
              </a:rPr>
              <a:t>Problems:</a:t>
            </a:r>
          </a:p>
          <a:p>
            <a:pPr marL="457200" indent="-457200">
              <a:spcAft>
                <a:spcPts val="900"/>
              </a:spcAft>
              <a:buFont typeface="Wingdings" charset="2"/>
              <a:buChar char="Ø"/>
            </a:pPr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Expensive to build and maintain</a:t>
            </a:r>
          </a:p>
          <a:p>
            <a:pPr marL="914400" lvl="1" indent="-457200">
              <a:spcAft>
                <a:spcPts val="900"/>
              </a:spcAft>
              <a:buFont typeface="Wingdings" charset="2"/>
              <a:buChar char="Ø"/>
            </a:pPr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Highly specialized and require ML and systems expertise</a:t>
            </a:r>
          </a:p>
          <a:p>
            <a:pPr marL="457200" indent="-457200">
              <a:spcAft>
                <a:spcPts val="900"/>
              </a:spcAft>
              <a:buFont typeface="Wingdings" charset="2"/>
              <a:buChar char="Ø"/>
            </a:pPr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Tightly-coupled model and application</a:t>
            </a:r>
          </a:p>
          <a:p>
            <a:pPr marL="914400" lvl="1" indent="-457200">
              <a:spcAft>
                <a:spcPts val="900"/>
              </a:spcAft>
              <a:buFont typeface="Wingdings" charset="2"/>
              <a:buChar char="Ø"/>
            </a:pPr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Difficult to change or update model</a:t>
            </a:r>
          </a:p>
          <a:p>
            <a:pPr marL="457200" indent="-457200">
              <a:spcAft>
                <a:spcPts val="900"/>
              </a:spcAft>
              <a:buFont typeface="Wingdings" charset="2"/>
              <a:buChar char="Ø"/>
            </a:pPr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 Only supports single ML framework</a:t>
            </a:r>
          </a:p>
        </p:txBody>
      </p:sp>
    </p:spTree>
    <p:extLst>
      <p:ext uri="{BB962C8B-B14F-4D97-AF65-F5344CB8AC3E}">
        <p14:creationId xmlns:p14="http://schemas.microsoft.com/office/powerpoint/2010/main" val="285470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05032">
            <a:off x="1170533" y="3136086"/>
            <a:ext cx="3061506" cy="2310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54" y="1571626"/>
            <a:ext cx="6118529" cy="180101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90511" y="246063"/>
            <a:ext cx="117967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4800" b="1" i="1" dirty="0">
                <a:solidFill>
                  <a:srgbClr val="FF0000"/>
                </a:solidFill>
                <a:latin typeface="Futura-BoldOblique" charset="0"/>
                <a:ea typeface="Futura-BoldOblique" charset="0"/>
                <a:cs typeface="Futura-BoldOblique" charset="0"/>
              </a:rPr>
              <a:t>Prediction-Serving Challenges</a:t>
            </a:r>
            <a:endParaRPr lang="en-US" sz="4800" b="1" dirty="0">
              <a:solidFill>
                <a:schemeClr val="accent4">
                  <a:lumMod val="7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0511" y="5523250"/>
            <a:ext cx="54204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i="1" dirty="0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Support low-latency, high-throughput serving workloads</a:t>
            </a:r>
            <a:endParaRPr lang="en-US" sz="3000" i="1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6785670" y="1956634"/>
            <a:ext cx="4997115" cy="2541345"/>
            <a:chOff x="597938" y="2491245"/>
            <a:chExt cx="11345409" cy="4458369"/>
          </a:xfrm>
        </p:grpSpPr>
        <p:cxnSp>
          <p:nvCxnSpPr>
            <p:cNvPr id="9" name="Straight Arrow Connector 8"/>
            <p:cNvCxnSpPr/>
            <p:nvPr/>
          </p:nvCxnSpPr>
          <p:spPr>
            <a:xfrm flipH="1" flipV="1">
              <a:off x="1931632" y="3999575"/>
              <a:ext cx="70804" cy="2034975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5140813" y="4084578"/>
              <a:ext cx="1127232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???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14806" y="2682823"/>
              <a:ext cx="2461613" cy="10972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969" y="2682823"/>
              <a:ext cx="2357373" cy="109728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4188" y="2682823"/>
              <a:ext cx="1539850" cy="109728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58528" y="2491245"/>
              <a:ext cx="1503574" cy="128885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12665" y="2682823"/>
              <a:ext cx="2130682" cy="109728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0368" y="5227852"/>
              <a:ext cx="2032000" cy="736600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3033109" y="5087848"/>
              <a:ext cx="2326716" cy="1095106"/>
              <a:chOff x="5142568" y="1782082"/>
              <a:chExt cx="2913611" cy="1371336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42568" y="1782082"/>
                <a:ext cx="2913611" cy="1068324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6503490" y="2650350"/>
                <a:ext cx="1106050" cy="5030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Gill Sans Light" charset="0"/>
                    <a:ea typeface="Gill Sans Light" charset="0"/>
                    <a:cs typeface="Gill Sans Light" charset="0"/>
                  </a:rPr>
                  <a:t>Create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10121682" y="5211156"/>
              <a:ext cx="1711628" cy="1180396"/>
              <a:chOff x="8558827" y="2824768"/>
              <a:chExt cx="1711628" cy="1180396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12" cstate="screen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558827" y="2824768"/>
                <a:ext cx="1593117" cy="1004889"/>
              </a:xfrm>
              <a:prstGeom prst="rect">
                <a:avLst/>
              </a:prstGeom>
            </p:spPr>
          </p:pic>
          <p:sp>
            <p:nvSpPr>
              <p:cNvPr id="27" name="Rectangle 26"/>
              <p:cNvSpPr/>
              <p:nvPr/>
            </p:nvSpPr>
            <p:spPr>
              <a:xfrm>
                <a:off x="9197725" y="3235723"/>
                <a:ext cx="1072730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400" b="1" dirty="0">
                    <a:solidFill>
                      <a:schemeClr val="bg1"/>
                    </a:solidFill>
                    <a:latin typeface="HelveticaNeue" charset="0"/>
                  </a:rPr>
                  <a:t>VW</a:t>
                </a:r>
                <a:endParaRPr lang="en-US" sz="44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2656" y="5392670"/>
              <a:ext cx="1636427" cy="1333688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4119897" y="6193694"/>
              <a:ext cx="1940552" cy="7559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200" dirty="0" err="1">
                  <a:latin typeface="Helvetica" charset="0"/>
                  <a:ea typeface="Helvetica" charset="0"/>
                  <a:cs typeface="Helvetica" charset="0"/>
                </a:rPr>
                <a:t>Caffe</a:t>
              </a:r>
              <a:endParaRPr lang="en-US" sz="22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6284" y="6048866"/>
              <a:ext cx="1629157" cy="77607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94392" y="6420124"/>
              <a:ext cx="2047697" cy="493916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938" y="5357224"/>
              <a:ext cx="2067648" cy="477856"/>
            </a:xfrm>
            <a:prstGeom prst="rect">
              <a:avLst/>
            </a:prstGeom>
          </p:spPr>
        </p:pic>
        <p:cxnSp>
          <p:nvCxnSpPr>
            <p:cNvPr id="33" name="Straight Arrow Connector 32"/>
            <p:cNvCxnSpPr/>
            <p:nvPr/>
          </p:nvCxnSpPr>
          <p:spPr>
            <a:xfrm flipV="1">
              <a:off x="1237488" y="3944112"/>
              <a:ext cx="560832" cy="141311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 flipV="1">
              <a:off x="2665586" y="3978765"/>
              <a:ext cx="1259330" cy="1319726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 flipV="1">
              <a:off x="4570290" y="3999574"/>
              <a:ext cx="93940" cy="2216473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 flipV="1">
              <a:off x="2276749" y="3897823"/>
              <a:ext cx="3399671" cy="1566986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6094968" y="3950692"/>
              <a:ext cx="816840" cy="1544644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6489956" y="3905374"/>
              <a:ext cx="2100904" cy="1582095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6642356" y="3905374"/>
              <a:ext cx="3646253" cy="1734496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H="1" flipV="1">
              <a:off x="5182320" y="3950692"/>
              <a:ext cx="5106289" cy="104439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H="1" flipV="1">
              <a:off x="9215441" y="3872867"/>
              <a:ext cx="1225569" cy="1274617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H="1" flipV="1">
              <a:off x="7399009" y="3905374"/>
              <a:ext cx="2672571" cy="228832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8799457" y="3857928"/>
              <a:ext cx="41674" cy="2358117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H="1" flipV="1">
              <a:off x="4859325" y="3978766"/>
              <a:ext cx="3401975" cy="1155654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5151431" y="3970900"/>
              <a:ext cx="1909902" cy="2316226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V="1">
              <a:off x="2665586" y="3905374"/>
              <a:ext cx="1292827" cy="2128368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2817986" y="3920032"/>
              <a:ext cx="3480948" cy="226611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H="1" flipV="1">
              <a:off x="4750363" y="3872867"/>
              <a:ext cx="1353911" cy="1562833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4069" y="5966100"/>
              <a:ext cx="1707129" cy="908047"/>
            </a:xfrm>
            <a:prstGeom prst="rect">
              <a:avLst/>
            </a:prstGeom>
          </p:spPr>
        </p:pic>
        <p:sp>
          <p:nvSpPr>
            <p:cNvPr id="50" name="Slide Number Placeholder 8"/>
            <p:cNvSpPr txBox="1">
              <a:spLocks/>
            </p:cNvSpPr>
            <p:nvPr/>
          </p:nvSpPr>
          <p:spPr>
            <a:xfrm>
              <a:off x="8763000" y="6508751"/>
              <a:ext cx="274320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DC2A921A-EC74-6F4D-8465-D463C43FF014}" type="slidenum">
                <a:rPr lang="en-US" smtClean="0">
                  <a:solidFill>
                    <a:prstClr val="black">
                      <a:tint val="75000"/>
                    </a:prstClr>
                  </a:solidFill>
                </a:rPr>
                <a:pPr/>
                <a:t>14</a:t>
              </a:fld>
              <a:endParaRPr lang="en-US">
                <a:solidFill>
                  <a:prstClr val="black">
                    <a:tint val="75000"/>
                  </a:prstClr>
                </a:solidFill>
              </a:endParaRPr>
            </a:p>
          </p:txBody>
        </p:sp>
      </p:grpSp>
      <p:sp>
        <p:nvSpPr>
          <p:cNvPr id="53" name="Rectangle 52"/>
          <p:cNvSpPr/>
          <p:nvPr/>
        </p:nvSpPr>
        <p:spPr>
          <a:xfrm>
            <a:off x="6479915" y="5101123"/>
            <a:ext cx="54538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i="1" dirty="0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Large and growing ecosystem of ML models and frameworks</a:t>
            </a:r>
            <a:endParaRPr lang="en-US" sz="3000" i="1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904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>
          <a:xfrm>
            <a:off x="288759" y="320576"/>
            <a:ext cx="104258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i="1" dirty="0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Large and growing ecosystem of ML models and frameworks</a:t>
            </a:r>
            <a:endParaRPr lang="en-US" sz="3000" i="1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 flipH="1" flipV="1">
            <a:off x="1931632" y="3999575"/>
            <a:ext cx="70804" cy="203497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5140813" y="4084578"/>
            <a:ext cx="11272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???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69" y="2682823"/>
            <a:ext cx="2357373" cy="1097280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597968" y="1558127"/>
            <a:ext cx="23265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Fraud</a:t>
            </a:r>
            <a:b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Detection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2656" y="5392670"/>
            <a:ext cx="1636427" cy="1333688"/>
          </a:xfrm>
          <a:prstGeom prst="rect">
            <a:avLst/>
          </a:prstGeom>
        </p:spPr>
      </p:pic>
      <p:cxnSp>
        <p:nvCxnSpPr>
          <p:cNvPr id="80" name="Straight Arrow Connector 79"/>
          <p:cNvCxnSpPr/>
          <p:nvPr/>
        </p:nvCxnSpPr>
        <p:spPr>
          <a:xfrm flipH="1" flipV="1">
            <a:off x="2276749" y="3897823"/>
            <a:ext cx="3399671" cy="156698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069" y="5966100"/>
            <a:ext cx="1707129" cy="908047"/>
          </a:xfrm>
          <a:prstGeom prst="rect">
            <a:avLst/>
          </a:prstGeom>
        </p:spPr>
      </p:pic>
      <p:sp>
        <p:nvSpPr>
          <p:cNvPr id="94" name="Slide Number Placeholder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826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>
          <a:xfrm>
            <a:off x="288759" y="320576"/>
            <a:ext cx="104258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i="1" dirty="0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Large and growing ecosystem of ML models and frameworks</a:t>
            </a:r>
            <a:endParaRPr lang="en-US" sz="3000" i="1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 flipH="1" flipV="1">
            <a:off x="1931632" y="3999575"/>
            <a:ext cx="70804" cy="203497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5140813" y="4084578"/>
            <a:ext cx="11272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???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69" y="2682823"/>
            <a:ext cx="2357373" cy="1097280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597968" y="1558127"/>
            <a:ext cx="23265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Fraud</a:t>
            </a:r>
            <a:b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Detection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2656" y="5392670"/>
            <a:ext cx="1636427" cy="1333688"/>
          </a:xfrm>
          <a:prstGeom prst="rect">
            <a:avLst/>
          </a:prstGeom>
        </p:spPr>
      </p:pic>
      <p:cxnSp>
        <p:nvCxnSpPr>
          <p:cNvPr id="80" name="Straight Arrow Connector 79"/>
          <p:cNvCxnSpPr/>
          <p:nvPr/>
        </p:nvCxnSpPr>
        <p:spPr>
          <a:xfrm flipH="1" flipV="1">
            <a:off x="2276749" y="3897823"/>
            <a:ext cx="3399671" cy="156698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069" y="5966100"/>
            <a:ext cx="1707129" cy="908047"/>
          </a:xfrm>
          <a:prstGeom prst="rect">
            <a:avLst/>
          </a:prstGeom>
        </p:spPr>
      </p:pic>
      <p:sp>
        <p:nvSpPr>
          <p:cNvPr id="94" name="Slide Number Placeholder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42077" y="1253368"/>
            <a:ext cx="746412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charset="2"/>
              <a:buChar char="Ø"/>
            </a:pPr>
            <a:r>
              <a:rPr lang="en-US" sz="2400" dirty="0">
                <a:latin typeface="Helvetica Neue Thin" charset="0"/>
                <a:ea typeface="Helvetica Neue Thin" charset="0"/>
                <a:cs typeface="Helvetica Neue Thin" charset="0"/>
              </a:rPr>
              <a:t>Different programming languages: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sz="2400" dirty="0" err="1">
                <a:latin typeface="Helvetica Neue Thin" charset="0"/>
                <a:ea typeface="Helvetica Neue Thin" charset="0"/>
                <a:cs typeface="Helvetica Neue Thin" charset="0"/>
              </a:rPr>
              <a:t>TensorFlow</a:t>
            </a:r>
            <a:r>
              <a:rPr lang="en-US" sz="2400" dirty="0">
                <a:latin typeface="Helvetica Neue Thin" charset="0"/>
                <a:ea typeface="Helvetica Neue Thin" charset="0"/>
                <a:cs typeface="Helvetica Neue Thin" charset="0"/>
              </a:rPr>
              <a:t>: Python and C++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sz="2400" dirty="0">
                <a:latin typeface="Helvetica Neue Thin" charset="0"/>
                <a:ea typeface="Helvetica Neue Thin" charset="0"/>
                <a:cs typeface="Helvetica Neue Thin" charset="0"/>
              </a:rPr>
              <a:t>Spark: JVM-based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Ø"/>
            </a:pPr>
            <a:r>
              <a:rPr lang="en-US" sz="2400" dirty="0">
                <a:latin typeface="Helvetica Neue Thin" charset="0"/>
                <a:ea typeface="Helvetica Neue Thin" charset="0"/>
                <a:cs typeface="Helvetica Neue Thin" charset="0"/>
              </a:rPr>
              <a:t>Different hardware: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sz="2400" dirty="0">
                <a:latin typeface="Helvetica Neue Thin" charset="0"/>
                <a:ea typeface="Helvetica Neue Thin" charset="0"/>
                <a:cs typeface="Helvetica Neue Thin" charset="0"/>
              </a:rPr>
              <a:t>CPUs and GPUs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Ø"/>
            </a:pPr>
            <a:r>
              <a:rPr lang="en-US" sz="2400" dirty="0">
                <a:latin typeface="Helvetica Neue Thin" charset="0"/>
                <a:ea typeface="Helvetica Neue Thin" charset="0"/>
                <a:cs typeface="Helvetica Neue Thin" charset="0"/>
              </a:rPr>
              <a:t>Different costs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Ø"/>
            </a:pPr>
            <a:r>
              <a:rPr lang="en-US" sz="2400" dirty="0">
                <a:latin typeface="Helvetica Neue Thin" charset="0"/>
                <a:ea typeface="Helvetica Neue Thin" charset="0"/>
                <a:cs typeface="Helvetica Neue Thin" charset="0"/>
              </a:rPr>
              <a:t>DNNs in </a:t>
            </a:r>
            <a:r>
              <a:rPr lang="en-US" sz="2400" dirty="0" err="1">
                <a:latin typeface="Helvetica Neue Thin" charset="0"/>
                <a:ea typeface="Helvetica Neue Thin" charset="0"/>
                <a:cs typeface="Helvetica Neue Thin" charset="0"/>
              </a:rPr>
              <a:t>TensorFlow</a:t>
            </a:r>
            <a:r>
              <a:rPr lang="en-US" sz="2400" dirty="0">
                <a:latin typeface="Helvetica Neue Thin" charset="0"/>
                <a:ea typeface="Helvetica Neue Thin" charset="0"/>
                <a:cs typeface="Helvetica Neue Thin" charset="0"/>
              </a:rPr>
              <a:t> are generally much slower</a:t>
            </a:r>
          </a:p>
        </p:txBody>
      </p:sp>
    </p:spTree>
    <p:extLst>
      <p:ext uri="{BB962C8B-B14F-4D97-AF65-F5344CB8AC3E}">
        <p14:creationId xmlns:p14="http://schemas.microsoft.com/office/powerpoint/2010/main" val="1930444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>
          <a:xfrm>
            <a:off x="288759" y="320576"/>
            <a:ext cx="104258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i="1" dirty="0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Large and growing ecosystem of ML models and frameworks</a:t>
            </a:r>
            <a:endParaRPr lang="en-US" sz="3000" i="1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 flipH="1" flipV="1">
            <a:off x="1931632" y="3999575"/>
            <a:ext cx="70804" cy="203497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5140813" y="4084578"/>
            <a:ext cx="11272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???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69" y="2682823"/>
            <a:ext cx="2357373" cy="1097280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597968" y="1558127"/>
            <a:ext cx="23265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Fraud</a:t>
            </a:r>
            <a:b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Detection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0368" y="5227852"/>
            <a:ext cx="2032000" cy="736600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3033109" y="5087848"/>
            <a:ext cx="2326716" cy="1095106"/>
            <a:chOff x="5142568" y="1782082"/>
            <a:chExt cx="2913611" cy="1371336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42568" y="1782082"/>
              <a:ext cx="2913611" cy="1068324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6503490" y="2650350"/>
              <a:ext cx="1106050" cy="503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Gill Sans Light" charset="0"/>
                  <a:ea typeface="Gill Sans Light" charset="0"/>
                  <a:cs typeface="Gill Sans Light" charset="0"/>
                </a:rPr>
                <a:t>Create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10121682" y="5211156"/>
            <a:ext cx="1711628" cy="1180396"/>
            <a:chOff x="8558827" y="2824768"/>
            <a:chExt cx="1711628" cy="1180396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6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8827" y="2824768"/>
              <a:ext cx="1593117" cy="1004889"/>
            </a:xfrm>
            <a:prstGeom prst="rect">
              <a:avLst/>
            </a:prstGeom>
          </p:spPr>
        </p:pic>
        <p:sp>
          <p:nvSpPr>
            <p:cNvPr id="71" name="Rectangle 70"/>
            <p:cNvSpPr/>
            <p:nvPr/>
          </p:nvSpPr>
          <p:spPr>
            <a:xfrm>
              <a:off x="9197725" y="3235723"/>
              <a:ext cx="107273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HelveticaNeue" charset="0"/>
                </a:rPr>
                <a:t>VW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72" name="Picture 7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2656" y="5392670"/>
            <a:ext cx="1636427" cy="1333688"/>
          </a:xfrm>
          <a:prstGeom prst="rect">
            <a:avLst/>
          </a:prstGeom>
        </p:spPr>
      </p:pic>
      <p:sp>
        <p:nvSpPr>
          <p:cNvPr id="73" name="Rectangle 72"/>
          <p:cNvSpPr/>
          <p:nvPr/>
        </p:nvSpPr>
        <p:spPr>
          <a:xfrm>
            <a:off x="4119898" y="6193693"/>
            <a:ext cx="15247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latin typeface="Helvetica" charset="0"/>
                <a:ea typeface="Helvetica" charset="0"/>
                <a:cs typeface="Helvetica" charset="0"/>
              </a:rPr>
              <a:t>Caffe</a:t>
            </a:r>
            <a:endParaRPr lang="en-US" sz="44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6284" y="6048866"/>
            <a:ext cx="1629157" cy="77607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4392" y="6420124"/>
            <a:ext cx="2047697" cy="493916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7938" y="5357224"/>
            <a:ext cx="2067648" cy="477856"/>
          </a:xfrm>
          <a:prstGeom prst="rect">
            <a:avLst/>
          </a:prstGeom>
        </p:spPr>
      </p:pic>
      <p:cxnSp>
        <p:nvCxnSpPr>
          <p:cNvPr id="77" name="Straight Arrow Connector 76"/>
          <p:cNvCxnSpPr/>
          <p:nvPr/>
        </p:nvCxnSpPr>
        <p:spPr>
          <a:xfrm flipV="1">
            <a:off x="1237488" y="3944112"/>
            <a:ext cx="560832" cy="141311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 flipV="1">
            <a:off x="2665586" y="3978765"/>
            <a:ext cx="1259330" cy="131972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 flipV="1">
            <a:off x="4445613" y="3780103"/>
            <a:ext cx="218617" cy="243594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H="1" flipV="1">
            <a:off x="2276749" y="3897823"/>
            <a:ext cx="3399671" cy="156698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6094968" y="3950692"/>
            <a:ext cx="816840" cy="154464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6489956" y="3905374"/>
            <a:ext cx="2100904" cy="158209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V="1">
            <a:off x="6642356" y="3944112"/>
            <a:ext cx="3646253" cy="173449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H="1" flipV="1">
            <a:off x="5182320" y="3950692"/>
            <a:ext cx="5106289" cy="104439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H="1" flipV="1">
            <a:off x="9215441" y="3872867"/>
            <a:ext cx="1225569" cy="127461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H="1" flipV="1">
            <a:off x="7399009" y="3905374"/>
            <a:ext cx="2672571" cy="228832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V="1">
            <a:off x="8799457" y="3857928"/>
            <a:ext cx="41674" cy="235811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H="1" flipV="1">
            <a:off x="4859325" y="3978766"/>
            <a:ext cx="3401975" cy="115565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V="1">
            <a:off x="5151431" y="3970900"/>
            <a:ext cx="1909902" cy="231622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flipV="1">
            <a:off x="2665586" y="3905374"/>
            <a:ext cx="1292827" cy="2128368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flipV="1">
            <a:off x="2817986" y="3920032"/>
            <a:ext cx="3480948" cy="226611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flipH="1" flipV="1">
            <a:off x="4750363" y="3872867"/>
            <a:ext cx="1353911" cy="1562833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069" y="5966100"/>
            <a:ext cx="1707129" cy="908047"/>
          </a:xfrm>
          <a:prstGeom prst="rect">
            <a:avLst/>
          </a:prstGeom>
        </p:spPr>
      </p:pic>
      <p:sp>
        <p:nvSpPr>
          <p:cNvPr id="94" name="Slide Number Placeholder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4806" y="2682823"/>
            <a:ext cx="2461613" cy="109728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3239603" y="1558127"/>
            <a:ext cx="2436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Content</a:t>
            </a:r>
          </a:p>
          <a:p>
            <a:pPr algn="ctr"/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Rec.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4188" y="2682823"/>
            <a:ext cx="1539850" cy="109728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5951925" y="1558127"/>
            <a:ext cx="1784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Personal</a:t>
            </a:r>
          </a:p>
          <a:p>
            <a:pPr algn="ctr"/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Asst.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8528" y="2491245"/>
            <a:ext cx="1503574" cy="1288858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7867429" y="1558127"/>
            <a:ext cx="16857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Robotic</a:t>
            </a:r>
          </a:p>
          <a:p>
            <a:pPr algn="ctr"/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Control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12665" y="2682823"/>
            <a:ext cx="2130682" cy="1097280"/>
          </a:xfrm>
          <a:prstGeom prst="rect">
            <a:avLst/>
          </a:prstGeom>
        </p:spPr>
      </p:pic>
      <p:sp>
        <p:nvSpPr>
          <p:cNvPr id="95" name="TextBox 94"/>
          <p:cNvSpPr txBox="1"/>
          <p:nvPr/>
        </p:nvSpPr>
        <p:spPr>
          <a:xfrm>
            <a:off x="9812665" y="1558127"/>
            <a:ext cx="21306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Machine</a:t>
            </a:r>
          </a:p>
          <a:p>
            <a:pPr algn="ctr"/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Translation</a:t>
            </a:r>
          </a:p>
        </p:txBody>
      </p:sp>
    </p:spTree>
    <p:extLst>
      <p:ext uri="{BB962C8B-B14F-4D97-AF65-F5344CB8AC3E}">
        <p14:creationId xmlns:p14="http://schemas.microsoft.com/office/powerpoint/2010/main" val="459613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46" grpId="0"/>
      <p:bldP spid="48" grpId="0"/>
      <p:bldP spid="50" grpId="0"/>
      <p:bldP spid="9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Arrow Connector 33"/>
          <p:cNvCxnSpPr/>
          <p:nvPr/>
        </p:nvCxnSpPr>
        <p:spPr>
          <a:xfrm flipH="1" flipV="1">
            <a:off x="1779232" y="3847175"/>
            <a:ext cx="70804" cy="203497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4988413" y="3932178"/>
            <a:ext cx="11272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???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2406" y="2530423"/>
            <a:ext cx="2461613" cy="1097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87203" y="1405727"/>
            <a:ext cx="2436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Content</a:t>
            </a:r>
          </a:p>
          <a:p>
            <a:pPr algn="ctr"/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Rec.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569" y="2530423"/>
            <a:ext cx="2357373" cy="109728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445568" y="1405727"/>
            <a:ext cx="23265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Fraud</a:t>
            </a:r>
            <a:b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Detection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1788" y="2530423"/>
            <a:ext cx="1539850" cy="10972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799525" y="1405727"/>
            <a:ext cx="1784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Personal</a:t>
            </a:r>
          </a:p>
          <a:p>
            <a:pPr algn="ctr"/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Asst.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6128" y="2338845"/>
            <a:ext cx="1503574" cy="1288858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7715029" y="1405727"/>
            <a:ext cx="16857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Robotic</a:t>
            </a:r>
          </a:p>
          <a:p>
            <a:pPr algn="ctr"/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Control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0265" y="2530423"/>
            <a:ext cx="2130682" cy="1097280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9660265" y="1405727"/>
            <a:ext cx="21306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Machine</a:t>
            </a:r>
          </a:p>
          <a:p>
            <a:pPr algn="ctr"/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Translation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7968" y="5075452"/>
            <a:ext cx="2032000" cy="7366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880709" y="4935448"/>
            <a:ext cx="2326716" cy="1095106"/>
            <a:chOff x="5142568" y="1782082"/>
            <a:chExt cx="2913611" cy="137133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42568" y="1782082"/>
              <a:ext cx="2913611" cy="1068324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6503490" y="2650350"/>
              <a:ext cx="1106050" cy="503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Gill Sans Light" charset="0"/>
                  <a:ea typeface="Gill Sans Light" charset="0"/>
                  <a:cs typeface="Gill Sans Light" charset="0"/>
                </a:rPr>
                <a:t>Create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9969282" y="5058756"/>
            <a:ext cx="1711628" cy="1180396"/>
            <a:chOff x="8558827" y="2824768"/>
            <a:chExt cx="1711628" cy="1180396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0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8827" y="2824768"/>
              <a:ext cx="1593117" cy="1004889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9197725" y="3235723"/>
              <a:ext cx="107273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HelveticaNeue" charset="0"/>
                </a:rPr>
                <a:t>VW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0256" y="5240270"/>
            <a:ext cx="1636427" cy="13336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67498" y="6041293"/>
            <a:ext cx="15247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latin typeface="Helvetica" charset="0"/>
                <a:ea typeface="Helvetica" charset="0"/>
                <a:cs typeface="Helvetica" charset="0"/>
              </a:rPr>
              <a:t>Caffe</a:t>
            </a:r>
            <a:endParaRPr lang="en-US" sz="44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3884" y="5896466"/>
            <a:ext cx="1629157" cy="776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1992" y="6267724"/>
            <a:ext cx="2047697" cy="4939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5538" y="5204824"/>
            <a:ext cx="2067648" cy="477856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1085088" y="3791712"/>
            <a:ext cx="560832" cy="141311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2513186" y="3826365"/>
            <a:ext cx="1259330" cy="131972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5" idx="2"/>
          </p:cNvCxnSpPr>
          <p:nvPr/>
        </p:nvCxnSpPr>
        <p:spPr>
          <a:xfrm flipH="1" flipV="1">
            <a:off x="4293213" y="3627703"/>
            <a:ext cx="218617" cy="243594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2124349" y="3745423"/>
            <a:ext cx="3399671" cy="156698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5942568" y="3798292"/>
            <a:ext cx="816840" cy="154464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6337556" y="3752974"/>
            <a:ext cx="2100904" cy="158209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6489956" y="3752974"/>
            <a:ext cx="3646253" cy="173449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 flipV="1">
            <a:off x="5029920" y="3798292"/>
            <a:ext cx="5106289" cy="104439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 flipV="1">
            <a:off x="9063041" y="3720467"/>
            <a:ext cx="1225569" cy="127461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 flipV="1">
            <a:off x="7246609" y="3752974"/>
            <a:ext cx="2672571" cy="228832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8647057" y="3705528"/>
            <a:ext cx="41674" cy="235811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 flipV="1">
            <a:off x="4706925" y="3826366"/>
            <a:ext cx="3401975" cy="115565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4999031" y="3818500"/>
            <a:ext cx="1909902" cy="231622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V="1">
            <a:off x="2513186" y="3752974"/>
            <a:ext cx="1292827" cy="2128368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2665586" y="3767632"/>
            <a:ext cx="3480948" cy="226611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 flipV="1">
            <a:off x="4597963" y="3720467"/>
            <a:ext cx="1353911" cy="1562833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69" y="5813700"/>
            <a:ext cx="1707129" cy="90804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16681" y="1244044"/>
            <a:ext cx="11958637" cy="5629275"/>
          </a:xfrm>
          <a:prstGeom prst="roundRect">
            <a:avLst/>
          </a:prstGeom>
          <a:solidFill>
            <a:srgbClr val="FFFFFF">
              <a:alpha val="9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069304" y="4523509"/>
            <a:ext cx="78009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i="1" dirty="0">
                <a:solidFill>
                  <a:schemeClr val="accent6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Varying physical</a:t>
            </a:r>
            <a:br>
              <a:rPr lang="en-US" sz="5000" b="1" i="1" dirty="0">
                <a:solidFill>
                  <a:schemeClr val="accent6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5000" b="1" i="1" dirty="0">
                <a:solidFill>
                  <a:schemeClr val="accent6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resource requirements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-181819" y="1539369"/>
            <a:ext cx="948541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i="1" dirty="0">
                <a:solidFill>
                  <a:schemeClr val="accent5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Difficult to deploy and</a:t>
            </a:r>
            <a:br>
              <a:rPr lang="en-US" sz="5000" b="1" i="1" dirty="0">
                <a:solidFill>
                  <a:schemeClr val="accent5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5000" b="1" i="1" dirty="0">
                <a:solidFill>
                  <a:schemeClr val="accent5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brittle to manage</a:t>
            </a:r>
          </a:p>
        </p:txBody>
      </p:sp>
      <p:sp>
        <p:nvSpPr>
          <p:cNvPr id="66" name="Rectangle 65"/>
          <p:cNvSpPr/>
          <p:nvPr/>
        </p:nvSpPr>
        <p:spPr>
          <a:xfrm>
            <a:off x="288759" y="320576"/>
            <a:ext cx="104258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i="1" dirty="0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Large and growing ecosystem of ML models and frameworks</a:t>
            </a:r>
            <a:endParaRPr lang="en-US" sz="3000" i="1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15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191690" y="1472573"/>
            <a:ext cx="9808620" cy="39890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ctr"/>
            <a:r>
              <a:rPr lang="en-US" sz="8000" i="1" dirty="0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But building new serving systems for each framework is expensive</a:t>
            </a:r>
            <a:r>
              <a:rPr lang="mr-IN" sz="8000" i="1" dirty="0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…</a:t>
            </a:r>
            <a:endParaRPr lang="en-US" sz="8000" i="1" dirty="0">
              <a:solidFill>
                <a:schemeClr val="accent4">
                  <a:lumMod val="75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06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i="1" dirty="0">
                <a:solidFill>
                  <a:schemeClr val="accent5">
                    <a:lumMod val="50000"/>
                  </a:schemeClr>
                </a:solidFill>
              </a:rPr>
              <a:t>Collaborators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201080" y="3968211"/>
            <a:ext cx="1549717" cy="2651965"/>
            <a:chOff x="3273661" y="3968211"/>
            <a:chExt cx="1549717" cy="265196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21061" y="3968211"/>
              <a:ext cx="1358900" cy="19050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273661" y="5912290"/>
              <a:ext cx="15497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 dirty="0">
                  <a:solidFill>
                    <a:schemeClr val="accent5">
                      <a:lumMod val="5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Joseph Gonzalez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929120" y="3992024"/>
            <a:ext cx="1460500" cy="2721544"/>
            <a:chOff x="5337175" y="3992024"/>
            <a:chExt cx="1460500" cy="272154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7175" y="3992024"/>
              <a:ext cx="1460500" cy="1905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381930" y="6005682"/>
              <a:ext cx="13589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 dirty="0">
                  <a:solidFill>
                    <a:schemeClr val="accent5">
                      <a:lumMod val="5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Ion </a:t>
              </a:r>
              <a:r>
                <a:rPr lang="en-US" sz="2000" b="1" i="1" dirty="0" err="1">
                  <a:solidFill>
                    <a:schemeClr val="accent5">
                      <a:lumMod val="5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Stoica</a:t>
              </a:r>
              <a:endParaRPr lang="en-US" sz="2000" b="1" i="1" dirty="0">
                <a:solidFill>
                  <a:schemeClr val="accent5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611360" y="3842150"/>
            <a:ext cx="1358900" cy="2879326"/>
            <a:chOff x="8877743" y="3695743"/>
            <a:chExt cx="1358900" cy="287932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19018" y="3695743"/>
              <a:ext cx="1317625" cy="191502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877743" y="5867183"/>
              <a:ext cx="13589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 dirty="0">
                  <a:solidFill>
                    <a:schemeClr val="accent5">
                      <a:lumMod val="5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Michael Franklin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378158" y="1582883"/>
            <a:ext cx="1358900" cy="2205661"/>
            <a:chOff x="721518" y="1325563"/>
            <a:chExt cx="1358900" cy="2205661"/>
          </a:xfrm>
        </p:grpSpPr>
        <p:sp>
          <p:nvSpPr>
            <p:cNvPr id="11" name="TextBox 10"/>
            <p:cNvSpPr txBox="1"/>
            <p:nvPr/>
          </p:nvSpPr>
          <p:spPr>
            <a:xfrm>
              <a:off x="721518" y="3131114"/>
              <a:ext cx="13589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 dirty="0">
                  <a:solidFill>
                    <a:schemeClr val="accent5">
                      <a:lumMod val="5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Xin Wang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73" y="1325563"/>
              <a:ext cx="1273562" cy="1698083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1221740" y="3992024"/>
            <a:ext cx="1905000" cy="2612886"/>
            <a:chOff x="721518" y="3992024"/>
            <a:chExt cx="1905000" cy="261288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1518" y="3992024"/>
              <a:ext cx="1905000" cy="19050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825500" y="5897024"/>
              <a:ext cx="16970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 dirty="0">
                  <a:solidFill>
                    <a:schemeClr val="accent5">
                      <a:lumMod val="5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Alexey </a:t>
              </a:r>
              <a:r>
                <a:rPr lang="en-US" sz="2000" b="1" i="1" dirty="0" err="1">
                  <a:solidFill>
                    <a:schemeClr val="accent5">
                      <a:lumMod val="5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Tumanov</a:t>
              </a:r>
              <a:endParaRPr lang="en-US" sz="2000" b="1" i="1" dirty="0">
                <a:solidFill>
                  <a:schemeClr val="accent5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58958" y="1239898"/>
            <a:ext cx="1949446" cy="2531730"/>
            <a:chOff x="8603108" y="1030234"/>
            <a:chExt cx="1949446" cy="2531730"/>
          </a:xfrm>
        </p:grpSpPr>
        <p:sp>
          <p:nvSpPr>
            <p:cNvPr id="19" name="TextBox 18"/>
            <p:cNvSpPr txBox="1"/>
            <p:nvPr/>
          </p:nvSpPr>
          <p:spPr>
            <a:xfrm>
              <a:off x="8603108" y="3161854"/>
              <a:ext cx="19494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 dirty="0">
                  <a:solidFill>
                    <a:schemeClr val="accent5">
                      <a:lumMod val="5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Corey </a:t>
              </a:r>
              <a:r>
                <a:rPr lang="en-US" sz="2000" b="1" i="1" dirty="0" err="1">
                  <a:solidFill>
                    <a:schemeClr val="accent5">
                      <a:lumMod val="5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Zumar</a:t>
              </a:r>
              <a:endParaRPr lang="en-US" sz="2000" b="1" i="1" dirty="0">
                <a:solidFill>
                  <a:schemeClr val="accent5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5388" y="1030234"/>
              <a:ext cx="1524887" cy="2033032"/>
            </a:xfrm>
            <a:prstGeom prst="rect">
              <a:avLst/>
            </a:prstGeom>
          </p:spPr>
        </p:pic>
      </p:grp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17321" y="3340740"/>
            <a:ext cx="1949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err="1">
                <a:solidFill>
                  <a:schemeClr val="accent5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Nishad</a:t>
            </a:r>
            <a:r>
              <a:rPr lang="en-US" sz="2000" b="1" i="1" dirty="0">
                <a:solidFill>
                  <a:schemeClr val="accent5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Singh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9851" y="1325563"/>
            <a:ext cx="1890813" cy="1890813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7449820" y="1366869"/>
            <a:ext cx="1879600" cy="2421675"/>
            <a:chOff x="5127625" y="1227916"/>
            <a:chExt cx="1879600" cy="242167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27625" y="1227916"/>
              <a:ext cx="1879600" cy="1905000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5387975" y="3249481"/>
              <a:ext cx="13589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 dirty="0" err="1">
                  <a:solidFill>
                    <a:schemeClr val="accent5">
                      <a:lumMod val="5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Yujia</a:t>
              </a:r>
              <a:r>
                <a:rPr lang="en-US" sz="2000" b="1" i="1" dirty="0">
                  <a:solidFill>
                    <a:schemeClr val="accent5">
                      <a:lumMod val="5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 Luo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48875" y="1184366"/>
            <a:ext cx="1628708" cy="203588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9862979" y="3343036"/>
            <a:ext cx="2214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>
                <a:solidFill>
                  <a:schemeClr val="accent5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Feynman Liang</a:t>
            </a:r>
            <a:endParaRPr lang="en-US" sz="2000" b="1" i="1" dirty="0">
              <a:solidFill>
                <a:schemeClr val="accent5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5950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an 22"/>
          <p:cNvSpPr/>
          <p:nvPr/>
        </p:nvSpPr>
        <p:spPr>
          <a:xfrm>
            <a:off x="158052" y="2239573"/>
            <a:ext cx="1534637" cy="2254488"/>
          </a:xfrm>
          <a:prstGeom prst="can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Big</a:t>
            </a:r>
          </a:p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Data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075780" y="5840213"/>
            <a:ext cx="51204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accent5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Batch Analytics</a:t>
            </a:r>
          </a:p>
        </p:txBody>
      </p:sp>
      <p:sp>
        <p:nvSpPr>
          <p:cNvPr id="43" name="Left Brace 42"/>
          <p:cNvSpPr/>
          <p:nvPr/>
        </p:nvSpPr>
        <p:spPr>
          <a:xfrm rot="16200000">
            <a:off x="3273044" y="2563875"/>
            <a:ext cx="725917" cy="5595605"/>
          </a:xfrm>
          <a:prstGeom prst="leftBrace">
            <a:avLst/>
          </a:prstGeom>
          <a:ln w="1270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227080" y="4196371"/>
            <a:ext cx="1521570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3733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Model</a:t>
            </a:r>
          </a:p>
        </p:txBody>
      </p:sp>
      <p:sp>
        <p:nvSpPr>
          <p:cNvPr id="46" name="Right Arrow 45"/>
          <p:cNvSpPr/>
          <p:nvPr/>
        </p:nvSpPr>
        <p:spPr>
          <a:xfrm>
            <a:off x="2161635" y="2785154"/>
            <a:ext cx="1933739" cy="1198800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Training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06506" y="2539361"/>
            <a:ext cx="2649647" cy="1532793"/>
            <a:chOff x="4437802" y="2295143"/>
            <a:chExt cx="2565113" cy="1483893"/>
          </a:xfrm>
        </p:grpSpPr>
        <p:cxnSp>
          <p:nvCxnSpPr>
            <p:cNvPr id="50" name="Straight Arrow Connector 49"/>
            <p:cNvCxnSpPr/>
            <p:nvPr/>
          </p:nvCxnSpPr>
          <p:spPr>
            <a:xfrm>
              <a:off x="6221474" y="3037091"/>
              <a:ext cx="781441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>
              <a:off x="4608575" y="2380530"/>
              <a:ext cx="1922918" cy="65656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4608575" y="2708810"/>
              <a:ext cx="1922918" cy="32828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4608575" y="3037089"/>
              <a:ext cx="1922918" cy="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V="1">
              <a:off x="4608575" y="3037090"/>
              <a:ext cx="1922918" cy="32827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V="1">
              <a:off x="4608575" y="3037090"/>
              <a:ext cx="1922918" cy="65656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sp>
          <p:nvSpPr>
            <p:cNvPr id="56" name="Oval 55"/>
            <p:cNvSpPr/>
            <p:nvPr/>
          </p:nvSpPr>
          <p:spPr>
            <a:xfrm>
              <a:off x="5121690" y="2390319"/>
              <a:ext cx="1293541" cy="1293541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4437802" y="2295143"/>
              <a:ext cx="170773" cy="1483893"/>
              <a:chOff x="4461603" y="726948"/>
              <a:chExt cx="228600" cy="1986366"/>
            </a:xfrm>
          </p:grpSpPr>
          <p:sp>
            <p:nvSpPr>
              <p:cNvPr id="58" name="Oval 57"/>
              <p:cNvSpPr/>
              <p:nvPr/>
            </p:nvSpPr>
            <p:spPr>
              <a:xfrm>
                <a:off x="4461603" y="726948"/>
                <a:ext cx="228600" cy="228600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4461603" y="1605830"/>
                <a:ext cx="228600" cy="228600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4461603" y="2045271"/>
                <a:ext cx="228600" cy="228600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4461603" y="2484714"/>
                <a:ext cx="228600" cy="228600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4461603" y="1166389"/>
                <a:ext cx="228600" cy="228600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</p:grpSp>
      <p:sp>
        <p:nvSpPr>
          <p:cNvPr id="26" name="Title 1"/>
          <p:cNvSpPr txBox="1">
            <a:spLocks/>
          </p:cNvSpPr>
          <p:nvPr/>
        </p:nvSpPr>
        <p:spPr>
          <a:xfrm>
            <a:off x="838200" y="-839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Use existing systems: Offline Scoring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9871" y="2945961"/>
            <a:ext cx="1102291" cy="5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n 45"/>
          <p:cNvSpPr/>
          <p:nvPr/>
        </p:nvSpPr>
        <p:spPr>
          <a:xfrm>
            <a:off x="9558902" y="1713137"/>
            <a:ext cx="2420223" cy="2846143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US" sz="2667" dirty="0">
              <a:solidFill>
                <a:prstClr val="white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3" name="Can 22"/>
          <p:cNvSpPr/>
          <p:nvPr/>
        </p:nvSpPr>
        <p:spPr>
          <a:xfrm>
            <a:off x="158052" y="2239573"/>
            <a:ext cx="1534637" cy="2254488"/>
          </a:xfrm>
          <a:prstGeom prst="can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Big</a:t>
            </a:r>
          </a:p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Data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27080" y="4196371"/>
            <a:ext cx="1521570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3733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Model</a:t>
            </a:r>
          </a:p>
        </p:txBody>
      </p:sp>
      <p:sp>
        <p:nvSpPr>
          <p:cNvPr id="25" name="Right Arrow 24"/>
          <p:cNvSpPr/>
          <p:nvPr/>
        </p:nvSpPr>
        <p:spPr>
          <a:xfrm>
            <a:off x="2161635" y="2785154"/>
            <a:ext cx="1933739" cy="1198800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Training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4706506" y="2539361"/>
            <a:ext cx="2649647" cy="1532793"/>
            <a:chOff x="4437802" y="2295143"/>
            <a:chExt cx="2565113" cy="1483893"/>
          </a:xfrm>
        </p:grpSpPr>
        <p:cxnSp>
          <p:nvCxnSpPr>
            <p:cNvPr id="29" name="Straight Arrow Connector 28"/>
            <p:cNvCxnSpPr/>
            <p:nvPr/>
          </p:nvCxnSpPr>
          <p:spPr>
            <a:xfrm>
              <a:off x="6221474" y="3037091"/>
              <a:ext cx="781441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4608575" y="2380530"/>
              <a:ext cx="1922918" cy="65656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4608575" y="2708810"/>
              <a:ext cx="1922918" cy="32828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4608575" y="3037089"/>
              <a:ext cx="1922918" cy="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4608575" y="3037090"/>
              <a:ext cx="1922918" cy="32827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4608575" y="3037090"/>
              <a:ext cx="1922918" cy="65656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sp>
          <p:nvSpPr>
            <p:cNvPr id="35" name="Oval 34"/>
            <p:cNvSpPr/>
            <p:nvPr/>
          </p:nvSpPr>
          <p:spPr>
            <a:xfrm>
              <a:off x="5121690" y="2390319"/>
              <a:ext cx="1293541" cy="1293541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4437802" y="2295143"/>
              <a:ext cx="170773" cy="1483893"/>
              <a:chOff x="4461603" y="726948"/>
              <a:chExt cx="228600" cy="1986366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4461603" y="726948"/>
                <a:ext cx="228600" cy="228600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4461603" y="1605830"/>
                <a:ext cx="228600" cy="228600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4461603" y="2045271"/>
                <a:ext cx="228600" cy="228600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4461603" y="2484714"/>
                <a:ext cx="228600" cy="228600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4461603" y="1166389"/>
                <a:ext cx="228600" cy="228600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</p:grpSp>
      <p:sp>
        <p:nvSpPr>
          <p:cNvPr id="42" name="TextBox 41"/>
          <p:cNvSpPr txBox="1"/>
          <p:nvPr/>
        </p:nvSpPr>
        <p:spPr>
          <a:xfrm>
            <a:off x="2362198" y="5858715"/>
            <a:ext cx="694944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5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Batch Analytics</a:t>
            </a:r>
          </a:p>
        </p:txBody>
      </p:sp>
      <p:sp>
        <p:nvSpPr>
          <p:cNvPr id="43" name="Left Brace 42"/>
          <p:cNvSpPr/>
          <p:nvPr/>
        </p:nvSpPr>
        <p:spPr>
          <a:xfrm rot="16200000">
            <a:off x="5473961" y="362956"/>
            <a:ext cx="725917" cy="9997440"/>
          </a:xfrm>
          <a:prstGeom prst="leftBrace">
            <a:avLst/>
          </a:prstGeom>
          <a:ln w="1270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Arrow 43"/>
          <p:cNvSpPr/>
          <p:nvPr/>
        </p:nvSpPr>
        <p:spPr>
          <a:xfrm>
            <a:off x="7457223" y="2696953"/>
            <a:ext cx="1933739" cy="1198800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Scoring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9887456" y="2531502"/>
          <a:ext cx="1763116" cy="1554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815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1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386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onsolas" charset="0"/>
                          <a:ea typeface="Consolas" charset="0"/>
                          <a:cs typeface="Consolas" charset="0"/>
                        </a:rPr>
                        <a:t>X</a:t>
                      </a:r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onsolas" charset="0"/>
                          <a:ea typeface="Consolas" charset="0"/>
                          <a:cs typeface="Consolas" charset="0"/>
                        </a:rPr>
                        <a:t>Y</a:t>
                      </a:r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0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0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0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9741590" y="952768"/>
            <a:ext cx="21881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D</a:t>
            </a:r>
            <a:r>
              <a:rPr lang="en-US" sz="3600">
                <a:solidFill>
                  <a:schemeClr val="accent6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atastore</a:t>
            </a:r>
            <a:endParaRPr lang="en-US" sz="3600" dirty="0"/>
          </a:p>
        </p:txBody>
      </p:sp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838200" y="-83934"/>
            <a:ext cx="10515600" cy="1325563"/>
          </a:xfrm>
        </p:spPr>
        <p:txBody>
          <a:bodyPr/>
          <a:lstStyle/>
          <a:p>
            <a:r>
              <a:rPr lang="en-US"/>
              <a:t>Use existing systems: </a:t>
            </a:r>
            <a:r>
              <a:rPr lang="en-US" dirty="0"/>
              <a:t>Offline Scoring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9871" y="2976772"/>
            <a:ext cx="1102291" cy="5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48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6392588" y="2234799"/>
            <a:ext cx="2584361" cy="3035836"/>
            <a:chOff x="6934007" y="1783903"/>
            <a:chExt cx="1938271" cy="2276877"/>
          </a:xfrm>
        </p:grpSpPr>
        <p:grpSp>
          <p:nvGrpSpPr>
            <p:cNvPr id="46" name="Group 45"/>
            <p:cNvGrpSpPr/>
            <p:nvPr/>
          </p:nvGrpSpPr>
          <p:grpSpPr>
            <a:xfrm>
              <a:off x="7248513" y="1783903"/>
              <a:ext cx="1377229" cy="1732148"/>
              <a:chOff x="9125207" y="2174230"/>
              <a:chExt cx="1380488" cy="1736247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9125207" y="2174230"/>
                <a:ext cx="1380488" cy="1736247"/>
              </a:xfrm>
              <a:prstGeom prst="rect">
                <a:avLst/>
              </a:prstGeom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9214582" y="2275991"/>
                <a:ext cx="1200434" cy="141115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9214582" y="2503488"/>
                <a:ext cx="1200434" cy="1300416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51" name="Group 50"/>
              <p:cNvGrpSpPr/>
              <p:nvPr/>
            </p:nvGrpSpPr>
            <p:grpSpPr>
              <a:xfrm>
                <a:off x="9330413" y="3302478"/>
                <a:ext cx="977923" cy="353568"/>
                <a:chOff x="9339557" y="3293334"/>
                <a:chExt cx="977923" cy="353568"/>
              </a:xfrm>
            </p:grpSpPr>
            <p:cxnSp>
              <p:nvCxnSpPr>
                <p:cNvPr id="52" name="Straight Connector 51"/>
                <p:cNvCxnSpPr/>
                <p:nvPr/>
              </p:nvCxnSpPr>
              <p:spPr>
                <a:xfrm>
                  <a:off x="9339557" y="3293334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9339557" y="3352262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>
                  <a:off x="9339557" y="3529046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>
                  <a:off x="9339557" y="3587974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>
                  <a:off x="9339557" y="3646902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>
                  <a:off x="9339557" y="3470118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>
                  <a:off x="9339557" y="3411190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7" name="TextBox 46"/>
            <p:cNvSpPr txBox="1"/>
            <p:nvPr/>
          </p:nvSpPr>
          <p:spPr>
            <a:xfrm>
              <a:off x="6934007" y="3560691"/>
              <a:ext cx="1938271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733" dirty="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rPr>
                <a:t>Application</a:t>
              </a:r>
            </a:p>
          </p:txBody>
        </p:sp>
      </p:grpSp>
      <p:sp>
        <p:nvSpPr>
          <p:cNvPr id="59" name="Right Arrow 58"/>
          <p:cNvSpPr/>
          <p:nvPr/>
        </p:nvSpPr>
        <p:spPr>
          <a:xfrm>
            <a:off x="4449633" y="3361521"/>
            <a:ext cx="1933739" cy="1198800"/>
          </a:xfrm>
          <a:prstGeom prst="rightArrow">
            <a:avLst/>
          </a:prstGeom>
          <a:solidFill>
            <a:srgbClr val="E16718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Decision</a:t>
            </a:r>
          </a:p>
        </p:txBody>
      </p:sp>
      <p:sp>
        <p:nvSpPr>
          <p:cNvPr id="60" name="Left Arrow 59"/>
          <p:cNvSpPr/>
          <p:nvPr/>
        </p:nvSpPr>
        <p:spPr>
          <a:xfrm>
            <a:off x="4299701" y="1946110"/>
            <a:ext cx="1842948" cy="1243892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Query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7065096" y="2829834"/>
            <a:ext cx="1320617" cy="736469"/>
            <a:chOff x="7584821" y="2225245"/>
            <a:chExt cx="990463" cy="552352"/>
          </a:xfrm>
        </p:grpSpPr>
        <p:sp>
          <p:nvSpPr>
            <p:cNvPr id="62" name="Rectangle 61"/>
            <p:cNvSpPr/>
            <p:nvPr/>
          </p:nvSpPr>
          <p:spPr>
            <a:xfrm>
              <a:off x="7584821" y="2225245"/>
              <a:ext cx="481364" cy="462472"/>
            </a:xfrm>
            <a:prstGeom prst="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7664774" y="2299845"/>
              <a:ext cx="303656" cy="30365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64" name="Triangle 63"/>
            <p:cNvSpPr/>
            <p:nvPr/>
          </p:nvSpPr>
          <p:spPr>
            <a:xfrm rot="5400000">
              <a:off x="7754787" y="2373936"/>
              <a:ext cx="180351" cy="155475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8174267" y="2225245"/>
              <a:ext cx="401017" cy="236256"/>
            </a:xfrm>
            <a:prstGeom prst="rect">
              <a:avLst/>
            </a:prstGeom>
            <a:solidFill>
              <a:srgbClr val="7030A0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8174267" y="2529126"/>
              <a:ext cx="401017" cy="236256"/>
            </a:xfrm>
            <a:prstGeom prst="rect">
              <a:avLst/>
            </a:prstGeom>
            <a:solidFill>
              <a:schemeClr val="accent4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67" name="Straight Connector 66"/>
            <p:cNvCxnSpPr/>
            <p:nvPr/>
          </p:nvCxnSpPr>
          <p:spPr>
            <a:xfrm>
              <a:off x="7651675" y="2777597"/>
              <a:ext cx="38548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8" name="TextBox 67"/>
          <p:cNvSpPr txBox="1"/>
          <p:nvPr/>
        </p:nvSpPr>
        <p:spPr>
          <a:xfrm>
            <a:off x="1941781" y="962515"/>
            <a:ext cx="694944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accent6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Look up decision in </a:t>
            </a:r>
            <a:r>
              <a:rPr lang="en-US" sz="3500" dirty="0" err="1">
                <a:solidFill>
                  <a:schemeClr val="accent6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datastore</a:t>
            </a:r>
            <a:endParaRPr lang="en-US" sz="3500" dirty="0">
              <a:solidFill>
                <a:schemeClr val="accent6">
                  <a:lumMod val="7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362198" y="5858715"/>
            <a:ext cx="8061962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E16718"/>
                </a:solidFill>
                <a:latin typeface="Helvetica Neue" charset="0"/>
                <a:ea typeface="Helvetica Neue" charset="0"/>
                <a:cs typeface="Helvetica Neue" charset="0"/>
              </a:rPr>
              <a:t>Low-Latency Serving</a:t>
            </a:r>
          </a:p>
        </p:txBody>
      </p:sp>
      <p:sp>
        <p:nvSpPr>
          <p:cNvPr id="70" name="Left Brace 69"/>
          <p:cNvSpPr/>
          <p:nvPr/>
        </p:nvSpPr>
        <p:spPr>
          <a:xfrm rot="16200000">
            <a:off x="4856742" y="1208774"/>
            <a:ext cx="725917" cy="8763003"/>
          </a:xfrm>
          <a:prstGeom prst="leftBrace">
            <a:avLst/>
          </a:prstGeom>
          <a:ln w="127000">
            <a:solidFill>
              <a:srgbClr val="E167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an 29"/>
          <p:cNvSpPr/>
          <p:nvPr/>
        </p:nvSpPr>
        <p:spPr>
          <a:xfrm>
            <a:off x="1405157" y="1911105"/>
            <a:ext cx="2420223" cy="2846143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US" sz="2667" dirty="0">
              <a:solidFill>
                <a:prstClr val="white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/>
          </p:nvPr>
        </p:nvGraphicFramePr>
        <p:xfrm>
          <a:off x="1733711" y="2729470"/>
          <a:ext cx="1763116" cy="1554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815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1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386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onsolas" charset="0"/>
                          <a:ea typeface="Consolas" charset="0"/>
                          <a:cs typeface="Consolas" charset="0"/>
                        </a:rPr>
                        <a:t>X</a:t>
                      </a:r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onsolas" charset="0"/>
                          <a:ea typeface="Consolas" charset="0"/>
                          <a:cs typeface="Consolas" charset="0"/>
                        </a:rPr>
                        <a:t>Y</a:t>
                      </a:r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0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0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0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3" name="Title 1"/>
          <p:cNvSpPr txBox="1">
            <a:spLocks/>
          </p:cNvSpPr>
          <p:nvPr/>
        </p:nvSpPr>
        <p:spPr>
          <a:xfrm>
            <a:off x="838200" y="-839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Use existing systems: Offline Scoring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646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6392588" y="2234799"/>
            <a:ext cx="2584361" cy="3035836"/>
            <a:chOff x="6934007" y="1783903"/>
            <a:chExt cx="1938271" cy="2276877"/>
          </a:xfrm>
        </p:grpSpPr>
        <p:grpSp>
          <p:nvGrpSpPr>
            <p:cNvPr id="46" name="Group 45"/>
            <p:cNvGrpSpPr/>
            <p:nvPr/>
          </p:nvGrpSpPr>
          <p:grpSpPr>
            <a:xfrm>
              <a:off x="7248513" y="1783903"/>
              <a:ext cx="1377229" cy="1732148"/>
              <a:chOff x="9125207" y="2174230"/>
              <a:chExt cx="1380488" cy="1736247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9125207" y="2174230"/>
                <a:ext cx="1380488" cy="1736247"/>
              </a:xfrm>
              <a:prstGeom prst="rect">
                <a:avLst/>
              </a:prstGeom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9214582" y="2275991"/>
                <a:ext cx="1200434" cy="141115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9214582" y="2503488"/>
                <a:ext cx="1200434" cy="1300416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51" name="Group 50"/>
              <p:cNvGrpSpPr/>
              <p:nvPr/>
            </p:nvGrpSpPr>
            <p:grpSpPr>
              <a:xfrm>
                <a:off x="9330413" y="3302478"/>
                <a:ext cx="977923" cy="353568"/>
                <a:chOff x="9339557" y="3293334"/>
                <a:chExt cx="977923" cy="353568"/>
              </a:xfrm>
            </p:grpSpPr>
            <p:cxnSp>
              <p:nvCxnSpPr>
                <p:cNvPr id="52" name="Straight Connector 51"/>
                <p:cNvCxnSpPr/>
                <p:nvPr/>
              </p:nvCxnSpPr>
              <p:spPr>
                <a:xfrm>
                  <a:off x="9339557" y="3293334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9339557" y="3352262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>
                  <a:off x="9339557" y="3529046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>
                  <a:off x="9339557" y="3587974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>
                  <a:off x="9339557" y="3646902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>
                  <a:off x="9339557" y="3470118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>
                  <a:off x="9339557" y="3411190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7" name="TextBox 46"/>
            <p:cNvSpPr txBox="1"/>
            <p:nvPr/>
          </p:nvSpPr>
          <p:spPr>
            <a:xfrm>
              <a:off x="6934007" y="3560691"/>
              <a:ext cx="1938271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733" dirty="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rPr>
                <a:t>Application</a:t>
              </a:r>
            </a:p>
          </p:txBody>
        </p:sp>
      </p:grpSp>
      <p:sp>
        <p:nvSpPr>
          <p:cNvPr id="59" name="Right Arrow 58"/>
          <p:cNvSpPr/>
          <p:nvPr/>
        </p:nvSpPr>
        <p:spPr>
          <a:xfrm>
            <a:off x="4449633" y="3361521"/>
            <a:ext cx="1933739" cy="1198800"/>
          </a:xfrm>
          <a:prstGeom prst="rightArrow">
            <a:avLst/>
          </a:prstGeom>
          <a:solidFill>
            <a:srgbClr val="E16718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Decision</a:t>
            </a:r>
          </a:p>
        </p:txBody>
      </p:sp>
      <p:sp>
        <p:nvSpPr>
          <p:cNvPr id="60" name="Left Arrow 59"/>
          <p:cNvSpPr/>
          <p:nvPr/>
        </p:nvSpPr>
        <p:spPr>
          <a:xfrm>
            <a:off x="4299701" y="1946110"/>
            <a:ext cx="1842948" cy="1243892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Query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7065096" y="2829834"/>
            <a:ext cx="1320617" cy="736469"/>
            <a:chOff x="7584821" y="2225245"/>
            <a:chExt cx="990463" cy="552352"/>
          </a:xfrm>
        </p:grpSpPr>
        <p:sp>
          <p:nvSpPr>
            <p:cNvPr id="62" name="Rectangle 61"/>
            <p:cNvSpPr/>
            <p:nvPr/>
          </p:nvSpPr>
          <p:spPr>
            <a:xfrm>
              <a:off x="7584821" y="2225245"/>
              <a:ext cx="481364" cy="462472"/>
            </a:xfrm>
            <a:prstGeom prst="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7664774" y="2299845"/>
              <a:ext cx="303656" cy="30365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64" name="Triangle 63"/>
            <p:cNvSpPr/>
            <p:nvPr/>
          </p:nvSpPr>
          <p:spPr>
            <a:xfrm rot="5400000">
              <a:off x="7754787" y="2373936"/>
              <a:ext cx="180351" cy="155475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8174267" y="2225245"/>
              <a:ext cx="401017" cy="236256"/>
            </a:xfrm>
            <a:prstGeom prst="rect">
              <a:avLst/>
            </a:prstGeom>
            <a:solidFill>
              <a:srgbClr val="7030A0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8174267" y="2529126"/>
              <a:ext cx="401017" cy="236256"/>
            </a:xfrm>
            <a:prstGeom prst="rect">
              <a:avLst/>
            </a:prstGeom>
            <a:solidFill>
              <a:schemeClr val="accent4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67" name="Straight Connector 66"/>
            <p:cNvCxnSpPr/>
            <p:nvPr/>
          </p:nvCxnSpPr>
          <p:spPr>
            <a:xfrm>
              <a:off x="7651675" y="2777597"/>
              <a:ext cx="38548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8" name="TextBox 67"/>
          <p:cNvSpPr txBox="1"/>
          <p:nvPr/>
        </p:nvSpPr>
        <p:spPr>
          <a:xfrm>
            <a:off x="1941781" y="962515"/>
            <a:ext cx="694944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accent6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Look up decision in </a:t>
            </a:r>
            <a:r>
              <a:rPr lang="en-US" sz="3500" dirty="0" err="1">
                <a:solidFill>
                  <a:schemeClr val="accent6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datastore</a:t>
            </a:r>
            <a:endParaRPr lang="en-US" sz="3500" dirty="0">
              <a:solidFill>
                <a:schemeClr val="accent6">
                  <a:lumMod val="7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362198" y="5858715"/>
            <a:ext cx="8061962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E16718"/>
                </a:solidFill>
                <a:latin typeface="Helvetica Neue" charset="0"/>
                <a:ea typeface="Helvetica Neue" charset="0"/>
                <a:cs typeface="Helvetica Neue" charset="0"/>
              </a:rPr>
              <a:t>Low-Latency Serving</a:t>
            </a:r>
          </a:p>
        </p:txBody>
      </p:sp>
      <p:sp>
        <p:nvSpPr>
          <p:cNvPr id="70" name="Left Brace 69"/>
          <p:cNvSpPr/>
          <p:nvPr/>
        </p:nvSpPr>
        <p:spPr>
          <a:xfrm rot="16200000">
            <a:off x="4856742" y="1208774"/>
            <a:ext cx="725917" cy="8763003"/>
          </a:xfrm>
          <a:prstGeom prst="leftBrace">
            <a:avLst/>
          </a:prstGeom>
          <a:ln w="127000">
            <a:solidFill>
              <a:srgbClr val="E167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an 29"/>
          <p:cNvSpPr/>
          <p:nvPr/>
        </p:nvSpPr>
        <p:spPr>
          <a:xfrm>
            <a:off x="1405157" y="1911105"/>
            <a:ext cx="2420223" cy="2846143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US" sz="2667" dirty="0">
              <a:solidFill>
                <a:prstClr val="white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/>
          </p:nvPr>
        </p:nvGraphicFramePr>
        <p:xfrm>
          <a:off x="1733711" y="2729470"/>
          <a:ext cx="1763116" cy="1554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815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1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386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onsolas" charset="0"/>
                          <a:ea typeface="Consolas" charset="0"/>
                          <a:cs typeface="Consolas" charset="0"/>
                        </a:rPr>
                        <a:t>X</a:t>
                      </a:r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onsolas" charset="0"/>
                          <a:ea typeface="Consolas" charset="0"/>
                          <a:cs typeface="Consolas" charset="0"/>
                        </a:rPr>
                        <a:t>Y</a:t>
                      </a:r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0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0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0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2" name="Rectangle 31"/>
          <p:cNvSpPr/>
          <p:nvPr/>
        </p:nvSpPr>
        <p:spPr>
          <a:xfrm>
            <a:off x="-8408" y="962515"/>
            <a:ext cx="12192000" cy="5757973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1143000" y="1774661"/>
            <a:ext cx="9113520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3600" b="1" dirty="0">
                <a:latin typeface="Helvetica Neue Light" charset="0"/>
                <a:ea typeface="Helvetica Neue Light" charset="0"/>
                <a:cs typeface="Helvetica Neue Light" charset="0"/>
              </a:rPr>
              <a:t>Problems:</a:t>
            </a:r>
          </a:p>
          <a:p>
            <a:pPr marL="457200" indent="-457200">
              <a:spcAft>
                <a:spcPts val="900"/>
              </a:spcAft>
              <a:buFont typeface="Wingdings" charset="2"/>
              <a:buChar char="Ø"/>
            </a:pPr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Requires full set of queries ahead of time</a:t>
            </a:r>
          </a:p>
          <a:p>
            <a:pPr marL="914400" lvl="1" indent="-457200">
              <a:spcAft>
                <a:spcPts val="900"/>
              </a:spcAft>
              <a:buFont typeface="Wingdings" charset="2"/>
              <a:buChar char="Ø"/>
            </a:pPr>
            <a:r>
              <a:rPr lang="en-US" sz="2800" dirty="0">
                <a:latin typeface="Helvetica Neue Light" charset="0"/>
                <a:ea typeface="Helvetica Neue Light" charset="0"/>
                <a:cs typeface="Helvetica Neue Light" charset="0"/>
              </a:rPr>
              <a:t>Small and bounded input domain</a:t>
            </a:r>
          </a:p>
          <a:p>
            <a:pPr marL="457200" indent="-457200">
              <a:spcAft>
                <a:spcPts val="900"/>
              </a:spcAft>
              <a:buFont typeface="Wingdings" charset="2"/>
              <a:buChar char="Ø"/>
            </a:pPr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Wasted computation and space</a:t>
            </a:r>
          </a:p>
          <a:p>
            <a:pPr marL="914400" lvl="1" indent="-457200">
              <a:spcAft>
                <a:spcPts val="900"/>
              </a:spcAft>
              <a:buFont typeface="Wingdings" charset="2"/>
              <a:buChar char="Ø"/>
            </a:pPr>
            <a:r>
              <a:rPr lang="en-US" sz="2800" dirty="0">
                <a:latin typeface="Helvetica Neue Light" charset="0"/>
                <a:ea typeface="Helvetica Neue Light" charset="0"/>
                <a:cs typeface="Helvetica Neue Light" charset="0"/>
              </a:rPr>
              <a:t>Can render and store unneeded predictions</a:t>
            </a:r>
          </a:p>
          <a:p>
            <a:pPr marL="457200" indent="-457200">
              <a:spcAft>
                <a:spcPts val="900"/>
              </a:spcAft>
              <a:buFont typeface="Wingdings" charset="2"/>
              <a:buChar char="Ø"/>
            </a:pPr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Costly to update</a:t>
            </a:r>
          </a:p>
          <a:p>
            <a:pPr marL="914400" lvl="1" indent="-457200">
              <a:spcAft>
                <a:spcPts val="900"/>
              </a:spcAft>
              <a:buFont typeface="Wingdings" charset="2"/>
              <a:buChar char="Ø"/>
            </a:pPr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Re-run batch job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838200" y="-839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Use existing systems: Offline Scoring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85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 bldLvl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05032">
            <a:off x="1170533" y="3136086"/>
            <a:ext cx="3061506" cy="2310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54" y="1571626"/>
            <a:ext cx="6118529" cy="180101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90511" y="246063"/>
            <a:ext cx="117967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4800" b="1" i="1" dirty="0">
                <a:solidFill>
                  <a:srgbClr val="FF0000"/>
                </a:solidFill>
                <a:latin typeface="Futura-BoldOblique" charset="0"/>
                <a:ea typeface="Futura-BoldOblique" charset="0"/>
                <a:cs typeface="Futura-BoldOblique" charset="0"/>
              </a:rPr>
              <a:t>Prediction-Serving Challenges</a:t>
            </a:r>
            <a:endParaRPr lang="en-US" sz="4800" b="1" dirty="0">
              <a:solidFill>
                <a:schemeClr val="accent4">
                  <a:lumMod val="7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0511" y="5523250"/>
            <a:ext cx="54204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i="1" dirty="0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Support low-latency, high-throughput serving workloads</a:t>
            </a:r>
            <a:endParaRPr lang="en-US" sz="3000" i="1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6785670" y="1956634"/>
            <a:ext cx="4997115" cy="2541345"/>
            <a:chOff x="597938" y="2491245"/>
            <a:chExt cx="11345409" cy="4458369"/>
          </a:xfrm>
        </p:grpSpPr>
        <p:cxnSp>
          <p:nvCxnSpPr>
            <p:cNvPr id="9" name="Straight Arrow Connector 8"/>
            <p:cNvCxnSpPr/>
            <p:nvPr/>
          </p:nvCxnSpPr>
          <p:spPr>
            <a:xfrm flipH="1" flipV="1">
              <a:off x="1931632" y="3999575"/>
              <a:ext cx="70804" cy="2034975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5140813" y="4084578"/>
              <a:ext cx="1127232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???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14806" y="2682823"/>
              <a:ext cx="2461613" cy="10972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969" y="2682823"/>
              <a:ext cx="2357373" cy="109728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4188" y="2682823"/>
              <a:ext cx="1539850" cy="109728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58528" y="2491245"/>
              <a:ext cx="1503574" cy="128885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12665" y="2682823"/>
              <a:ext cx="2130682" cy="109728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0368" y="5227852"/>
              <a:ext cx="2032000" cy="736600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3033109" y="5087848"/>
              <a:ext cx="2326716" cy="1095106"/>
              <a:chOff x="5142568" y="1782082"/>
              <a:chExt cx="2913611" cy="1371336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42568" y="1782082"/>
                <a:ext cx="2913611" cy="1068324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6503490" y="2650350"/>
                <a:ext cx="1106050" cy="5030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Gill Sans Light" charset="0"/>
                    <a:ea typeface="Gill Sans Light" charset="0"/>
                    <a:cs typeface="Gill Sans Light" charset="0"/>
                  </a:rPr>
                  <a:t>Create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10121682" y="5211156"/>
              <a:ext cx="1711628" cy="1180396"/>
              <a:chOff x="8558827" y="2824768"/>
              <a:chExt cx="1711628" cy="1180396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12" cstate="screen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558827" y="2824768"/>
                <a:ext cx="1593117" cy="1004889"/>
              </a:xfrm>
              <a:prstGeom prst="rect">
                <a:avLst/>
              </a:prstGeom>
            </p:spPr>
          </p:pic>
          <p:sp>
            <p:nvSpPr>
              <p:cNvPr id="27" name="Rectangle 26"/>
              <p:cNvSpPr/>
              <p:nvPr/>
            </p:nvSpPr>
            <p:spPr>
              <a:xfrm>
                <a:off x="9197725" y="3235723"/>
                <a:ext cx="1072730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400" b="1" dirty="0">
                    <a:solidFill>
                      <a:schemeClr val="bg1"/>
                    </a:solidFill>
                    <a:latin typeface="HelveticaNeue" charset="0"/>
                  </a:rPr>
                  <a:t>VW</a:t>
                </a:r>
                <a:endParaRPr lang="en-US" sz="44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2656" y="5392670"/>
              <a:ext cx="1636427" cy="1333688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4119897" y="6193694"/>
              <a:ext cx="1940552" cy="7559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200" dirty="0" err="1">
                  <a:latin typeface="Helvetica" charset="0"/>
                  <a:ea typeface="Helvetica" charset="0"/>
                  <a:cs typeface="Helvetica" charset="0"/>
                </a:rPr>
                <a:t>Caffe</a:t>
              </a:r>
              <a:endParaRPr lang="en-US" sz="22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6284" y="6048866"/>
              <a:ext cx="1629157" cy="77607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94392" y="6420124"/>
              <a:ext cx="2047697" cy="493916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938" y="5357224"/>
              <a:ext cx="2067648" cy="477856"/>
            </a:xfrm>
            <a:prstGeom prst="rect">
              <a:avLst/>
            </a:prstGeom>
          </p:spPr>
        </p:pic>
        <p:cxnSp>
          <p:nvCxnSpPr>
            <p:cNvPr id="33" name="Straight Arrow Connector 32"/>
            <p:cNvCxnSpPr/>
            <p:nvPr/>
          </p:nvCxnSpPr>
          <p:spPr>
            <a:xfrm flipV="1">
              <a:off x="1237488" y="3944112"/>
              <a:ext cx="560832" cy="141311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 flipV="1">
              <a:off x="2665586" y="3978765"/>
              <a:ext cx="1259330" cy="1319726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 flipV="1">
              <a:off x="4570290" y="3999574"/>
              <a:ext cx="93940" cy="2216473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 flipV="1">
              <a:off x="2276749" y="3897823"/>
              <a:ext cx="3399671" cy="1566986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6094968" y="3950692"/>
              <a:ext cx="816840" cy="1544644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6489956" y="3905374"/>
              <a:ext cx="2100904" cy="1582095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6642356" y="3905374"/>
              <a:ext cx="3646253" cy="1734496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H="1" flipV="1">
              <a:off x="5182320" y="3950692"/>
              <a:ext cx="5106289" cy="104439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H="1" flipV="1">
              <a:off x="9215441" y="3872867"/>
              <a:ext cx="1225569" cy="1274617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H="1" flipV="1">
              <a:off x="7399009" y="3905374"/>
              <a:ext cx="2672571" cy="228832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8799457" y="3857928"/>
              <a:ext cx="41674" cy="2358117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H="1" flipV="1">
              <a:off x="4859325" y="3978766"/>
              <a:ext cx="3401975" cy="1155654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5151431" y="3970900"/>
              <a:ext cx="1909902" cy="2316226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V="1">
              <a:off x="2665586" y="3905374"/>
              <a:ext cx="1292827" cy="2128368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2817986" y="3920032"/>
              <a:ext cx="3480948" cy="226611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H="1" flipV="1">
              <a:off x="4750363" y="3872867"/>
              <a:ext cx="1353911" cy="1562833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4069" y="5966100"/>
              <a:ext cx="1707129" cy="908047"/>
            </a:xfrm>
            <a:prstGeom prst="rect">
              <a:avLst/>
            </a:prstGeom>
          </p:spPr>
        </p:pic>
        <p:sp>
          <p:nvSpPr>
            <p:cNvPr id="50" name="Slide Number Placeholder 8"/>
            <p:cNvSpPr txBox="1">
              <a:spLocks/>
            </p:cNvSpPr>
            <p:nvPr/>
          </p:nvSpPr>
          <p:spPr>
            <a:xfrm>
              <a:off x="8763000" y="6508751"/>
              <a:ext cx="274320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DC2A921A-EC74-6F4D-8465-D463C43FF014}" type="slidenum">
                <a:rPr lang="en-US" smtClean="0">
                  <a:solidFill>
                    <a:prstClr val="black">
                      <a:tint val="75000"/>
                    </a:prstClr>
                  </a:solidFill>
                </a:rPr>
                <a:pPr/>
                <a:t>24</a:t>
              </a:fld>
              <a:endParaRPr lang="en-US">
                <a:solidFill>
                  <a:prstClr val="black">
                    <a:tint val="75000"/>
                  </a:prstClr>
                </a:solidFill>
              </a:endParaRPr>
            </a:p>
          </p:txBody>
        </p:sp>
      </p:grpSp>
      <p:sp>
        <p:nvSpPr>
          <p:cNvPr id="53" name="Rectangle 52"/>
          <p:cNvSpPr/>
          <p:nvPr/>
        </p:nvSpPr>
        <p:spPr>
          <a:xfrm>
            <a:off x="6479915" y="5101123"/>
            <a:ext cx="54538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i="1" dirty="0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Large and growing ecosystem of ML models and frameworks</a:t>
            </a:r>
            <a:endParaRPr lang="en-US" sz="3000" i="1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033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90511" y="246063"/>
            <a:ext cx="117967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4800" b="1" i="1" dirty="0">
                <a:solidFill>
                  <a:schemeClr val="accent6">
                    <a:lumMod val="75000"/>
                  </a:schemeClr>
                </a:solidFill>
                <a:latin typeface="Futura-BoldOblique" charset="0"/>
                <a:ea typeface="Futura-BoldOblique" charset="0"/>
                <a:cs typeface="Futura-BoldOblique" charset="0"/>
              </a:rPr>
              <a:t>Prediction-Serving Today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0" y="5515461"/>
            <a:ext cx="54538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i="1" dirty="0">
                <a:solidFill>
                  <a:schemeClr val="accent6">
                    <a:lumMod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Highly specialized systems for specific problems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61594" y="2051340"/>
            <a:ext cx="2130682" cy="3249808"/>
            <a:chOff x="1663177" y="1748412"/>
            <a:chExt cx="2130682" cy="3249808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63177" y="1748412"/>
              <a:ext cx="2130682" cy="1097280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82029" y="3664532"/>
              <a:ext cx="1636427" cy="1333688"/>
            </a:xfrm>
            <a:prstGeom prst="rect">
              <a:avLst/>
            </a:prstGeom>
          </p:spPr>
        </p:pic>
        <p:cxnSp>
          <p:nvCxnSpPr>
            <p:cNvPr id="55" name="Straight Arrow Connector 54"/>
            <p:cNvCxnSpPr/>
            <p:nvPr/>
          </p:nvCxnSpPr>
          <p:spPr>
            <a:xfrm flipH="1" flipV="1">
              <a:off x="2600243" y="2992975"/>
              <a:ext cx="83" cy="524274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7" name="Straight Connector 56"/>
          <p:cNvCxnSpPr/>
          <p:nvPr/>
        </p:nvCxnSpPr>
        <p:spPr>
          <a:xfrm>
            <a:off x="6124810" y="1715575"/>
            <a:ext cx="0" cy="457200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ight Arrow 82"/>
          <p:cNvSpPr/>
          <p:nvPr/>
        </p:nvSpPr>
        <p:spPr>
          <a:xfrm>
            <a:off x="8932708" y="3624613"/>
            <a:ext cx="1466002" cy="814191"/>
          </a:xfrm>
          <a:prstGeom prst="rightArrow">
            <a:avLst/>
          </a:prstGeom>
          <a:solidFill>
            <a:srgbClr val="E16718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Decision</a:t>
            </a:r>
          </a:p>
        </p:txBody>
      </p:sp>
      <p:sp>
        <p:nvSpPr>
          <p:cNvPr id="84" name="Left Arrow 83"/>
          <p:cNvSpPr/>
          <p:nvPr/>
        </p:nvSpPr>
        <p:spPr>
          <a:xfrm>
            <a:off x="8830096" y="2734899"/>
            <a:ext cx="1466001" cy="889714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Query</a:t>
            </a:r>
          </a:p>
        </p:txBody>
      </p:sp>
      <p:grpSp>
        <p:nvGrpSpPr>
          <p:cNvPr id="85" name="Group 84"/>
          <p:cNvGrpSpPr/>
          <p:nvPr/>
        </p:nvGrpSpPr>
        <p:grpSpPr>
          <a:xfrm>
            <a:off x="10501322" y="2698578"/>
            <a:ext cx="1104434" cy="1354328"/>
            <a:chOff x="6811929" y="2234799"/>
            <a:chExt cx="1836305" cy="2309531"/>
          </a:xfrm>
        </p:grpSpPr>
        <p:grpSp>
          <p:nvGrpSpPr>
            <p:cNvPr id="86" name="Group 85"/>
            <p:cNvGrpSpPr/>
            <p:nvPr/>
          </p:nvGrpSpPr>
          <p:grpSpPr>
            <a:xfrm>
              <a:off x="6811929" y="2234799"/>
              <a:ext cx="1836305" cy="2309531"/>
              <a:chOff x="9125207" y="2174230"/>
              <a:chExt cx="1380488" cy="1736247"/>
            </a:xfrm>
          </p:grpSpPr>
          <p:sp>
            <p:nvSpPr>
              <p:cNvPr id="94" name="Rectangle 93"/>
              <p:cNvSpPr/>
              <p:nvPr/>
            </p:nvSpPr>
            <p:spPr>
              <a:xfrm>
                <a:off x="9125207" y="2174230"/>
                <a:ext cx="1380488" cy="1736247"/>
              </a:xfrm>
              <a:prstGeom prst="rect">
                <a:avLst/>
              </a:prstGeom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9214582" y="2275991"/>
                <a:ext cx="1200434" cy="141115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9214582" y="2503488"/>
                <a:ext cx="1200434" cy="1300416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97" name="Group 96"/>
              <p:cNvGrpSpPr/>
              <p:nvPr/>
            </p:nvGrpSpPr>
            <p:grpSpPr>
              <a:xfrm>
                <a:off x="9330413" y="3302478"/>
                <a:ext cx="977923" cy="353568"/>
                <a:chOff x="9339557" y="3293334"/>
                <a:chExt cx="977923" cy="353568"/>
              </a:xfrm>
            </p:grpSpPr>
            <p:cxnSp>
              <p:nvCxnSpPr>
                <p:cNvPr id="98" name="Straight Connector 97"/>
                <p:cNvCxnSpPr/>
                <p:nvPr/>
              </p:nvCxnSpPr>
              <p:spPr>
                <a:xfrm>
                  <a:off x="9339557" y="3293334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>
                  <a:off x="9339557" y="3352262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9339557" y="3529046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>
                  <a:off x="9339557" y="3587974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>
                  <a:off x="9339557" y="3646902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9339557" y="3470118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>
                  <a:off x="9339557" y="3411190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7" name="Group 86"/>
            <p:cNvGrpSpPr/>
            <p:nvPr/>
          </p:nvGrpSpPr>
          <p:grpSpPr>
            <a:xfrm>
              <a:off x="7065096" y="2640439"/>
              <a:ext cx="1320618" cy="909577"/>
              <a:chOff x="7584823" y="2777597"/>
              <a:chExt cx="990464" cy="909577"/>
            </a:xfrm>
          </p:grpSpPr>
          <p:sp>
            <p:nvSpPr>
              <p:cNvPr id="88" name="Rectangle 87"/>
              <p:cNvSpPr/>
              <p:nvPr/>
            </p:nvSpPr>
            <p:spPr>
              <a:xfrm>
                <a:off x="7584823" y="2966992"/>
                <a:ext cx="481365" cy="616629"/>
              </a:xfrm>
              <a:prstGeom prst="rect">
                <a:avLst/>
              </a:prstGeom>
              <a:solidFill>
                <a:schemeClr val="tx1"/>
              </a:solidFill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7664776" y="3066459"/>
                <a:ext cx="303656" cy="40487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90" name="Triangle 89"/>
              <p:cNvSpPr/>
              <p:nvPr/>
            </p:nvSpPr>
            <p:spPr>
              <a:xfrm rot="5400000">
                <a:off x="7724730" y="3191159"/>
                <a:ext cx="240468" cy="155475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8174269" y="2966992"/>
                <a:ext cx="401017" cy="315008"/>
              </a:xfrm>
              <a:prstGeom prst="rect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8174270" y="3372166"/>
                <a:ext cx="401017" cy="315008"/>
              </a:xfrm>
              <a:prstGeom prst="rect">
                <a:avLst/>
              </a:prstGeom>
              <a:solidFill>
                <a:schemeClr val="accent4"/>
              </a:solidFill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cxnSp>
            <p:nvCxnSpPr>
              <p:cNvPr id="93" name="Straight Connector 92"/>
              <p:cNvCxnSpPr/>
              <p:nvPr/>
            </p:nvCxnSpPr>
            <p:spPr>
              <a:xfrm>
                <a:off x="7651675" y="2777597"/>
                <a:ext cx="38548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05" name="Can 104"/>
          <p:cNvSpPr/>
          <p:nvPr/>
        </p:nvSpPr>
        <p:spPr>
          <a:xfrm>
            <a:off x="6735388" y="2487879"/>
            <a:ext cx="1867993" cy="2165033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US" sz="2667" dirty="0">
              <a:solidFill>
                <a:prstClr val="white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aphicFrame>
        <p:nvGraphicFramePr>
          <p:cNvPr id="106" name="Table 10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087082"/>
              </p:ext>
            </p:extLst>
          </p:nvPr>
        </p:nvGraphicFramePr>
        <p:xfrm>
          <a:off x="6899664" y="3179756"/>
          <a:ext cx="1539440" cy="11253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38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nsolas" charset="0"/>
                          <a:ea typeface="Consolas" charset="0"/>
                          <a:cs typeface="Consolas" charset="0"/>
                        </a:rPr>
                        <a:t>X</a:t>
                      </a:r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nsolas" charset="0"/>
                          <a:ea typeface="Consolas" charset="0"/>
                          <a:cs typeface="Consolas" charset="0"/>
                        </a:rPr>
                        <a:t>Y</a:t>
                      </a:r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08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08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7" name="Rectangle 106"/>
          <p:cNvSpPr/>
          <p:nvPr/>
        </p:nvSpPr>
        <p:spPr>
          <a:xfrm>
            <a:off x="6453187" y="5522819"/>
            <a:ext cx="54538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i="1" dirty="0">
                <a:solidFill>
                  <a:schemeClr val="accent6">
                    <a:lumMod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Offline scoring with existing frameworks and systems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116681" y="1244045"/>
            <a:ext cx="11958637" cy="4057103"/>
          </a:xfrm>
          <a:prstGeom prst="round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Box 108"/>
          <p:cNvSpPr txBox="1"/>
          <p:nvPr/>
        </p:nvSpPr>
        <p:spPr>
          <a:xfrm>
            <a:off x="1101685" y="2952954"/>
            <a:ext cx="948541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i="1" dirty="0">
                <a:solidFill>
                  <a:schemeClr val="accent5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Clipper aims to unify these approaches</a:t>
            </a:r>
          </a:p>
        </p:txBody>
      </p:sp>
    </p:spTree>
    <p:extLst>
      <p:ext uri="{BB962C8B-B14F-4D97-AF65-F5344CB8AC3E}">
        <p14:creationId xmlns:p14="http://schemas.microsoft.com/office/powerpoint/2010/main" val="2044622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83" grpId="0" animBg="1"/>
      <p:bldP spid="84" grpId="0" animBg="1"/>
      <p:bldP spid="105" grpId="0" animBg="1"/>
      <p:bldP spid="107" grpId="0"/>
      <p:bldP spid="108" grpId="0" animBg="1"/>
      <p:bldP spid="109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ight Arrow 17"/>
          <p:cNvSpPr/>
          <p:nvPr/>
        </p:nvSpPr>
        <p:spPr>
          <a:xfrm>
            <a:off x="7061036" y="3438873"/>
            <a:ext cx="1466002" cy="814191"/>
          </a:xfrm>
          <a:prstGeom prst="rightArrow">
            <a:avLst/>
          </a:prstGeom>
          <a:solidFill>
            <a:srgbClr val="E16718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Decision</a:t>
            </a:r>
          </a:p>
        </p:txBody>
      </p:sp>
      <p:sp>
        <p:nvSpPr>
          <p:cNvPr id="19" name="Left Arrow 18"/>
          <p:cNvSpPr/>
          <p:nvPr/>
        </p:nvSpPr>
        <p:spPr>
          <a:xfrm>
            <a:off x="6958424" y="2549159"/>
            <a:ext cx="1466001" cy="889714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Query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8629650" y="2512838"/>
            <a:ext cx="1104434" cy="1354328"/>
            <a:chOff x="6811929" y="2234799"/>
            <a:chExt cx="1836305" cy="2309531"/>
          </a:xfrm>
        </p:grpSpPr>
        <p:grpSp>
          <p:nvGrpSpPr>
            <p:cNvPr id="5" name="Group 4"/>
            <p:cNvGrpSpPr/>
            <p:nvPr/>
          </p:nvGrpSpPr>
          <p:grpSpPr>
            <a:xfrm>
              <a:off x="6811929" y="2234799"/>
              <a:ext cx="1836305" cy="2309531"/>
              <a:chOff x="9125207" y="2174230"/>
              <a:chExt cx="1380488" cy="173624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9125207" y="2174230"/>
                <a:ext cx="1380488" cy="1736247"/>
              </a:xfrm>
              <a:prstGeom prst="rect">
                <a:avLst/>
              </a:prstGeom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9214582" y="2275991"/>
                <a:ext cx="1200434" cy="141115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9214582" y="2503488"/>
                <a:ext cx="1200434" cy="1300416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9330413" y="3302478"/>
                <a:ext cx="977923" cy="353568"/>
                <a:chOff x="9339557" y="3293334"/>
                <a:chExt cx="977923" cy="353568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9339557" y="3293334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9339557" y="3352262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9339557" y="3529046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9339557" y="3587974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9339557" y="3646902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9339557" y="3470118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9339557" y="3411190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0" name="Group 19"/>
            <p:cNvGrpSpPr/>
            <p:nvPr/>
          </p:nvGrpSpPr>
          <p:grpSpPr>
            <a:xfrm>
              <a:off x="7065096" y="2640439"/>
              <a:ext cx="1320618" cy="909577"/>
              <a:chOff x="7584823" y="2777597"/>
              <a:chExt cx="990464" cy="909577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7584823" y="2966992"/>
                <a:ext cx="481365" cy="616629"/>
              </a:xfrm>
              <a:prstGeom prst="rect">
                <a:avLst/>
              </a:prstGeom>
              <a:solidFill>
                <a:schemeClr val="tx1"/>
              </a:solidFill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7664776" y="3066459"/>
                <a:ext cx="303656" cy="40487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3" name="Triangle 22"/>
              <p:cNvSpPr/>
              <p:nvPr/>
            </p:nvSpPr>
            <p:spPr>
              <a:xfrm rot="5400000">
                <a:off x="7724730" y="3191159"/>
                <a:ext cx="240468" cy="155475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8174269" y="2966992"/>
                <a:ext cx="401017" cy="315008"/>
              </a:xfrm>
              <a:prstGeom prst="rect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8174270" y="3372166"/>
                <a:ext cx="401017" cy="315008"/>
              </a:xfrm>
              <a:prstGeom prst="rect">
                <a:avLst/>
              </a:prstGeom>
              <a:solidFill>
                <a:schemeClr val="accent4"/>
              </a:solidFill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7651675" y="2777597"/>
                <a:ext cx="38548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Can 26"/>
          <p:cNvSpPr/>
          <p:nvPr/>
        </p:nvSpPr>
        <p:spPr>
          <a:xfrm>
            <a:off x="4863716" y="2302139"/>
            <a:ext cx="1867993" cy="2165033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US" sz="2667" dirty="0">
              <a:solidFill>
                <a:prstClr val="white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199208"/>
              </p:ext>
            </p:extLst>
          </p:nvPr>
        </p:nvGraphicFramePr>
        <p:xfrm>
          <a:off x="5027992" y="2994016"/>
          <a:ext cx="1539440" cy="11253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38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nsolas" charset="0"/>
                          <a:ea typeface="Consolas" charset="0"/>
                          <a:cs typeface="Consolas" charset="0"/>
                        </a:rPr>
                        <a:t>X</a:t>
                      </a:r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onsolas" charset="0"/>
                          <a:ea typeface="Consolas" charset="0"/>
                          <a:cs typeface="Consolas" charset="0"/>
                        </a:rPr>
                        <a:t>Y</a:t>
                      </a:r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08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08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87957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worlds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specialized systems, specific domains</a:t>
            </a:r>
          </a:p>
          <a:p>
            <a:r>
              <a:rPr lang="en-US" dirty="0" err="1"/>
              <a:t>Prematerialization</a:t>
            </a:r>
            <a:r>
              <a:rPr lang="en-US" dirty="0"/>
              <a:t> -&gt; unified and general purpose but limiting</a:t>
            </a:r>
          </a:p>
          <a:p>
            <a:endParaRPr lang="en-US" dirty="0"/>
          </a:p>
          <a:p>
            <a:r>
              <a:rPr lang="en-US" dirty="0"/>
              <a:t>Clipper aims to achieve best of both worlds</a:t>
            </a:r>
          </a:p>
          <a:p>
            <a:pPr lvl="1"/>
            <a:r>
              <a:rPr lang="en-US" dirty="0"/>
              <a:t>Generality of </a:t>
            </a:r>
            <a:r>
              <a:rPr lang="en-US" dirty="0" err="1"/>
              <a:t>prematerialization</a:t>
            </a:r>
            <a:r>
              <a:rPr lang="en-US" dirty="0"/>
              <a:t> and </a:t>
            </a:r>
          </a:p>
        </p:txBody>
      </p:sp>
    </p:spTree>
    <p:extLst>
      <p:ext uri="{BB962C8B-B14F-4D97-AF65-F5344CB8AC3E}">
        <p14:creationId xmlns:p14="http://schemas.microsoft.com/office/powerpoint/2010/main" val="13034696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>
          <a:xfrm>
            <a:off x="288759" y="320576"/>
            <a:ext cx="104258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 dirty="0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What would we like this to look like?</a:t>
            </a:r>
            <a:endParaRPr lang="en-US" sz="4000" i="1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 flipH="1" flipV="1">
            <a:off x="1931632" y="3999575"/>
            <a:ext cx="70804" cy="203497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5140813" y="4084578"/>
            <a:ext cx="11272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???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4806" y="2682823"/>
            <a:ext cx="2461613" cy="1097280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3239603" y="1558127"/>
            <a:ext cx="2436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Content</a:t>
            </a:r>
          </a:p>
          <a:p>
            <a:pPr algn="ctr"/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Rec.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69" y="2682823"/>
            <a:ext cx="2357373" cy="1097280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597968" y="1558127"/>
            <a:ext cx="23265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Fraud</a:t>
            </a:r>
            <a:b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Detection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4188" y="2682823"/>
            <a:ext cx="1539850" cy="1097280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5951925" y="1558127"/>
            <a:ext cx="1784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Personal</a:t>
            </a:r>
          </a:p>
          <a:p>
            <a:pPr algn="ctr"/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Asst.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8528" y="2491245"/>
            <a:ext cx="1503574" cy="1288858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7867429" y="1558127"/>
            <a:ext cx="16857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Robotic</a:t>
            </a:r>
          </a:p>
          <a:p>
            <a:pPr algn="ctr"/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Control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2665" y="2682823"/>
            <a:ext cx="2130682" cy="1097280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9812665" y="1558127"/>
            <a:ext cx="21306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Machine</a:t>
            </a:r>
          </a:p>
          <a:p>
            <a:pPr algn="ctr"/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Translation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0368" y="5227852"/>
            <a:ext cx="2032000" cy="736600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3033109" y="5087848"/>
            <a:ext cx="2326716" cy="1095106"/>
            <a:chOff x="5142568" y="1782082"/>
            <a:chExt cx="2913611" cy="1371336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42568" y="1782082"/>
              <a:ext cx="2913611" cy="1068324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6503490" y="2650350"/>
              <a:ext cx="1106050" cy="503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Gill Sans Light" charset="0"/>
                  <a:ea typeface="Gill Sans Light" charset="0"/>
                  <a:cs typeface="Gill Sans Light" charset="0"/>
                </a:rPr>
                <a:t>Create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10121682" y="5211156"/>
            <a:ext cx="1711628" cy="1180396"/>
            <a:chOff x="8558827" y="2824768"/>
            <a:chExt cx="1711628" cy="1180396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0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8827" y="2824768"/>
              <a:ext cx="1593117" cy="1004889"/>
            </a:xfrm>
            <a:prstGeom prst="rect">
              <a:avLst/>
            </a:prstGeom>
          </p:spPr>
        </p:pic>
        <p:sp>
          <p:nvSpPr>
            <p:cNvPr id="71" name="Rectangle 70"/>
            <p:cNvSpPr/>
            <p:nvPr/>
          </p:nvSpPr>
          <p:spPr>
            <a:xfrm>
              <a:off x="9197725" y="3235723"/>
              <a:ext cx="107273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HelveticaNeue" charset="0"/>
                </a:rPr>
                <a:t>VW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72" name="Picture 7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2656" y="5392670"/>
            <a:ext cx="1636427" cy="1333688"/>
          </a:xfrm>
          <a:prstGeom prst="rect">
            <a:avLst/>
          </a:prstGeom>
        </p:spPr>
      </p:pic>
      <p:sp>
        <p:nvSpPr>
          <p:cNvPr id="73" name="Rectangle 72"/>
          <p:cNvSpPr/>
          <p:nvPr/>
        </p:nvSpPr>
        <p:spPr>
          <a:xfrm>
            <a:off x="4119898" y="6193693"/>
            <a:ext cx="15247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latin typeface="Helvetica" charset="0"/>
                <a:ea typeface="Helvetica" charset="0"/>
                <a:cs typeface="Helvetica" charset="0"/>
              </a:rPr>
              <a:t>Caffe</a:t>
            </a:r>
            <a:endParaRPr lang="en-US" sz="44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6284" y="6048866"/>
            <a:ext cx="1629157" cy="77607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4392" y="6420124"/>
            <a:ext cx="2047697" cy="493916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7938" y="5357224"/>
            <a:ext cx="2067648" cy="477856"/>
          </a:xfrm>
          <a:prstGeom prst="rect">
            <a:avLst/>
          </a:prstGeom>
        </p:spPr>
      </p:pic>
      <p:cxnSp>
        <p:nvCxnSpPr>
          <p:cNvPr id="77" name="Straight Arrow Connector 76"/>
          <p:cNvCxnSpPr/>
          <p:nvPr/>
        </p:nvCxnSpPr>
        <p:spPr>
          <a:xfrm flipV="1">
            <a:off x="1237488" y="3944112"/>
            <a:ext cx="560832" cy="141311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 flipV="1">
            <a:off x="2665586" y="3978765"/>
            <a:ext cx="1259330" cy="131972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endCxn id="56" idx="2"/>
          </p:cNvCxnSpPr>
          <p:nvPr/>
        </p:nvCxnSpPr>
        <p:spPr>
          <a:xfrm flipH="1" flipV="1">
            <a:off x="4445613" y="3780103"/>
            <a:ext cx="218617" cy="243594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H="1" flipV="1">
            <a:off x="2276749" y="3897823"/>
            <a:ext cx="3399671" cy="156698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6094968" y="3950692"/>
            <a:ext cx="816840" cy="154464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6489956" y="3905374"/>
            <a:ext cx="2100904" cy="158209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V="1">
            <a:off x="6642356" y="3905374"/>
            <a:ext cx="3646253" cy="173449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H="1" flipV="1">
            <a:off x="5182320" y="3950692"/>
            <a:ext cx="5106289" cy="104439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H="1" flipV="1">
            <a:off x="9215441" y="3872867"/>
            <a:ext cx="1225569" cy="127461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H="1" flipV="1">
            <a:off x="7399009" y="3905374"/>
            <a:ext cx="2672571" cy="228832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V="1">
            <a:off x="8799457" y="3857928"/>
            <a:ext cx="41674" cy="235811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H="1" flipV="1">
            <a:off x="4859325" y="3978766"/>
            <a:ext cx="3401975" cy="115565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V="1">
            <a:off x="5151431" y="3970900"/>
            <a:ext cx="1909902" cy="231622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flipV="1">
            <a:off x="2665586" y="3905374"/>
            <a:ext cx="1292827" cy="2128368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flipV="1">
            <a:off x="2817986" y="3920032"/>
            <a:ext cx="3480948" cy="226611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flipH="1" flipV="1">
            <a:off x="4750363" y="3872867"/>
            <a:ext cx="1353911" cy="1562833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069" y="5966100"/>
            <a:ext cx="1707129" cy="908047"/>
          </a:xfrm>
          <a:prstGeom prst="rect">
            <a:avLst/>
          </a:prstGeom>
        </p:spPr>
      </p:pic>
      <p:sp>
        <p:nvSpPr>
          <p:cNvPr id="94" name="Slide Number Placeholder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254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>
          <a:xfrm>
            <a:off x="288759" y="320576"/>
            <a:ext cx="110555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Encapsulate </a:t>
            </a:r>
            <a:r>
              <a:rPr lang="en-US" sz="4000" i="1" dirty="0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each system </a:t>
            </a:r>
            <a:r>
              <a:rPr lang="en-US" sz="4000" i="1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in isolated </a:t>
            </a:r>
            <a:r>
              <a:rPr lang="en-US" sz="4000" i="1" dirty="0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environment</a:t>
            </a:r>
            <a:endParaRPr lang="en-US" sz="4000" i="1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 flipH="1" flipV="1">
            <a:off x="1931632" y="3999575"/>
            <a:ext cx="70804" cy="203497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5140813" y="4084578"/>
            <a:ext cx="11272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???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4806" y="2682823"/>
            <a:ext cx="2461613" cy="1097280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3239603" y="1558127"/>
            <a:ext cx="2436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Content</a:t>
            </a:r>
          </a:p>
          <a:p>
            <a:pPr algn="ctr"/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Rec.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69" y="2682823"/>
            <a:ext cx="2357373" cy="1097280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597968" y="1558127"/>
            <a:ext cx="23265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Fraud</a:t>
            </a:r>
            <a:b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Detection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4188" y="2682823"/>
            <a:ext cx="1539850" cy="1097280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5951925" y="1558127"/>
            <a:ext cx="1784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Personal</a:t>
            </a:r>
          </a:p>
          <a:p>
            <a:pPr algn="ctr"/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Asst.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8528" y="2491245"/>
            <a:ext cx="1503574" cy="1288858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7867429" y="1558127"/>
            <a:ext cx="16857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Robotic</a:t>
            </a:r>
          </a:p>
          <a:p>
            <a:pPr algn="ctr"/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Control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2665" y="2682823"/>
            <a:ext cx="2130682" cy="1097280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9812665" y="1558127"/>
            <a:ext cx="21306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Machine</a:t>
            </a:r>
          </a:p>
          <a:p>
            <a:pPr algn="ctr"/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Translation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0368" y="5227852"/>
            <a:ext cx="2032000" cy="736600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3033109" y="5087848"/>
            <a:ext cx="2326716" cy="1095106"/>
            <a:chOff x="5142568" y="1782082"/>
            <a:chExt cx="2913611" cy="1371336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42568" y="1782082"/>
              <a:ext cx="2913611" cy="1068324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6503490" y="2650350"/>
              <a:ext cx="1106050" cy="503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Gill Sans Light" charset="0"/>
                  <a:ea typeface="Gill Sans Light" charset="0"/>
                  <a:cs typeface="Gill Sans Light" charset="0"/>
                </a:rPr>
                <a:t>Create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10121682" y="5211156"/>
            <a:ext cx="1711628" cy="1180396"/>
            <a:chOff x="8558827" y="2824768"/>
            <a:chExt cx="1711628" cy="1180396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0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8827" y="2824768"/>
              <a:ext cx="1593117" cy="1004889"/>
            </a:xfrm>
            <a:prstGeom prst="rect">
              <a:avLst/>
            </a:prstGeom>
          </p:spPr>
        </p:pic>
        <p:sp>
          <p:nvSpPr>
            <p:cNvPr id="71" name="Rectangle 70"/>
            <p:cNvSpPr/>
            <p:nvPr/>
          </p:nvSpPr>
          <p:spPr>
            <a:xfrm>
              <a:off x="9197725" y="3235723"/>
              <a:ext cx="107273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HelveticaNeue" charset="0"/>
                </a:rPr>
                <a:t>VW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72" name="Picture 7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2656" y="5392670"/>
            <a:ext cx="1636427" cy="1333688"/>
          </a:xfrm>
          <a:prstGeom prst="rect">
            <a:avLst/>
          </a:prstGeom>
        </p:spPr>
      </p:pic>
      <p:sp>
        <p:nvSpPr>
          <p:cNvPr id="73" name="Rectangle 72"/>
          <p:cNvSpPr/>
          <p:nvPr/>
        </p:nvSpPr>
        <p:spPr>
          <a:xfrm>
            <a:off x="4119898" y="6193693"/>
            <a:ext cx="15247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latin typeface="Helvetica" charset="0"/>
                <a:ea typeface="Helvetica" charset="0"/>
                <a:cs typeface="Helvetica" charset="0"/>
              </a:rPr>
              <a:t>Caffe</a:t>
            </a:r>
            <a:endParaRPr lang="en-US" sz="44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6284" y="6048866"/>
            <a:ext cx="1629157" cy="77607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4392" y="6420124"/>
            <a:ext cx="2047697" cy="493916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7938" y="5357224"/>
            <a:ext cx="2067648" cy="477856"/>
          </a:xfrm>
          <a:prstGeom prst="rect">
            <a:avLst/>
          </a:prstGeom>
        </p:spPr>
      </p:pic>
      <p:cxnSp>
        <p:nvCxnSpPr>
          <p:cNvPr id="77" name="Straight Arrow Connector 76"/>
          <p:cNvCxnSpPr/>
          <p:nvPr/>
        </p:nvCxnSpPr>
        <p:spPr>
          <a:xfrm flipV="1">
            <a:off x="1237488" y="3944112"/>
            <a:ext cx="560832" cy="141311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 flipV="1">
            <a:off x="2665586" y="3978765"/>
            <a:ext cx="1259330" cy="131972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endCxn id="56" idx="2"/>
          </p:cNvCxnSpPr>
          <p:nvPr/>
        </p:nvCxnSpPr>
        <p:spPr>
          <a:xfrm flipH="1" flipV="1">
            <a:off x="4445613" y="3780103"/>
            <a:ext cx="218617" cy="243594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H="1" flipV="1">
            <a:off x="2276749" y="3897823"/>
            <a:ext cx="3399671" cy="156698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6094968" y="3950692"/>
            <a:ext cx="816840" cy="154464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6489956" y="3905374"/>
            <a:ext cx="2100904" cy="158209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V="1">
            <a:off x="6642356" y="3950692"/>
            <a:ext cx="3646253" cy="173449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H="1" flipV="1">
            <a:off x="5182320" y="3950692"/>
            <a:ext cx="5106289" cy="104439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H="1" flipV="1">
            <a:off x="9215441" y="3872867"/>
            <a:ext cx="1225569" cy="127461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H="1" flipV="1">
            <a:off x="7399009" y="3905374"/>
            <a:ext cx="2672571" cy="228832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V="1">
            <a:off x="8799457" y="3857928"/>
            <a:ext cx="41674" cy="235811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H="1" flipV="1">
            <a:off x="4859325" y="3978766"/>
            <a:ext cx="3401975" cy="115565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V="1">
            <a:off x="5151431" y="3970900"/>
            <a:ext cx="1909902" cy="231622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flipV="1">
            <a:off x="2665586" y="3905374"/>
            <a:ext cx="1292827" cy="2128368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flipV="1">
            <a:off x="2817986" y="3920032"/>
            <a:ext cx="3480948" cy="226611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flipH="1" flipV="1">
            <a:off x="4750363" y="3872867"/>
            <a:ext cx="1353911" cy="1562833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069" y="5966100"/>
            <a:ext cx="1707129" cy="908047"/>
          </a:xfrm>
          <a:prstGeom prst="rect">
            <a:avLst/>
          </a:prstGeom>
        </p:spPr>
      </p:pic>
      <p:sp>
        <p:nvSpPr>
          <p:cNvPr id="94" name="Slide Number Placeholder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8654" y="5298491"/>
            <a:ext cx="2447425" cy="660058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552943" y="5981858"/>
            <a:ext cx="2402400" cy="876142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3033447" y="5205626"/>
            <a:ext cx="2402400" cy="1069152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4001939" y="6223066"/>
            <a:ext cx="1659371" cy="791780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5541034" y="5449247"/>
            <a:ext cx="1659371" cy="1408701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7469406" y="5940978"/>
            <a:ext cx="1912962" cy="1079227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7309854" y="5087848"/>
            <a:ext cx="2152247" cy="971666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9868150" y="5136277"/>
            <a:ext cx="2152247" cy="1182687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9727466" y="6075739"/>
            <a:ext cx="2140296" cy="920306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9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an 54"/>
          <p:cNvSpPr/>
          <p:nvPr/>
        </p:nvSpPr>
        <p:spPr>
          <a:xfrm>
            <a:off x="1114037" y="1678662"/>
            <a:ext cx="1904865" cy="2908912"/>
          </a:xfrm>
          <a:prstGeom prst="can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Big</a:t>
            </a:r>
            <a:endParaRPr lang="en-US" sz="2667" dirty="0">
              <a:solidFill>
                <a:prstClr val="white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Data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631118" y="3738856"/>
            <a:ext cx="357822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3733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Complex Model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989565" y="2206064"/>
            <a:ext cx="2649647" cy="1532793"/>
            <a:chOff x="6031930" y="1896432"/>
            <a:chExt cx="1987235" cy="1149595"/>
          </a:xfrm>
        </p:grpSpPr>
        <p:grpSp>
          <p:nvGrpSpPr>
            <p:cNvPr id="74" name="Group 73"/>
            <p:cNvGrpSpPr/>
            <p:nvPr/>
          </p:nvGrpSpPr>
          <p:grpSpPr>
            <a:xfrm>
              <a:off x="6031930" y="1896432"/>
              <a:ext cx="1987235" cy="1149595"/>
              <a:chOff x="4437802" y="2295143"/>
              <a:chExt cx="2565113" cy="1483893"/>
            </a:xfrm>
          </p:grpSpPr>
          <p:cxnSp>
            <p:nvCxnSpPr>
              <p:cNvPr id="88" name="Straight Arrow Connector 87"/>
              <p:cNvCxnSpPr/>
              <p:nvPr/>
            </p:nvCxnSpPr>
            <p:spPr>
              <a:xfrm>
                <a:off x="6221474" y="3037091"/>
                <a:ext cx="781441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78" name="Straight Arrow Connector 77"/>
              <p:cNvCxnSpPr/>
              <p:nvPr/>
            </p:nvCxnSpPr>
            <p:spPr>
              <a:xfrm>
                <a:off x="4608575" y="238053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79" name="Straight Arrow Connector 78"/>
              <p:cNvCxnSpPr/>
              <p:nvPr/>
            </p:nvCxnSpPr>
            <p:spPr>
              <a:xfrm>
                <a:off x="4608575" y="2708810"/>
                <a:ext cx="1922918" cy="32828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81" name="Straight Arrow Connector 80"/>
              <p:cNvCxnSpPr/>
              <p:nvPr/>
            </p:nvCxnSpPr>
            <p:spPr>
              <a:xfrm>
                <a:off x="4608575" y="3037089"/>
                <a:ext cx="1922918" cy="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82" name="Straight Arrow Connector 81"/>
              <p:cNvCxnSpPr/>
              <p:nvPr/>
            </p:nvCxnSpPr>
            <p:spPr>
              <a:xfrm flipV="1">
                <a:off x="4608575" y="3037090"/>
                <a:ext cx="1922918" cy="32827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83" name="Straight Arrow Connector 82"/>
              <p:cNvCxnSpPr/>
              <p:nvPr/>
            </p:nvCxnSpPr>
            <p:spPr>
              <a:xfrm flipV="1">
                <a:off x="4608575" y="303709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sp>
            <p:nvSpPr>
              <p:cNvPr id="94" name="Oval 93"/>
              <p:cNvSpPr/>
              <p:nvPr/>
            </p:nvSpPr>
            <p:spPr>
              <a:xfrm>
                <a:off x="5121690" y="2390319"/>
                <a:ext cx="1293541" cy="1293541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87" name="Group 86"/>
              <p:cNvGrpSpPr/>
              <p:nvPr/>
            </p:nvGrpSpPr>
            <p:grpSpPr>
              <a:xfrm>
                <a:off x="4437802" y="2295143"/>
                <a:ext cx="170773" cy="1483893"/>
                <a:chOff x="4461603" y="726948"/>
                <a:chExt cx="228600" cy="1986366"/>
              </a:xfrm>
            </p:grpSpPr>
            <p:sp>
              <p:nvSpPr>
                <p:cNvPr id="89" name="Oval 88"/>
                <p:cNvSpPr/>
                <p:nvPr/>
              </p:nvSpPr>
              <p:spPr>
                <a:xfrm>
                  <a:off x="4461603" y="726948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90" name="Oval 89"/>
                <p:cNvSpPr/>
                <p:nvPr/>
              </p:nvSpPr>
              <p:spPr>
                <a:xfrm>
                  <a:off x="4461603" y="1605830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91" name="Oval 90"/>
                <p:cNvSpPr/>
                <p:nvPr/>
              </p:nvSpPr>
              <p:spPr>
                <a:xfrm>
                  <a:off x="4461603" y="2045271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92" name="Oval 91"/>
                <p:cNvSpPr/>
                <p:nvPr/>
              </p:nvSpPr>
              <p:spPr>
                <a:xfrm>
                  <a:off x="4461603" y="2484714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93" name="Oval 92"/>
                <p:cNvSpPr/>
                <p:nvPr/>
              </p:nvSpPr>
              <p:spPr>
                <a:xfrm>
                  <a:off x="4461603" y="1166389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6939" y="2101428"/>
              <a:ext cx="736831" cy="736831"/>
            </a:xfrm>
            <a:prstGeom prst="rect">
              <a:avLst/>
            </a:prstGeom>
          </p:spPr>
        </p:pic>
      </p:grpSp>
      <p:sp>
        <p:nvSpPr>
          <p:cNvPr id="45" name="Right Arrow 44"/>
          <p:cNvSpPr/>
          <p:nvPr/>
        </p:nvSpPr>
        <p:spPr>
          <a:xfrm>
            <a:off x="4282403" y="2188540"/>
            <a:ext cx="2677293" cy="1581912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Training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5220" y="260023"/>
            <a:ext cx="4572000" cy="592666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4645389" y="596893"/>
            <a:ext cx="2483629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4267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Learning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07" y="499533"/>
            <a:ext cx="4572000" cy="59351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3619" y="1525691"/>
            <a:ext cx="4572000" cy="592416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459" y="2648436"/>
            <a:ext cx="4572000" cy="59436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839" y="1905735"/>
            <a:ext cx="4572000" cy="589636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458" y="3865237"/>
            <a:ext cx="4572000" cy="59157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2381" y="3803853"/>
            <a:ext cx="4572000" cy="593261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2041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10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3231" y="5156348"/>
            <a:ext cx="1636427" cy="1333688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288759" y="320576"/>
            <a:ext cx="110555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 dirty="0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Decouple models and applications</a:t>
            </a:r>
            <a:endParaRPr lang="en-US" sz="4000" i="1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239603" y="1558127"/>
            <a:ext cx="2436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Content</a:t>
            </a:r>
          </a:p>
          <a:p>
            <a:pPr algn="ctr"/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Rec.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97968" y="1558127"/>
            <a:ext cx="23265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Fraud</a:t>
            </a:r>
            <a:b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Detection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951925" y="1558127"/>
            <a:ext cx="1784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Personal</a:t>
            </a:r>
          </a:p>
          <a:p>
            <a:pPr algn="ctr"/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Asst.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867429" y="1558127"/>
            <a:ext cx="16857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Robotic</a:t>
            </a:r>
          </a:p>
          <a:p>
            <a:pPr algn="ctr"/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Control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9812665" y="1558127"/>
            <a:ext cx="21306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Machine</a:t>
            </a:r>
          </a:p>
          <a:p>
            <a:pPr algn="ctr"/>
            <a:r>
              <a:rPr lang="en-US" sz="2800" dirty="0">
                <a:latin typeface="Helvetica Neue" charset="0"/>
                <a:ea typeface="Helvetica Neue" charset="0"/>
                <a:cs typeface="Helvetica Neue" charset="0"/>
              </a:rPr>
              <a:t>Translation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3514" y="5435233"/>
            <a:ext cx="2032000" cy="736600"/>
          </a:xfrm>
          <a:prstGeom prst="rect">
            <a:avLst/>
          </a:prstGeom>
        </p:spPr>
      </p:pic>
      <p:sp>
        <p:nvSpPr>
          <p:cNvPr id="94" name="Slide Number Placeholder 8"/>
          <p:cNvSpPr txBox="1">
            <a:spLocks/>
          </p:cNvSpPr>
          <p:nvPr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13839" y="5435233"/>
            <a:ext cx="2402400" cy="876142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3476543" y="5493944"/>
            <a:ext cx="1659371" cy="791780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5811609" y="5212925"/>
            <a:ext cx="1659371" cy="1408701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8763000" y="5295229"/>
            <a:ext cx="2152247" cy="971666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1794" y="2647940"/>
            <a:ext cx="1909438" cy="867668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526" y="2631946"/>
            <a:ext cx="1828581" cy="867668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928" y="2680855"/>
            <a:ext cx="1194440" cy="867668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1840" y="2512234"/>
            <a:ext cx="1166301" cy="101915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51636" y="2704317"/>
            <a:ext cx="1652740" cy="867668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965" y="5419475"/>
            <a:ext cx="1707129" cy="908047"/>
          </a:xfrm>
          <a:prstGeom prst="rect">
            <a:avLst/>
          </a:prstGeom>
        </p:spPr>
      </p:pic>
      <p:sp>
        <p:nvSpPr>
          <p:cNvPr id="108" name="Rectangle 107"/>
          <p:cNvSpPr/>
          <p:nvPr/>
        </p:nvSpPr>
        <p:spPr>
          <a:xfrm>
            <a:off x="3594502" y="5464571"/>
            <a:ext cx="15247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latin typeface="Helvetica" charset="0"/>
                <a:ea typeface="Helvetica" charset="0"/>
                <a:cs typeface="Helvetica" charset="0"/>
              </a:rPr>
              <a:t>Caffe</a:t>
            </a:r>
            <a:endParaRPr lang="en-US" sz="44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445567" y="3864093"/>
            <a:ext cx="11344122" cy="1000147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5541034" y="3959984"/>
            <a:ext cx="11272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???</a:t>
            </a:r>
          </a:p>
        </p:txBody>
      </p:sp>
      <p:grpSp>
        <p:nvGrpSpPr>
          <p:cNvPr id="127" name="Group 126"/>
          <p:cNvGrpSpPr/>
          <p:nvPr/>
        </p:nvGrpSpPr>
        <p:grpSpPr>
          <a:xfrm>
            <a:off x="14725213" y="5283059"/>
            <a:ext cx="1711628" cy="1180396"/>
            <a:chOff x="8558827" y="2824768"/>
            <a:chExt cx="1711628" cy="1180396"/>
          </a:xfrm>
        </p:grpSpPr>
        <p:pic>
          <p:nvPicPr>
            <p:cNvPr id="128" name="Picture 127"/>
            <p:cNvPicPr>
              <a:picLocks noChangeAspect="1"/>
            </p:cNvPicPr>
            <p:nvPr/>
          </p:nvPicPr>
          <p:blipFill>
            <a:blip r:embed="rId11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8827" y="2824768"/>
              <a:ext cx="1593117" cy="1004889"/>
            </a:xfrm>
            <a:prstGeom prst="rect">
              <a:avLst/>
            </a:prstGeom>
          </p:spPr>
        </p:pic>
        <p:sp>
          <p:nvSpPr>
            <p:cNvPr id="129" name="Rectangle 128"/>
            <p:cNvSpPr/>
            <p:nvPr/>
          </p:nvSpPr>
          <p:spPr>
            <a:xfrm>
              <a:off x="9197725" y="3235723"/>
              <a:ext cx="107273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HelveticaNeue" charset="0"/>
                </a:rPr>
                <a:t>VW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30" name="Rectangle 129"/>
          <p:cNvSpPr/>
          <p:nvPr/>
        </p:nvSpPr>
        <p:spPr>
          <a:xfrm>
            <a:off x="14471681" y="5208180"/>
            <a:ext cx="2152247" cy="1182687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1" name="Picture 130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1682" y="7739053"/>
            <a:ext cx="2047697" cy="493916"/>
          </a:xfrm>
          <a:prstGeom prst="rect">
            <a:avLst/>
          </a:prstGeom>
        </p:spPr>
      </p:pic>
      <p:sp>
        <p:nvSpPr>
          <p:cNvPr id="132" name="Rectangle 131"/>
          <p:cNvSpPr/>
          <p:nvPr/>
        </p:nvSpPr>
        <p:spPr>
          <a:xfrm>
            <a:off x="9954756" y="7394668"/>
            <a:ext cx="2140296" cy="920306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" name="Picture 132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6284" y="8129912"/>
            <a:ext cx="1629157" cy="776071"/>
          </a:xfrm>
          <a:prstGeom prst="rect">
            <a:avLst/>
          </a:prstGeom>
        </p:spPr>
      </p:pic>
      <p:sp>
        <p:nvSpPr>
          <p:cNvPr id="134" name="Rectangle 133"/>
          <p:cNvSpPr/>
          <p:nvPr/>
        </p:nvSpPr>
        <p:spPr>
          <a:xfrm>
            <a:off x="7469406" y="8022024"/>
            <a:ext cx="1912962" cy="1079227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7" name="Group 136"/>
          <p:cNvGrpSpPr/>
          <p:nvPr/>
        </p:nvGrpSpPr>
        <p:grpSpPr>
          <a:xfrm>
            <a:off x="3033109" y="7330303"/>
            <a:ext cx="2326716" cy="1095106"/>
            <a:chOff x="5142568" y="1782082"/>
            <a:chExt cx="2913611" cy="1371336"/>
          </a:xfrm>
        </p:grpSpPr>
        <p:pic>
          <p:nvPicPr>
            <p:cNvPr id="138" name="Picture 13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142568" y="1782082"/>
              <a:ext cx="2913611" cy="1068324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6503490" y="2650350"/>
              <a:ext cx="1106050" cy="503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Gill Sans Light" charset="0"/>
                  <a:ea typeface="Gill Sans Light" charset="0"/>
                  <a:cs typeface="Gill Sans Light" charset="0"/>
                </a:rPr>
                <a:t>Create</a:t>
              </a:r>
            </a:p>
          </p:txBody>
        </p:sp>
      </p:grpSp>
      <p:sp>
        <p:nvSpPr>
          <p:cNvPr id="140" name="Rectangle 139"/>
          <p:cNvSpPr/>
          <p:nvPr/>
        </p:nvSpPr>
        <p:spPr>
          <a:xfrm>
            <a:off x="3033447" y="7448081"/>
            <a:ext cx="2402400" cy="1069152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93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into clipper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encapsulate ml systems in own boxes</a:t>
            </a:r>
          </a:p>
          <a:p>
            <a:r>
              <a:rPr lang="en-US" dirty="0"/>
              <a:t>replace red arrows with something that handles complexity</a:t>
            </a:r>
          </a:p>
          <a:p>
            <a:r>
              <a:rPr lang="en-US" dirty="0"/>
              <a:t>THAT is clipper</a:t>
            </a:r>
          </a:p>
        </p:txBody>
      </p:sp>
    </p:spTree>
    <p:extLst>
      <p:ext uri="{BB962C8B-B14F-4D97-AF65-F5344CB8AC3E}">
        <p14:creationId xmlns:p14="http://schemas.microsoft.com/office/powerpoint/2010/main" val="15025510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445567" y="3088505"/>
            <a:ext cx="11344122" cy="1504273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949993" y="3455921"/>
            <a:ext cx="21275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Clipper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4698773" y="2298303"/>
            <a:ext cx="1736806" cy="635052"/>
            <a:chOff x="783991" y="2298303"/>
            <a:chExt cx="1736806" cy="635052"/>
          </a:xfrm>
        </p:grpSpPr>
        <p:sp>
          <p:nvSpPr>
            <p:cNvPr id="22" name="TextBox 21"/>
            <p:cNvSpPr txBox="1"/>
            <p:nvPr/>
          </p:nvSpPr>
          <p:spPr>
            <a:xfrm>
              <a:off x="783991" y="2323442"/>
              <a:ext cx="148374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Predict</a:t>
              </a:r>
            </a:p>
          </p:txBody>
        </p:sp>
        <p:sp>
          <p:nvSpPr>
            <p:cNvPr id="23" name="Up-Down Arrow 22"/>
            <p:cNvSpPr/>
            <p:nvPr/>
          </p:nvSpPr>
          <p:spPr>
            <a:xfrm>
              <a:off x="2267731" y="2298303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Rectangle 68"/>
          <p:cNvSpPr/>
          <p:nvPr/>
        </p:nvSpPr>
        <p:spPr>
          <a:xfrm>
            <a:off x="4031690" y="5304390"/>
            <a:ext cx="1810909" cy="4064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MC</a:t>
            </a:r>
          </a:p>
        </p:txBody>
      </p:sp>
      <p:sp>
        <p:nvSpPr>
          <p:cNvPr id="71" name="Rectangle 70"/>
          <p:cNvSpPr/>
          <p:nvPr/>
        </p:nvSpPr>
        <p:spPr>
          <a:xfrm>
            <a:off x="8110363" y="5315148"/>
            <a:ext cx="2418934" cy="4064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MC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196853" y="4632203"/>
            <a:ext cx="1197411" cy="635052"/>
            <a:chOff x="1055580" y="4658605"/>
            <a:chExt cx="1197411" cy="635052"/>
          </a:xfrm>
        </p:grpSpPr>
        <p:sp>
          <p:nvSpPr>
            <p:cNvPr id="66" name="Up-Down Arrow 65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256913" y="4632203"/>
            <a:ext cx="1197411" cy="635052"/>
            <a:chOff x="1055580" y="4658605"/>
            <a:chExt cx="1197411" cy="635052"/>
          </a:xfrm>
        </p:grpSpPr>
        <p:sp>
          <p:nvSpPr>
            <p:cNvPr id="74" name="Up-Down Arrow 73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300548" y="4632203"/>
            <a:ext cx="1197411" cy="635052"/>
            <a:chOff x="1055580" y="4658605"/>
            <a:chExt cx="1197411" cy="635052"/>
          </a:xfrm>
        </p:grpSpPr>
        <p:sp>
          <p:nvSpPr>
            <p:cNvPr id="77" name="Up-Down Arrow 76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8624554" y="4632203"/>
            <a:ext cx="1197411" cy="635052"/>
            <a:chOff x="1055580" y="4658605"/>
            <a:chExt cx="1197411" cy="635052"/>
          </a:xfrm>
        </p:grpSpPr>
        <p:sp>
          <p:nvSpPr>
            <p:cNvPr id="80" name="Up-Down Arrow 79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445538" y="1118351"/>
            <a:ext cx="11344152" cy="104570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445538" y="-13145"/>
            <a:ext cx="11746462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Clipper Decouples Applications and Models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8471" y="1209029"/>
            <a:ext cx="1909438" cy="86766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685" y="1209029"/>
            <a:ext cx="1828581" cy="86766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114" y="1209029"/>
            <a:ext cx="1194440" cy="86766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6759" y="1132711"/>
            <a:ext cx="1166301" cy="10191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5263" y="1209029"/>
            <a:ext cx="1652740" cy="8676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5537" y="1356555"/>
            <a:ext cx="3022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 Neue" charset="0"/>
                <a:ea typeface="Helvetica Neue" charset="0"/>
                <a:cs typeface="Helvetica Neue" charset="0"/>
              </a:rPr>
              <a:t>Applications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0830370" y="6066011"/>
            <a:ext cx="542513" cy="147044"/>
            <a:chOff x="10658591" y="6109729"/>
            <a:chExt cx="874878" cy="237129"/>
          </a:xfrm>
        </p:grpSpPr>
        <p:sp>
          <p:nvSpPr>
            <p:cNvPr id="28" name="Oval 27"/>
            <p:cNvSpPr/>
            <p:nvPr/>
          </p:nvSpPr>
          <p:spPr>
            <a:xfrm>
              <a:off x="10658591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10977466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11296340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2645237" y="5805565"/>
            <a:ext cx="2326716" cy="1095106"/>
            <a:chOff x="5142568" y="1782082"/>
            <a:chExt cx="2913611" cy="137133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42568" y="1782082"/>
              <a:ext cx="2913611" cy="1068324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6503490" y="2650350"/>
              <a:ext cx="1106050" cy="503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Gill Sans Light" charset="0"/>
                  <a:ea typeface="Gill Sans Light" charset="0"/>
                  <a:cs typeface="Gill Sans Light" charset="0"/>
                </a:rPr>
                <a:t>Create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2971397" y="5443752"/>
            <a:ext cx="1711628" cy="1180396"/>
            <a:chOff x="8558827" y="2824768"/>
            <a:chExt cx="1711628" cy="1180396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9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8827" y="2824768"/>
              <a:ext cx="1593117" cy="1004889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9197725" y="3235723"/>
              <a:ext cx="107273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>
                  <a:solidFill>
                    <a:schemeClr val="bg1"/>
                  </a:solidFill>
                  <a:latin typeface="HelveticaNeue" charset="0"/>
                </a:rPr>
                <a:t>VW</a:t>
              </a:r>
              <a:endParaRPr lang="en-US" sz="4400">
                <a:solidFill>
                  <a:schemeClr val="bg1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9641" y="3517372"/>
            <a:ext cx="1629157" cy="776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9805" y="3887281"/>
            <a:ext cx="2047697" cy="4939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300395" y="3362785"/>
            <a:ext cx="2067648" cy="477856"/>
          </a:xfrm>
          <a:prstGeom prst="rect">
            <a:avLst/>
          </a:prstGeom>
        </p:spPr>
      </p:pic>
      <p:sp>
        <p:nvSpPr>
          <p:cNvPr id="83" name="Rectangle 82"/>
          <p:cNvSpPr/>
          <p:nvPr/>
        </p:nvSpPr>
        <p:spPr>
          <a:xfrm>
            <a:off x="445537" y="5315148"/>
            <a:ext cx="3361842" cy="4064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Model Container (MC)</a:t>
            </a: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8604" y="5776286"/>
            <a:ext cx="1416512" cy="1154458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6079346" y="6689666"/>
            <a:ext cx="1810909" cy="431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6079346" y="5315148"/>
            <a:ext cx="1810909" cy="4064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MC</a:t>
            </a:r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2469" y="5753990"/>
            <a:ext cx="1707129" cy="90804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90931" y="5895916"/>
            <a:ext cx="2032000" cy="736600"/>
          </a:xfrm>
          <a:prstGeom prst="rect">
            <a:avLst/>
          </a:prstGeom>
        </p:spPr>
      </p:pic>
      <p:sp>
        <p:nvSpPr>
          <p:cNvPr id="87" name="Rectangle 86"/>
          <p:cNvSpPr/>
          <p:nvPr/>
        </p:nvSpPr>
        <p:spPr>
          <a:xfrm>
            <a:off x="4177049" y="5765067"/>
            <a:ext cx="15247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latin typeface="Helvetica" charset="0"/>
                <a:ea typeface="Helvetica" charset="0"/>
                <a:cs typeface="Helvetica" charset="0"/>
              </a:rPr>
              <a:t>Caffe</a:t>
            </a:r>
            <a:endParaRPr lang="en-US" sz="44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453183" y="5731712"/>
            <a:ext cx="3316427" cy="968092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044734" y="5722760"/>
            <a:ext cx="1797865" cy="977043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6116777" y="5721574"/>
            <a:ext cx="1773478" cy="978229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8123499" y="5717999"/>
            <a:ext cx="2405798" cy="981803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96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8110363" y="6376250"/>
            <a:ext cx="2418934" cy="9911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4031690" y="6376250"/>
            <a:ext cx="1810909" cy="9911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45567" y="2454116"/>
            <a:ext cx="11344122" cy="2812928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445538" y="-13145"/>
            <a:ext cx="11746462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Clipper Implementation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949993" y="2357235"/>
            <a:ext cx="21275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Clipper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0058" y="6469862"/>
            <a:ext cx="2032000" cy="59069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85691" y="6436458"/>
            <a:ext cx="13590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latin typeface="Beirut" charset="-78"/>
                <a:ea typeface="Beirut" charset="-78"/>
                <a:cs typeface="Beirut" charset="-78"/>
              </a:rPr>
              <a:t>Caffe</a:t>
            </a:r>
            <a:endParaRPr lang="en-US" sz="4400" dirty="0">
              <a:latin typeface="Beirut" charset="-78"/>
              <a:ea typeface="Beirut" charset="-78"/>
              <a:cs typeface="Beirut" charset="-78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711" y="6354736"/>
            <a:ext cx="1764600" cy="1111072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0830370" y="6399323"/>
            <a:ext cx="542513" cy="147044"/>
            <a:chOff x="10658591" y="6109729"/>
            <a:chExt cx="874878" cy="237129"/>
          </a:xfrm>
        </p:grpSpPr>
        <p:sp>
          <p:nvSpPr>
            <p:cNvPr id="28" name="Oval 27"/>
            <p:cNvSpPr/>
            <p:nvPr/>
          </p:nvSpPr>
          <p:spPr>
            <a:xfrm>
              <a:off x="10658591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10977466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11296340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Rectangle 57"/>
          <p:cNvSpPr/>
          <p:nvPr/>
        </p:nvSpPr>
        <p:spPr>
          <a:xfrm>
            <a:off x="6079346" y="6376251"/>
            <a:ext cx="1810909" cy="829648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079346" y="7227414"/>
            <a:ext cx="1810909" cy="431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4031690" y="5992897"/>
            <a:ext cx="1810909" cy="4064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MC</a:t>
            </a:r>
          </a:p>
        </p:txBody>
      </p:sp>
      <p:sp>
        <p:nvSpPr>
          <p:cNvPr id="70" name="Rectangle 69"/>
          <p:cNvSpPr/>
          <p:nvPr/>
        </p:nvSpPr>
        <p:spPr>
          <a:xfrm>
            <a:off x="6079346" y="5992897"/>
            <a:ext cx="1810909" cy="4064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MC</a:t>
            </a:r>
          </a:p>
        </p:txBody>
      </p:sp>
      <p:sp>
        <p:nvSpPr>
          <p:cNvPr id="71" name="Rectangle 70"/>
          <p:cNvSpPr/>
          <p:nvPr/>
        </p:nvSpPr>
        <p:spPr>
          <a:xfrm>
            <a:off x="8110363" y="5992897"/>
            <a:ext cx="2418934" cy="4064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MC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196853" y="5320710"/>
            <a:ext cx="1197411" cy="635052"/>
            <a:chOff x="1055580" y="4658605"/>
            <a:chExt cx="1197411" cy="635052"/>
          </a:xfrm>
        </p:grpSpPr>
        <p:sp>
          <p:nvSpPr>
            <p:cNvPr id="66" name="Up-Down Arrow 65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256913" y="5320710"/>
            <a:ext cx="1197411" cy="635052"/>
            <a:chOff x="1055580" y="4658605"/>
            <a:chExt cx="1197411" cy="635052"/>
          </a:xfrm>
        </p:grpSpPr>
        <p:sp>
          <p:nvSpPr>
            <p:cNvPr id="74" name="Up-Down Arrow 73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  <a:endParaRPr lang="en-US" sz="3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300548" y="5320710"/>
            <a:ext cx="1197411" cy="635052"/>
            <a:chOff x="1055580" y="4658605"/>
            <a:chExt cx="1197411" cy="635052"/>
          </a:xfrm>
        </p:grpSpPr>
        <p:sp>
          <p:nvSpPr>
            <p:cNvPr id="77" name="Up-Down Arrow 76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  <a:endParaRPr lang="en-US" sz="3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8624554" y="5320710"/>
            <a:ext cx="1197411" cy="635052"/>
            <a:chOff x="1055580" y="4658605"/>
            <a:chExt cx="1197411" cy="635052"/>
          </a:xfrm>
        </p:grpSpPr>
        <p:sp>
          <p:nvSpPr>
            <p:cNvPr id="80" name="Up-Down Arrow 79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  <a:endParaRPr lang="en-US" sz="3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34701" y="3946785"/>
            <a:ext cx="10997397" cy="1181124"/>
            <a:chOff x="634701" y="3898271"/>
            <a:chExt cx="10997397" cy="1181124"/>
          </a:xfrm>
        </p:grpSpPr>
        <p:sp>
          <p:nvSpPr>
            <p:cNvPr id="63" name="Rectangle 62"/>
            <p:cNvSpPr/>
            <p:nvPr/>
          </p:nvSpPr>
          <p:spPr>
            <a:xfrm>
              <a:off x="634701" y="3898271"/>
              <a:ext cx="10997397" cy="1181124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Ins="274320" rtlCol="0" anchor="ctr"/>
            <a:lstStyle/>
            <a:p>
              <a:pPr algn="r"/>
              <a:r>
                <a:rPr lang="en-US" sz="32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Model Abstraction Layer</a:t>
              </a:r>
              <a:endParaRPr lang="en-US" sz="32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82" name="Rounded Rectangle 81"/>
            <p:cNvSpPr/>
            <p:nvPr/>
          </p:nvSpPr>
          <p:spPr>
            <a:xfrm>
              <a:off x="780876" y="3971235"/>
              <a:ext cx="5042536" cy="47475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Ins="91440"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rPr>
                <a:t>Caching</a:t>
              </a:r>
            </a:p>
          </p:txBody>
        </p:sp>
        <p:sp>
          <p:nvSpPr>
            <p:cNvPr id="83" name="Rounded Rectangle 82"/>
            <p:cNvSpPr/>
            <p:nvPr/>
          </p:nvSpPr>
          <p:spPr>
            <a:xfrm>
              <a:off x="780876" y="4531828"/>
              <a:ext cx="5042536" cy="47475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Ins="91440"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rPr>
                <a:t>Adaptive Batching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445537" y="5992897"/>
            <a:ext cx="3361842" cy="1374518"/>
            <a:chOff x="445537" y="5992897"/>
            <a:chExt cx="3361842" cy="1374518"/>
          </a:xfrm>
        </p:grpSpPr>
        <p:sp>
          <p:nvSpPr>
            <p:cNvPr id="85" name="Rectangle 84"/>
            <p:cNvSpPr/>
            <p:nvPr/>
          </p:nvSpPr>
          <p:spPr>
            <a:xfrm>
              <a:off x="445538" y="6376250"/>
              <a:ext cx="3361841" cy="9911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45537" y="5992897"/>
              <a:ext cx="3361842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Model Container (MC)</a:t>
              </a:r>
            </a:p>
          </p:txBody>
        </p:sp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2893" y="6436458"/>
              <a:ext cx="1707129" cy="908047"/>
            </a:xfrm>
            <a:prstGeom prst="rect">
              <a:avLst/>
            </a:prstGeom>
          </p:spPr>
        </p:pic>
      </p:grpSp>
      <p:sp>
        <p:nvSpPr>
          <p:cNvPr id="67" name="Rounded Rectangle 66"/>
          <p:cNvSpPr/>
          <p:nvPr/>
        </p:nvSpPr>
        <p:spPr>
          <a:xfrm>
            <a:off x="421863" y="3058417"/>
            <a:ext cx="11358066" cy="3975494"/>
          </a:xfrm>
          <a:prstGeom prst="roundRect">
            <a:avLst/>
          </a:prstGeom>
          <a:solidFill>
            <a:srgbClr val="3857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52071" y="3426227"/>
            <a:ext cx="10373767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0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Core system: 10,000 lines of C++</a:t>
            </a:r>
          </a:p>
          <a:p>
            <a:pPr>
              <a:spcBef>
                <a:spcPts val="600"/>
              </a:spcBef>
            </a:pPr>
            <a:endParaRPr lang="en-US" sz="30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>
              <a:spcBef>
                <a:spcPts val="600"/>
              </a:spcBef>
            </a:pPr>
            <a:r>
              <a:rPr lang="en-US" sz="30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Open source system: https://github.com/ucbrise/clipper</a:t>
            </a:r>
          </a:p>
          <a:p>
            <a:pPr>
              <a:spcBef>
                <a:spcPts val="600"/>
              </a:spcBef>
            </a:pPr>
            <a:endParaRPr lang="en-US" sz="30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>
              <a:spcBef>
                <a:spcPts val="600"/>
              </a:spcBef>
            </a:pPr>
            <a:r>
              <a:rPr lang="en-US" sz="30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Goal: Community-owned platform for model deployment and serving</a:t>
            </a:r>
          </a:p>
          <a:p>
            <a:pPr>
              <a:spcBef>
                <a:spcPts val="600"/>
              </a:spcBef>
            </a:pPr>
            <a:endParaRPr lang="en-US" sz="30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45538" y="1061200"/>
            <a:ext cx="11344151" cy="699214"/>
            <a:chOff x="445537" y="1118351"/>
            <a:chExt cx="11344153" cy="1045703"/>
          </a:xfrm>
        </p:grpSpPr>
        <p:sp>
          <p:nvSpPr>
            <p:cNvPr id="55" name="Rectangle 54"/>
            <p:cNvSpPr/>
            <p:nvPr/>
          </p:nvSpPr>
          <p:spPr>
            <a:xfrm>
              <a:off x="445538" y="1118351"/>
              <a:ext cx="11344152" cy="104570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08471" y="1209029"/>
              <a:ext cx="1909438" cy="867668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67685" y="1209029"/>
              <a:ext cx="1828581" cy="867668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30114" y="1209029"/>
              <a:ext cx="1194440" cy="867668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36759" y="1132711"/>
              <a:ext cx="1166301" cy="1019157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015263" y="1209029"/>
              <a:ext cx="1652740" cy="867668"/>
            </a:xfrm>
            <a:prstGeom prst="rect">
              <a:avLst/>
            </a:prstGeom>
          </p:spPr>
        </p:pic>
        <p:sp>
          <p:nvSpPr>
            <p:cNvPr id="91" name="TextBox 90"/>
            <p:cNvSpPr txBox="1"/>
            <p:nvPr/>
          </p:nvSpPr>
          <p:spPr>
            <a:xfrm>
              <a:off x="445537" y="1249713"/>
              <a:ext cx="302214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Applications</a:t>
              </a:r>
            </a:p>
          </p:txBody>
        </p:sp>
      </p:grpSp>
      <p:sp>
        <p:nvSpPr>
          <p:cNvPr id="92" name="TextBox 91"/>
          <p:cNvSpPr txBox="1"/>
          <p:nvPr/>
        </p:nvSpPr>
        <p:spPr>
          <a:xfrm>
            <a:off x="4698773" y="1823377"/>
            <a:ext cx="14837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dirty="0">
                <a:latin typeface="Helvetica Neue" charset="0"/>
                <a:ea typeface="Helvetica Neue" charset="0"/>
                <a:cs typeface="Helvetica Neue" charset="0"/>
              </a:rPr>
              <a:t>Predict</a:t>
            </a:r>
          </a:p>
        </p:txBody>
      </p:sp>
      <p:sp>
        <p:nvSpPr>
          <p:cNvPr id="93" name="Up-Down Arrow 92"/>
          <p:cNvSpPr/>
          <p:nvPr/>
        </p:nvSpPr>
        <p:spPr>
          <a:xfrm>
            <a:off x="6182513" y="1798238"/>
            <a:ext cx="253066" cy="635052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5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933579" y="2905244"/>
            <a:ext cx="4999652" cy="1350778"/>
            <a:chOff x="2229823" y="1726138"/>
            <a:chExt cx="4999652" cy="1350778"/>
          </a:xfrm>
        </p:grpSpPr>
        <p:sp>
          <p:nvSpPr>
            <p:cNvPr id="5" name="Rounded Rectangle 4"/>
            <p:cNvSpPr/>
            <p:nvPr/>
          </p:nvSpPr>
          <p:spPr>
            <a:xfrm>
              <a:off x="2229823" y="1726138"/>
              <a:ext cx="4999652" cy="1350778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938377" y="1726138"/>
              <a:ext cx="380532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 dirty="0">
                  <a:solidFill>
                    <a:schemeClr val="bg1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Clipper</a:t>
              </a:r>
            </a:p>
            <a:p>
              <a:pPr algn="ctr"/>
              <a:r>
                <a:rPr lang="en-US" sz="3400" dirty="0">
                  <a:solidFill>
                    <a:schemeClr val="bg1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Query Processor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72749" y="4723392"/>
            <a:ext cx="1348647" cy="1379431"/>
            <a:chOff x="10525305" y="3580956"/>
            <a:chExt cx="1056875" cy="1123065"/>
          </a:xfrm>
        </p:grpSpPr>
        <p:sp>
          <p:nvSpPr>
            <p:cNvPr id="14" name="Can 13"/>
            <p:cNvSpPr/>
            <p:nvPr/>
          </p:nvSpPr>
          <p:spPr>
            <a:xfrm>
              <a:off x="10582055" y="3580956"/>
              <a:ext cx="1000125" cy="1123065"/>
            </a:xfrm>
            <a:prstGeom prst="can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525305" y="3918529"/>
              <a:ext cx="10568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solidFill>
                    <a:schemeClr val="bg1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Redis</a:t>
              </a:r>
              <a:endParaRPr lang="en-US" sz="2200" dirty="0">
                <a:solidFill>
                  <a:schemeClr val="bg1"/>
                </a:solidFill>
                <a:latin typeface="Inconsolata Medium" charset="0"/>
                <a:ea typeface="Inconsolata Medium" charset="0"/>
                <a:cs typeface="Inconsolata Medium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924087" y="2937059"/>
            <a:ext cx="3476065" cy="1350778"/>
            <a:chOff x="2229823" y="1726138"/>
            <a:chExt cx="4999652" cy="1350778"/>
          </a:xfrm>
        </p:grpSpPr>
        <p:sp>
          <p:nvSpPr>
            <p:cNvPr id="23" name="Rounded Rectangle 22"/>
            <p:cNvSpPr/>
            <p:nvPr/>
          </p:nvSpPr>
          <p:spPr>
            <a:xfrm>
              <a:off x="2229823" y="1726138"/>
              <a:ext cx="4999652" cy="1350778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226076" y="1768999"/>
              <a:ext cx="380532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 dirty="0">
                  <a:solidFill>
                    <a:schemeClr val="bg1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Clipper</a:t>
              </a:r>
            </a:p>
            <a:p>
              <a:pPr algn="ctr"/>
              <a:r>
                <a:rPr lang="en-US" sz="3400" dirty="0">
                  <a:solidFill>
                    <a:schemeClr val="bg1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Management</a:t>
              </a:r>
            </a:p>
          </p:txBody>
        </p:sp>
      </p:grpSp>
      <p:cxnSp>
        <p:nvCxnSpPr>
          <p:cNvPr id="25" name="Straight Arrow Connector 24"/>
          <p:cNvCxnSpPr/>
          <p:nvPr/>
        </p:nvCxnSpPr>
        <p:spPr>
          <a:xfrm flipH="1">
            <a:off x="2288482" y="4287840"/>
            <a:ext cx="16408" cy="778236"/>
          </a:xfrm>
          <a:prstGeom prst="straightConnector1">
            <a:avLst/>
          </a:prstGeom>
          <a:ln w="666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4485525" y="4253484"/>
            <a:ext cx="16408" cy="778236"/>
          </a:xfrm>
          <a:prstGeom prst="straightConnector1">
            <a:avLst/>
          </a:prstGeom>
          <a:ln w="666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723740" y="4239106"/>
            <a:ext cx="436370" cy="661094"/>
          </a:xfrm>
          <a:prstGeom prst="straightConnector1">
            <a:avLst/>
          </a:prstGeom>
          <a:ln w="666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7338602" y="4288641"/>
            <a:ext cx="333774" cy="512061"/>
          </a:xfrm>
          <a:prstGeom prst="straightConnector1">
            <a:avLst/>
          </a:prstGeom>
          <a:ln w="666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1185862" y="1500194"/>
            <a:ext cx="4537877" cy="760872"/>
            <a:chOff x="400673" y="112413"/>
            <a:chExt cx="3032732" cy="1045703"/>
          </a:xfrm>
        </p:grpSpPr>
        <p:sp>
          <p:nvSpPr>
            <p:cNvPr id="36" name="Rectangle 35"/>
            <p:cNvSpPr/>
            <p:nvPr/>
          </p:nvSpPr>
          <p:spPr>
            <a:xfrm>
              <a:off x="400673" y="112413"/>
              <a:ext cx="3032732" cy="104570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11258" y="302705"/>
              <a:ext cx="3022147" cy="719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Helvetica Neue Light" charset="0"/>
                  <a:ea typeface="Helvetica Neue Light" charset="0"/>
                  <a:cs typeface="Helvetica Neue Light" charset="0"/>
                </a:rPr>
                <a:t>Applications</a:t>
              </a: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94" y="2839915"/>
            <a:ext cx="1060441" cy="946095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1523636" y="4982924"/>
            <a:ext cx="1771229" cy="1846490"/>
            <a:chOff x="1523636" y="3997077"/>
            <a:chExt cx="1771229" cy="1846490"/>
          </a:xfrm>
        </p:grpSpPr>
        <p:grpSp>
          <p:nvGrpSpPr>
            <p:cNvPr id="10" name="Group 9"/>
            <p:cNvGrpSpPr/>
            <p:nvPr/>
          </p:nvGrpSpPr>
          <p:grpSpPr>
            <a:xfrm>
              <a:off x="1523636" y="4044169"/>
              <a:ext cx="1771229" cy="1799398"/>
              <a:chOff x="7063920" y="4612178"/>
              <a:chExt cx="1746936" cy="1165229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7068754" y="4612178"/>
                <a:ext cx="1742102" cy="968879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063920" y="5007966"/>
                <a:ext cx="171875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>
                    <a:solidFill>
                      <a:schemeClr val="bg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Model Container</a:t>
                </a:r>
              </a:p>
            </p:txBody>
          </p:sp>
        </p:grp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3712" y="3997077"/>
              <a:ext cx="874352" cy="780072"/>
            </a:xfrm>
            <a:prstGeom prst="rect">
              <a:avLst/>
            </a:prstGeom>
          </p:spPr>
        </p:pic>
      </p:grpSp>
      <p:grpSp>
        <p:nvGrpSpPr>
          <p:cNvPr id="49" name="Group 48"/>
          <p:cNvGrpSpPr/>
          <p:nvPr/>
        </p:nvGrpSpPr>
        <p:grpSpPr>
          <a:xfrm>
            <a:off x="3587058" y="4978156"/>
            <a:ext cx="1771229" cy="1846490"/>
            <a:chOff x="1523636" y="3997077"/>
            <a:chExt cx="1771229" cy="1846490"/>
          </a:xfrm>
        </p:grpSpPr>
        <p:grpSp>
          <p:nvGrpSpPr>
            <p:cNvPr id="50" name="Group 49"/>
            <p:cNvGrpSpPr/>
            <p:nvPr/>
          </p:nvGrpSpPr>
          <p:grpSpPr>
            <a:xfrm>
              <a:off x="1523636" y="4044169"/>
              <a:ext cx="1771229" cy="1799398"/>
              <a:chOff x="7063920" y="4612178"/>
              <a:chExt cx="1746936" cy="1165229"/>
            </a:xfrm>
          </p:grpSpPr>
          <p:sp>
            <p:nvSpPr>
              <p:cNvPr id="52" name="Rounded Rectangle 51"/>
              <p:cNvSpPr/>
              <p:nvPr/>
            </p:nvSpPr>
            <p:spPr>
              <a:xfrm>
                <a:off x="7068754" y="4612178"/>
                <a:ext cx="1742102" cy="968879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7063920" y="5007966"/>
                <a:ext cx="171875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>
                    <a:solidFill>
                      <a:schemeClr val="bg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Model Container</a:t>
                </a:r>
              </a:p>
            </p:txBody>
          </p:sp>
        </p:grp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3712" y="3997077"/>
              <a:ext cx="874352" cy="780072"/>
            </a:xfrm>
            <a:prstGeom prst="rect">
              <a:avLst/>
            </a:prstGeom>
          </p:spPr>
        </p:pic>
      </p:grpSp>
      <p:pic>
        <p:nvPicPr>
          <p:cNvPr id="54" name="Picture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781" y="2874469"/>
            <a:ext cx="1060441" cy="946095"/>
          </a:xfrm>
          <a:prstGeom prst="rect">
            <a:avLst/>
          </a:prstGeom>
        </p:spPr>
      </p:pic>
      <p:cxnSp>
        <p:nvCxnSpPr>
          <p:cNvPr id="55" name="Straight Arrow Connector 54"/>
          <p:cNvCxnSpPr/>
          <p:nvPr/>
        </p:nvCxnSpPr>
        <p:spPr>
          <a:xfrm>
            <a:off x="2677589" y="2290927"/>
            <a:ext cx="0" cy="644941"/>
          </a:xfrm>
          <a:prstGeom prst="straightConnector1">
            <a:avLst/>
          </a:prstGeom>
          <a:ln w="666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2778973" y="2307382"/>
            <a:ext cx="135165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600" dirty="0">
                <a:latin typeface="Inconsolata Medium" charset="0"/>
                <a:ea typeface="Inconsolata Medium" charset="0"/>
                <a:cs typeface="Inconsolata Medium" charset="0"/>
              </a:rPr>
              <a:t>Predict</a:t>
            </a:r>
          </a:p>
        </p:txBody>
      </p:sp>
      <p:cxnSp>
        <p:nvCxnSpPr>
          <p:cNvPr id="59" name="Straight Arrow Connector 58"/>
          <p:cNvCxnSpPr/>
          <p:nvPr/>
        </p:nvCxnSpPr>
        <p:spPr>
          <a:xfrm>
            <a:off x="10114706" y="4287837"/>
            <a:ext cx="456411" cy="969963"/>
          </a:xfrm>
          <a:prstGeom prst="straightConnector1">
            <a:avLst/>
          </a:prstGeom>
          <a:ln w="666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itle 1"/>
          <p:cNvSpPr>
            <a:spLocks noGrp="1"/>
          </p:cNvSpPr>
          <p:nvPr>
            <p:ph type="title"/>
          </p:nvPr>
        </p:nvSpPr>
        <p:spPr>
          <a:xfrm>
            <a:off x="445538" y="-13145"/>
            <a:ext cx="11746462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Clipper Implementation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8208275" y="5091980"/>
            <a:ext cx="3453098" cy="1861258"/>
            <a:chOff x="8208275" y="5091980"/>
            <a:chExt cx="3453098" cy="1861258"/>
          </a:xfrm>
        </p:grpSpPr>
        <p:grpSp>
          <p:nvGrpSpPr>
            <p:cNvPr id="45" name="Group 44"/>
            <p:cNvGrpSpPr/>
            <p:nvPr/>
          </p:nvGrpSpPr>
          <p:grpSpPr>
            <a:xfrm>
              <a:off x="9700319" y="5091980"/>
              <a:ext cx="1961054" cy="1861258"/>
              <a:chOff x="9006193" y="4152177"/>
              <a:chExt cx="2878595" cy="2878595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06193" y="4152177"/>
                <a:ext cx="2878595" cy="2878595"/>
              </a:xfrm>
              <a:prstGeom prst="rect">
                <a:avLst/>
              </a:prstGeom>
            </p:spPr>
          </p:pic>
          <p:grpSp>
            <p:nvGrpSpPr>
              <p:cNvPr id="42" name="Group 41"/>
              <p:cNvGrpSpPr/>
              <p:nvPr/>
            </p:nvGrpSpPr>
            <p:grpSpPr>
              <a:xfrm>
                <a:off x="9415688" y="4593974"/>
                <a:ext cx="2042887" cy="1121023"/>
                <a:chOff x="2290860" y="5188205"/>
                <a:chExt cx="4999652" cy="1669884"/>
              </a:xfrm>
              <a:solidFill>
                <a:schemeClr val="accent6">
                  <a:lumMod val="60000"/>
                  <a:lumOff val="40000"/>
                </a:schemeClr>
              </a:solidFill>
            </p:grpSpPr>
            <p:sp>
              <p:nvSpPr>
                <p:cNvPr id="43" name="Rounded Rectangle 42"/>
                <p:cNvSpPr/>
                <p:nvPr/>
              </p:nvSpPr>
              <p:spPr>
                <a:xfrm>
                  <a:off x="2290860" y="5188205"/>
                  <a:ext cx="4999652" cy="1669884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3005959" y="5280553"/>
                  <a:ext cx="3805322" cy="14890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Inconsolata Medium" charset="0"/>
                      <a:ea typeface="Inconsolata Medium" charset="0"/>
                      <a:cs typeface="Inconsolata Medium" charset="0"/>
                    </a:rPr>
                    <a:t>clipper</a:t>
                  </a:r>
                </a:p>
                <a:p>
                  <a:pPr algn="ctr"/>
                  <a:r>
                    <a:rPr lang="en-US" dirty="0">
                      <a:latin typeface="Inconsolata Medium" charset="0"/>
                      <a:ea typeface="Inconsolata Medium" charset="0"/>
                      <a:cs typeface="Inconsolata Medium" charset="0"/>
                    </a:rPr>
                    <a:t>admin</a:t>
                  </a:r>
                </a:p>
              </p:txBody>
            </p:sp>
          </p:grpSp>
        </p:grpSp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8275" y="5995852"/>
              <a:ext cx="1559076" cy="8287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064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93563" y="1499089"/>
            <a:ext cx="5579533" cy="5020732"/>
            <a:chOff x="93563" y="1499089"/>
            <a:chExt cx="5579533" cy="5020732"/>
          </a:xfrm>
        </p:grpSpPr>
        <p:sp>
          <p:nvSpPr>
            <p:cNvPr id="44" name="Rounded Rectangle 43"/>
            <p:cNvSpPr/>
            <p:nvPr/>
          </p:nvSpPr>
          <p:spPr>
            <a:xfrm>
              <a:off x="93563" y="1499089"/>
              <a:ext cx="5579533" cy="502073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3177395" y="3653743"/>
              <a:ext cx="1822027" cy="1107440"/>
              <a:chOff x="6924039" y="1914313"/>
              <a:chExt cx="1822027" cy="1107440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6924039" y="1914313"/>
                <a:ext cx="1822027" cy="1107440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6970605" y="1914313"/>
                <a:ext cx="1728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Driver Program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102685" y="2476492"/>
                <a:ext cx="1464733" cy="430953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 err="1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SparkContext</a:t>
                </a:r>
                <a:endPara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679512" y="1780521"/>
              <a:ext cx="1822027" cy="1295289"/>
              <a:chOff x="9718045" y="957577"/>
              <a:chExt cx="1822027" cy="1295289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9718045" y="957577"/>
                <a:ext cx="1822027" cy="1295289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9764611" y="957578"/>
                <a:ext cx="1728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Worker Node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9868753" y="1302839"/>
                <a:ext cx="1520609" cy="87631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9879757" y="1302839"/>
                <a:ext cx="1193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Executor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0001682" y="1760249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0704413" y="1760246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632946" y="3260664"/>
              <a:ext cx="1822027" cy="1295289"/>
              <a:chOff x="9718045" y="957577"/>
              <a:chExt cx="1822027" cy="1295289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9718045" y="957577"/>
                <a:ext cx="1822027" cy="1295289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9764611" y="957578"/>
                <a:ext cx="1728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Worker Node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9868753" y="1302839"/>
                <a:ext cx="1520609" cy="87631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9879757" y="1302839"/>
                <a:ext cx="1193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Executor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10001682" y="1760249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0704413" y="1760246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632946" y="4840034"/>
              <a:ext cx="1822027" cy="1295289"/>
              <a:chOff x="9718045" y="957577"/>
              <a:chExt cx="1822027" cy="1295289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9718045" y="957577"/>
                <a:ext cx="1822027" cy="1295289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9764611" y="957578"/>
                <a:ext cx="1728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Worker Node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9868753" y="1302839"/>
                <a:ext cx="1520609" cy="87631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9879757" y="1302839"/>
                <a:ext cx="1193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Executor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0001682" y="1760249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0704413" y="1760246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</p:grp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9517" y="1812823"/>
              <a:ext cx="1707129" cy="908047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6826666" y="1812823"/>
            <a:ext cx="4834466" cy="1041400"/>
            <a:chOff x="338667" y="2274034"/>
            <a:chExt cx="2827866" cy="1041400"/>
          </a:xfrm>
        </p:grpSpPr>
        <p:sp>
          <p:nvSpPr>
            <p:cNvPr id="51" name="Cube 50"/>
            <p:cNvSpPr/>
            <p:nvPr/>
          </p:nvSpPr>
          <p:spPr>
            <a:xfrm>
              <a:off x="338667" y="2274034"/>
              <a:ext cx="2827866" cy="10414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999067" y="2621598"/>
              <a:ext cx="15070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Inconsolata Medium" charset="0"/>
                  <a:ea typeface="Inconsolata Medium" charset="0"/>
                  <a:cs typeface="Inconsolata Medium" charset="0"/>
                </a:rPr>
                <a:t>Web Server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0135032" y="4536373"/>
            <a:ext cx="1526100" cy="1735840"/>
            <a:chOff x="200662" y="4086619"/>
            <a:chExt cx="1289471" cy="1440369"/>
          </a:xfrm>
        </p:grpSpPr>
        <p:sp>
          <p:nvSpPr>
            <p:cNvPr id="65" name="Can 64"/>
            <p:cNvSpPr/>
            <p:nvPr/>
          </p:nvSpPr>
          <p:spPr>
            <a:xfrm>
              <a:off x="200662" y="4086619"/>
              <a:ext cx="1227667" cy="1440369"/>
            </a:xfrm>
            <a:prstGeom prst="can">
              <a:avLst/>
            </a:prstGeom>
            <a:solidFill>
              <a:srgbClr val="0095A4">
                <a:alpha val="55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00662" y="4637815"/>
              <a:ext cx="12894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Inconsolata Medium" charset="0"/>
                  <a:ea typeface="Inconsolata Medium" charset="0"/>
                  <a:cs typeface="Inconsolata Medium" charset="0"/>
                </a:rPr>
                <a:t>Database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9962735" y="3684924"/>
            <a:ext cx="1634066" cy="477810"/>
            <a:chOff x="338667" y="3385184"/>
            <a:chExt cx="1634066" cy="477810"/>
          </a:xfrm>
        </p:grpSpPr>
        <p:sp>
          <p:nvSpPr>
            <p:cNvPr id="73" name="Rounded Rectangle 72"/>
            <p:cNvSpPr/>
            <p:nvPr/>
          </p:nvSpPr>
          <p:spPr>
            <a:xfrm>
              <a:off x="338667" y="3385184"/>
              <a:ext cx="1634066" cy="477810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02167" y="3385184"/>
              <a:ext cx="15070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Inconsolata Medium" charset="0"/>
                  <a:ea typeface="Inconsolata Medium" charset="0"/>
                  <a:cs typeface="Inconsolata Medium" charset="0"/>
                </a:rPr>
                <a:t>Cache</a:t>
              </a:r>
            </a:p>
          </p:txBody>
        </p:sp>
      </p:grpSp>
      <p:cxnSp>
        <p:nvCxnSpPr>
          <p:cNvPr id="88" name="Straight Arrow Connector 87"/>
          <p:cNvCxnSpPr>
            <a:endCxn id="73" idx="0"/>
          </p:cNvCxnSpPr>
          <p:nvPr/>
        </p:nvCxnSpPr>
        <p:spPr>
          <a:xfrm>
            <a:off x="10532124" y="2868125"/>
            <a:ext cx="247644" cy="816799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stCxn id="73" idx="2"/>
            <a:endCxn id="65" idx="0"/>
          </p:cNvCxnSpPr>
          <p:nvPr/>
        </p:nvCxnSpPr>
        <p:spPr>
          <a:xfrm>
            <a:off x="10779768" y="4162734"/>
            <a:ext cx="81741" cy="736878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6437223" y="4372955"/>
            <a:ext cx="3313457" cy="2110830"/>
            <a:chOff x="12857474" y="4953587"/>
            <a:chExt cx="3313457" cy="2110830"/>
          </a:xfrm>
        </p:grpSpPr>
        <p:sp>
          <p:nvSpPr>
            <p:cNvPr id="31" name="Rounded Rectangle 30"/>
            <p:cNvSpPr/>
            <p:nvPr/>
          </p:nvSpPr>
          <p:spPr>
            <a:xfrm>
              <a:off x="12857474" y="4953587"/>
              <a:ext cx="3313457" cy="2110830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3556421" y="5690568"/>
              <a:ext cx="17187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Clipper</a:t>
              </a:r>
            </a:p>
          </p:txBody>
        </p:sp>
      </p:grpSp>
      <p:cxnSp>
        <p:nvCxnSpPr>
          <p:cNvPr id="57" name="Straight Arrow Connector 56"/>
          <p:cNvCxnSpPr>
            <a:endCxn id="31" idx="0"/>
          </p:cNvCxnSpPr>
          <p:nvPr/>
        </p:nvCxnSpPr>
        <p:spPr>
          <a:xfrm flipH="1">
            <a:off x="8093952" y="2885362"/>
            <a:ext cx="286607" cy="1487593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8" idx="3"/>
          </p:cNvCxnSpPr>
          <p:nvPr/>
        </p:nvCxnSpPr>
        <p:spPr>
          <a:xfrm flipH="1" flipV="1">
            <a:off x="4820774" y="4431399"/>
            <a:ext cx="1616449" cy="753897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itle 1"/>
          <p:cNvSpPr>
            <a:spLocks noGrp="1"/>
          </p:cNvSpPr>
          <p:nvPr>
            <p:ph type="title"/>
          </p:nvPr>
        </p:nvSpPr>
        <p:spPr>
          <a:xfrm>
            <a:off x="264168" y="-30147"/>
            <a:ext cx="10515600" cy="1325563"/>
          </a:xfrm>
        </p:spPr>
        <p:txBody>
          <a:bodyPr/>
          <a:lstStyle/>
          <a:p>
            <a:r>
              <a:rPr lang="en-US" dirty="0"/>
              <a:t>Clipper Connects Analytics and Serving</a:t>
            </a:r>
          </a:p>
        </p:txBody>
      </p:sp>
    </p:spTree>
    <p:extLst>
      <p:ext uri="{BB962C8B-B14F-4D97-AF65-F5344CB8AC3E}">
        <p14:creationId xmlns:p14="http://schemas.microsoft.com/office/powerpoint/2010/main" val="20539352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1"/>
          <p:cNvSpPr>
            <a:spLocks noGrp="1"/>
          </p:cNvSpPr>
          <p:nvPr>
            <p:ph type="title"/>
          </p:nvPr>
        </p:nvSpPr>
        <p:spPr>
          <a:xfrm>
            <a:off x="445538" y="-13145"/>
            <a:ext cx="11746462" cy="1325563"/>
          </a:xfrm>
        </p:spPr>
        <p:txBody>
          <a:bodyPr>
            <a:normAutofit/>
          </a:bodyPr>
          <a:lstStyle/>
          <a:p>
            <a:r>
              <a:rPr lang="en-US" sz="4000" dirty="0"/>
              <a:t>Getting Started with Clipper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5538" y="1312418"/>
            <a:ext cx="1021556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400" i="1" dirty="0">
                <a:solidFill>
                  <a:srgbClr val="C0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Docker images available on </a:t>
            </a:r>
            <a:r>
              <a:rPr lang="en-US" sz="3400" i="1" dirty="0" err="1">
                <a:solidFill>
                  <a:srgbClr val="C0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DockerHub</a:t>
            </a:r>
            <a:r>
              <a:rPr lang="en-US" sz="3400" i="1" dirty="0">
                <a:solidFill>
                  <a:srgbClr val="C0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en-US" sz="3400" i="1" dirty="0">
              <a:solidFill>
                <a:srgbClr val="C00000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lnSpc>
                <a:spcPct val="150000"/>
              </a:lnSpc>
            </a:pPr>
            <a:r>
              <a:rPr lang="en-US" sz="3400" i="1" dirty="0">
                <a:solidFill>
                  <a:srgbClr val="C0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Clipper admin is distributed as pip package:</a:t>
            </a:r>
          </a:p>
          <a:p>
            <a:pPr>
              <a:lnSpc>
                <a:spcPct val="150000"/>
              </a:lnSpc>
            </a:pPr>
            <a:r>
              <a:rPr lang="en-US" sz="3400" i="1" dirty="0">
                <a:solidFill>
                  <a:srgbClr val="C00000"/>
                </a:solidFill>
                <a:latin typeface="Inconsolata Medium" charset="0"/>
                <a:ea typeface="Inconsolata Medium" charset="0"/>
                <a:cs typeface="Inconsolata Medium" charset="0"/>
              </a:rPr>
              <a:t>	pip install </a:t>
            </a:r>
            <a:r>
              <a:rPr lang="en-US" sz="3400" i="1" dirty="0" err="1">
                <a:solidFill>
                  <a:srgbClr val="C00000"/>
                </a:solidFill>
                <a:latin typeface="Inconsolata Medium" charset="0"/>
                <a:ea typeface="Inconsolata Medium" charset="0"/>
                <a:cs typeface="Inconsolata Medium" charset="0"/>
              </a:rPr>
              <a:t>clipper_admin</a:t>
            </a:r>
            <a:endParaRPr lang="en-US" sz="3400" i="1" dirty="0">
              <a:solidFill>
                <a:srgbClr val="C00000"/>
              </a:solidFill>
              <a:latin typeface="Inconsolata Medium" charset="0"/>
              <a:ea typeface="Inconsolata Medium" charset="0"/>
              <a:cs typeface="Inconsolata Medium" charset="0"/>
            </a:endParaRPr>
          </a:p>
          <a:p>
            <a:pPr>
              <a:lnSpc>
                <a:spcPct val="150000"/>
              </a:lnSpc>
            </a:pPr>
            <a:endParaRPr lang="en-US" sz="3400" i="1" dirty="0">
              <a:solidFill>
                <a:srgbClr val="C00000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lnSpc>
                <a:spcPct val="150000"/>
              </a:lnSpc>
            </a:pPr>
            <a:r>
              <a:rPr lang="en-US" sz="3400" i="1" dirty="0">
                <a:solidFill>
                  <a:srgbClr val="C0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Get up and running without cloning or compiling!</a:t>
            </a:r>
            <a:endParaRPr lang="en-US" sz="3400" dirty="0">
              <a:latin typeface="Inconsolata Medium" charset="0"/>
              <a:ea typeface="Inconsolata Medium" charset="0"/>
              <a:cs typeface="Inconsolat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7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08994"/>
            <a:ext cx="12191999" cy="2716212"/>
          </a:xfrm>
        </p:spPr>
        <p:txBody>
          <a:bodyPr>
            <a:noAutofit/>
          </a:bodyPr>
          <a:lstStyle/>
          <a:p>
            <a:r>
              <a:rPr lang="en-US" sz="6500" i="1" dirty="0">
                <a:solidFill>
                  <a:schemeClr val="accent6">
                    <a:lumMod val="75000"/>
                  </a:schemeClr>
                </a:solidFill>
                <a:latin typeface="Futura-BoldOblique" charset="0"/>
                <a:ea typeface="Futura-BoldOblique" charset="0"/>
                <a:cs typeface="Futura-BoldOblique" charset="0"/>
              </a:rPr>
              <a:t>How does Clipper address these challenges?</a:t>
            </a:r>
          </a:p>
        </p:txBody>
      </p:sp>
    </p:spTree>
    <p:extLst>
      <p:ext uri="{BB962C8B-B14F-4D97-AF65-F5344CB8AC3E}">
        <p14:creationId xmlns:p14="http://schemas.microsoft.com/office/powerpoint/2010/main" val="1501155181"/>
      </p:ext>
    </p:extLst>
  </p:cSld>
  <p:clrMapOvr>
    <a:masterClrMapping/>
  </p:clrMapOvr>
  <p:transition spd="slow">
    <p:push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053" y="1403986"/>
            <a:ext cx="10948987" cy="5286374"/>
          </a:xfrm>
        </p:spPr>
        <p:txBody>
          <a:bodyPr>
            <a:normAutofit lnSpcReduction="10000"/>
          </a:bodyPr>
          <a:lstStyle/>
          <a:p>
            <a:pPr>
              <a:spcBef>
                <a:spcPts val="3400"/>
              </a:spcBef>
              <a:buClr>
                <a:schemeClr val="accent6">
                  <a:lumMod val="75000"/>
                </a:schemeClr>
              </a:buClr>
              <a:buFont typeface="Wingdings" charset="2"/>
              <a:buChar char="q"/>
            </a:pPr>
            <a:r>
              <a:rPr lang="en-US" sz="4300" i="1" dirty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Container-based architecture for flexibility and scalability</a:t>
            </a:r>
          </a:p>
          <a:p>
            <a:pPr>
              <a:spcBef>
                <a:spcPts val="3400"/>
              </a:spcBef>
              <a:buClr>
                <a:schemeClr val="accent6">
                  <a:lumMod val="75000"/>
                </a:schemeClr>
              </a:buClr>
              <a:buFont typeface="Wingdings" charset="2"/>
              <a:buChar char="q"/>
            </a:pPr>
            <a:r>
              <a:rPr lang="en-US" sz="4300" i="1" dirty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Leverage common computational patterns across frameworks to maximize performance</a:t>
            </a:r>
          </a:p>
          <a:p>
            <a:pPr>
              <a:spcBef>
                <a:spcPts val="3400"/>
              </a:spcBef>
              <a:buClr>
                <a:schemeClr val="accent6">
                  <a:lumMod val="75000"/>
                </a:schemeClr>
              </a:buClr>
              <a:buFont typeface="Wingdings" charset="2"/>
              <a:buChar char="q"/>
            </a:pPr>
            <a:r>
              <a:rPr lang="en-US" sz="4300" i="1" dirty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Empower data scientists to perform online model selection to increase accuracy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5743" y="78423"/>
            <a:ext cx="117967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4800" b="1" i="1" dirty="0">
                <a:solidFill>
                  <a:schemeClr val="accent6">
                    <a:lumMod val="75000"/>
                  </a:schemeClr>
                </a:solidFill>
                <a:latin typeface="Futura-BoldOblique" charset="0"/>
                <a:ea typeface="Futura-BoldOblique" charset="0"/>
                <a:cs typeface="Futura-BoldOblique" charset="0"/>
              </a:rPr>
              <a:t>Clipper Technologies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97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05032">
            <a:off x="1170533" y="3136086"/>
            <a:ext cx="3061506" cy="2310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54" y="1571626"/>
            <a:ext cx="6118529" cy="180101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90511" y="246063"/>
            <a:ext cx="117967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4800" b="1" i="1" dirty="0">
                <a:solidFill>
                  <a:schemeClr val="accent6">
                    <a:lumMod val="75000"/>
                  </a:schemeClr>
                </a:solidFill>
                <a:latin typeface="Futura-BoldOblique" charset="0"/>
                <a:ea typeface="Futura-BoldOblique" charset="0"/>
                <a:cs typeface="Futura-BoldOblique" charset="0"/>
              </a:rPr>
              <a:t>How does Clipper address these challenges?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0511" y="5523250"/>
            <a:ext cx="54204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i="1" dirty="0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Support low-latency, high-throughput serving workloads</a:t>
            </a:r>
            <a:endParaRPr lang="en-US" sz="3000" i="1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6785670" y="1956634"/>
            <a:ext cx="4997115" cy="2541345"/>
            <a:chOff x="597938" y="2491245"/>
            <a:chExt cx="11345409" cy="4458369"/>
          </a:xfrm>
        </p:grpSpPr>
        <p:cxnSp>
          <p:nvCxnSpPr>
            <p:cNvPr id="9" name="Straight Arrow Connector 8"/>
            <p:cNvCxnSpPr/>
            <p:nvPr/>
          </p:nvCxnSpPr>
          <p:spPr>
            <a:xfrm flipH="1" flipV="1">
              <a:off x="1931632" y="3999575"/>
              <a:ext cx="70804" cy="2034975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5140813" y="4084578"/>
              <a:ext cx="1127232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???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14806" y="2682823"/>
              <a:ext cx="2461613" cy="10972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969" y="2682823"/>
              <a:ext cx="2357373" cy="109728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4188" y="2682823"/>
              <a:ext cx="1539850" cy="109728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58528" y="2491245"/>
              <a:ext cx="1503574" cy="128885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12665" y="2682823"/>
              <a:ext cx="2130682" cy="109728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0368" y="5227852"/>
              <a:ext cx="2032000" cy="736600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3033109" y="5087848"/>
              <a:ext cx="2326716" cy="1095106"/>
              <a:chOff x="5142568" y="1782082"/>
              <a:chExt cx="2913611" cy="1371336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42568" y="1782082"/>
                <a:ext cx="2913611" cy="1068324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6503490" y="2650350"/>
                <a:ext cx="1106050" cy="5030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Gill Sans Light" charset="0"/>
                    <a:ea typeface="Gill Sans Light" charset="0"/>
                    <a:cs typeface="Gill Sans Light" charset="0"/>
                  </a:rPr>
                  <a:t>Create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10121682" y="5211156"/>
              <a:ext cx="1711628" cy="1180396"/>
              <a:chOff x="8558827" y="2824768"/>
              <a:chExt cx="1711628" cy="1180396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12" cstate="screen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558827" y="2824768"/>
                <a:ext cx="1593117" cy="1004889"/>
              </a:xfrm>
              <a:prstGeom prst="rect">
                <a:avLst/>
              </a:prstGeom>
            </p:spPr>
          </p:pic>
          <p:sp>
            <p:nvSpPr>
              <p:cNvPr id="27" name="Rectangle 26"/>
              <p:cNvSpPr/>
              <p:nvPr/>
            </p:nvSpPr>
            <p:spPr>
              <a:xfrm>
                <a:off x="9197725" y="3235723"/>
                <a:ext cx="1072730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400" b="1" dirty="0">
                    <a:solidFill>
                      <a:schemeClr val="bg1"/>
                    </a:solidFill>
                    <a:latin typeface="HelveticaNeue" charset="0"/>
                  </a:rPr>
                  <a:t>VW</a:t>
                </a:r>
                <a:endParaRPr lang="en-US" sz="44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2656" y="5392670"/>
              <a:ext cx="1636427" cy="1333688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4119897" y="6193694"/>
              <a:ext cx="1940552" cy="7559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200" dirty="0" err="1">
                  <a:latin typeface="Helvetica" charset="0"/>
                  <a:ea typeface="Helvetica" charset="0"/>
                  <a:cs typeface="Helvetica" charset="0"/>
                </a:rPr>
                <a:t>Caffe</a:t>
              </a:r>
              <a:endParaRPr lang="en-US" sz="22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6284" y="6048866"/>
              <a:ext cx="1629157" cy="77607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94392" y="6420124"/>
              <a:ext cx="2047697" cy="493916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938" y="5357224"/>
              <a:ext cx="2067648" cy="477856"/>
            </a:xfrm>
            <a:prstGeom prst="rect">
              <a:avLst/>
            </a:prstGeom>
          </p:spPr>
        </p:pic>
        <p:cxnSp>
          <p:nvCxnSpPr>
            <p:cNvPr id="33" name="Straight Arrow Connector 32"/>
            <p:cNvCxnSpPr/>
            <p:nvPr/>
          </p:nvCxnSpPr>
          <p:spPr>
            <a:xfrm flipV="1">
              <a:off x="1237488" y="3944112"/>
              <a:ext cx="560832" cy="141311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 flipV="1">
              <a:off x="2665586" y="3978765"/>
              <a:ext cx="1259330" cy="1319726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 flipV="1">
              <a:off x="4570290" y="3999574"/>
              <a:ext cx="93940" cy="2216473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 flipV="1">
              <a:off x="2276749" y="3897823"/>
              <a:ext cx="3399671" cy="1566986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6094968" y="3950692"/>
              <a:ext cx="816840" cy="1544644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6489956" y="3905374"/>
              <a:ext cx="2100904" cy="1582095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6642356" y="3905374"/>
              <a:ext cx="3646253" cy="1734496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H="1" flipV="1">
              <a:off x="5182320" y="3950692"/>
              <a:ext cx="5106289" cy="104439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H="1" flipV="1">
              <a:off x="9215441" y="3872867"/>
              <a:ext cx="1225569" cy="1274617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H="1" flipV="1">
              <a:off x="7399009" y="3905374"/>
              <a:ext cx="2672571" cy="228832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8799457" y="3857928"/>
              <a:ext cx="41674" cy="2358117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H="1" flipV="1">
              <a:off x="4859325" y="3978766"/>
              <a:ext cx="3401975" cy="1155654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5151431" y="3970900"/>
              <a:ext cx="1909902" cy="2316226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V="1">
              <a:off x="2665586" y="3905374"/>
              <a:ext cx="1292827" cy="2128368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2817986" y="3920032"/>
              <a:ext cx="3480948" cy="226611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H="1" flipV="1">
              <a:off x="4750363" y="3872867"/>
              <a:ext cx="1353911" cy="1562833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4069" y="5966100"/>
              <a:ext cx="1707129" cy="908047"/>
            </a:xfrm>
            <a:prstGeom prst="rect">
              <a:avLst/>
            </a:prstGeom>
          </p:spPr>
        </p:pic>
        <p:sp>
          <p:nvSpPr>
            <p:cNvPr id="50" name="Slide Number Placeholder 8"/>
            <p:cNvSpPr txBox="1">
              <a:spLocks/>
            </p:cNvSpPr>
            <p:nvPr/>
          </p:nvSpPr>
          <p:spPr>
            <a:xfrm>
              <a:off x="8763000" y="6508751"/>
              <a:ext cx="274320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DC2A921A-EC74-6F4D-8465-D463C43FF014}" type="slidenum">
                <a:rPr lang="en-US" smtClean="0">
                  <a:solidFill>
                    <a:prstClr val="black">
                      <a:tint val="75000"/>
                    </a:prstClr>
                  </a:solidFill>
                </a:rPr>
                <a:pPr/>
                <a:t>39</a:t>
              </a:fld>
              <a:endParaRPr lang="en-US">
                <a:solidFill>
                  <a:prstClr val="black">
                    <a:tint val="75000"/>
                  </a:prstClr>
                </a:solidFill>
              </a:endParaRPr>
            </a:p>
          </p:txBody>
        </p:sp>
      </p:grpSp>
      <p:sp>
        <p:nvSpPr>
          <p:cNvPr id="53" name="Rectangle 52"/>
          <p:cNvSpPr/>
          <p:nvPr/>
        </p:nvSpPr>
        <p:spPr>
          <a:xfrm>
            <a:off x="6479915" y="5101123"/>
            <a:ext cx="54538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i="1" dirty="0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Large and growing ecosystem of ML models and frameworks</a:t>
            </a:r>
            <a:endParaRPr lang="en-US" sz="3000" i="1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495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an 54"/>
          <p:cNvSpPr/>
          <p:nvPr/>
        </p:nvSpPr>
        <p:spPr>
          <a:xfrm>
            <a:off x="1114037" y="1678662"/>
            <a:ext cx="1904865" cy="2908912"/>
          </a:xfrm>
          <a:prstGeom prst="can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Big</a:t>
            </a:r>
            <a:endParaRPr lang="en-US" sz="2667" dirty="0">
              <a:solidFill>
                <a:prstClr val="white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Data</a:t>
            </a:r>
          </a:p>
        </p:txBody>
      </p:sp>
      <p:sp>
        <p:nvSpPr>
          <p:cNvPr id="96" name="Right Arrow 95"/>
          <p:cNvSpPr/>
          <p:nvPr/>
        </p:nvSpPr>
        <p:spPr>
          <a:xfrm>
            <a:off x="4282403" y="2188540"/>
            <a:ext cx="2677293" cy="1581912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Training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45389" y="596893"/>
            <a:ext cx="2483629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4267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Learning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631118" y="2206064"/>
            <a:ext cx="3578224" cy="2199578"/>
            <a:chOff x="7631118" y="2206064"/>
            <a:chExt cx="3578224" cy="2199578"/>
          </a:xfrm>
        </p:grpSpPr>
        <p:sp>
          <p:nvSpPr>
            <p:cNvPr id="67" name="TextBox 66"/>
            <p:cNvSpPr txBox="1"/>
            <p:nvPr/>
          </p:nvSpPr>
          <p:spPr>
            <a:xfrm>
              <a:off x="7631118" y="3738856"/>
              <a:ext cx="3578224" cy="6667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733" dirty="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rPr>
                <a:t>Complex Model</a:t>
              </a:r>
            </a:p>
          </p:txBody>
        </p:sp>
        <p:grpSp>
          <p:nvGrpSpPr>
            <p:cNvPr id="74" name="Group 73"/>
            <p:cNvGrpSpPr/>
            <p:nvPr/>
          </p:nvGrpSpPr>
          <p:grpSpPr>
            <a:xfrm>
              <a:off x="7989565" y="2206064"/>
              <a:ext cx="2649647" cy="1532793"/>
              <a:chOff x="4437802" y="2295143"/>
              <a:chExt cx="2565113" cy="1483893"/>
            </a:xfrm>
          </p:grpSpPr>
          <p:cxnSp>
            <p:nvCxnSpPr>
              <p:cNvPr id="88" name="Straight Arrow Connector 87"/>
              <p:cNvCxnSpPr/>
              <p:nvPr/>
            </p:nvCxnSpPr>
            <p:spPr>
              <a:xfrm>
                <a:off x="6221474" y="3037091"/>
                <a:ext cx="781441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78" name="Straight Arrow Connector 77"/>
              <p:cNvCxnSpPr/>
              <p:nvPr/>
            </p:nvCxnSpPr>
            <p:spPr>
              <a:xfrm>
                <a:off x="4608575" y="238053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79" name="Straight Arrow Connector 78"/>
              <p:cNvCxnSpPr/>
              <p:nvPr/>
            </p:nvCxnSpPr>
            <p:spPr>
              <a:xfrm>
                <a:off x="4608575" y="2708810"/>
                <a:ext cx="1922918" cy="32828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81" name="Straight Arrow Connector 80"/>
              <p:cNvCxnSpPr/>
              <p:nvPr/>
            </p:nvCxnSpPr>
            <p:spPr>
              <a:xfrm>
                <a:off x="4608575" y="3037089"/>
                <a:ext cx="1922918" cy="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82" name="Straight Arrow Connector 81"/>
              <p:cNvCxnSpPr/>
              <p:nvPr/>
            </p:nvCxnSpPr>
            <p:spPr>
              <a:xfrm flipV="1">
                <a:off x="4608575" y="3037090"/>
                <a:ext cx="1922918" cy="32827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83" name="Straight Arrow Connector 82"/>
              <p:cNvCxnSpPr/>
              <p:nvPr/>
            </p:nvCxnSpPr>
            <p:spPr>
              <a:xfrm flipV="1">
                <a:off x="4608575" y="303709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sp>
            <p:nvSpPr>
              <p:cNvPr id="94" name="Oval 93"/>
              <p:cNvSpPr/>
              <p:nvPr/>
            </p:nvSpPr>
            <p:spPr>
              <a:xfrm>
                <a:off x="5121690" y="2390319"/>
                <a:ext cx="1293541" cy="1293541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87" name="Group 86"/>
              <p:cNvGrpSpPr/>
              <p:nvPr/>
            </p:nvGrpSpPr>
            <p:grpSpPr>
              <a:xfrm>
                <a:off x="4437802" y="2295143"/>
                <a:ext cx="170773" cy="1483893"/>
                <a:chOff x="4461603" y="726948"/>
                <a:chExt cx="228600" cy="1986366"/>
              </a:xfrm>
            </p:grpSpPr>
            <p:sp>
              <p:nvSpPr>
                <p:cNvPr id="89" name="Oval 88"/>
                <p:cNvSpPr/>
                <p:nvPr/>
              </p:nvSpPr>
              <p:spPr>
                <a:xfrm>
                  <a:off x="4461603" y="726948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90" name="Oval 89"/>
                <p:cNvSpPr/>
                <p:nvPr/>
              </p:nvSpPr>
              <p:spPr>
                <a:xfrm>
                  <a:off x="4461603" y="1605830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91" name="Oval 90"/>
                <p:cNvSpPr/>
                <p:nvPr/>
              </p:nvSpPr>
              <p:spPr>
                <a:xfrm>
                  <a:off x="4461603" y="2045271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92" name="Oval 91"/>
                <p:cNvSpPr/>
                <p:nvPr/>
              </p:nvSpPr>
              <p:spPr>
                <a:xfrm>
                  <a:off x="4461603" y="2484714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93" name="Oval 92"/>
                <p:cNvSpPr/>
                <p:nvPr/>
              </p:nvSpPr>
              <p:spPr>
                <a:xfrm>
                  <a:off x="4461603" y="1166389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21090" y="2637032"/>
              <a:ext cx="1102291" cy="586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72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9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053" y="1403986"/>
            <a:ext cx="10948987" cy="5286374"/>
          </a:xfrm>
        </p:spPr>
        <p:txBody>
          <a:bodyPr>
            <a:normAutofit/>
          </a:bodyPr>
          <a:lstStyle/>
          <a:p>
            <a:pPr>
              <a:spcBef>
                <a:spcPts val="3400"/>
              </a:spcBef>
              <a:buClr>
                <a:schemeClr val="accent6">
                  <a:lumMod val="75000"/>
                </a:schemeClr>
              </a:buClr>
              <a:buFont typeface="Wingdings" charset="2"/>
              <a:buChar char="q"/>
            </a:pPr>
            <a:r>
              <a:rPr lang="en-US" sz="4300" i="1" dirty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Containerized frameworks: </a:t>
            </a:r>
            <a:r>
              <a:rPr lang="en-US" sz="4300" i="1" dirty="0">
                <a:solidFill>
                  <a:schemeClr val="accent6">
                    <a:lumMod val="75000"/>
                  </a:schemeClr>
                </a:solidFill>
              </a:rPr>
              <a:t>unified abstraction and isolation</a:t>
            </a:r>
          </a:p>
          <a:p>
            <a:pPr>
              <a:spcBef>
                <a:spcPts val="3400"/>
              </a:spcBef>
              <a:buClr>
                <a:schemeClr val="accent6">
                  <a:lumMod val="75000"/>
                </a:schemeClr>
              </a:buClr>
              <a:buFont typeface="Wingdings" charset="2"/>
              <a:buChar char="q"/>
            </a:pPr>
            <a:r>
              <a:rPr lang="en-US" sz="4300" i="1" dirty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Cross-framework caching and batching: </a:t>
            </a:r>
            <a:r>
              <a:rPr lang="en-US" sz="4300" i="1" dirty="0">
                <a:solidFill>
                  <a:schemeClr val="accent6">
                    <a:lumMod val="75000"/>
                  </a:schemeClr>
                </a:solidFill>
              </a:rPr>
              <a:t>optimize throughput and latency</a:t>
            </a:r>
          </a:p>
          <a:p>
            <a:pPr>
              <a:spcBef>
                <a:spcPts val="3400"/>
              </a:spcBef>
              <a:buClr>
                <a:schemeClr val="accent6">
                  <a:lumMod val="75000"/>
                </a:schemeClr>
              </a:buClr>
              <a:buFont typeface="Wingdings" charset="2"/>
              <a:buChar char="q"/>
            </a:pPr>
            <a:r>
              <a:rPr lang="en-US" sz="4300" i="1" dirty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Cross-framework model composition: </a:t>
            </a:r>
            <a:r>
              <a:rPr lang="en-US" sz="4300" i="1" dirty="0">
                <a:solidFill>
                  <a:schemeClr val="accent6">
                    <a:lumMod val="75000"/>
                  </a:schemeClr>
                </a:solidFill>
              </a:rPr>
              <a:t>improved accuracy through ensembles and bandits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5743" y="78423"/>
            <a:ext cx="117967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4800" b="1" i="1" dirty="0">
                <a:solidFill>
                  <a:schemeClr val="accent6">
                    <a:lumMod val="75000"/>
                  </a:schemeClr>
                </a:solidFill>
                <a:latin typeface="Futura-BoldOblique" charset="0"/>
                <a:ea typeface="Futura-BoldOblique" charset="0"/>
                <a:cs typeface="Futura-BoldOblique" charset="0"/>
              </a:rPr>
              <a:t>Technologies inside Clipper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0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3495" y="1676241"/>
            <a:ext cx="9301210" cy="3581717"/>
          </a:xfrm>
        </p:spPr>
        <p:txBody>
          <a:bodyPr>
            <a:noAutofit/>
          </a:bodyPr>
          <a:lstStyle/>
          <a:p>
            <a:pPr algn="ctr"/>
            <a:r>
              <a:rPr lang="en-US" sz="7500" b="1" dirty="0">
                <a:solidFill>
                  <a:srgbClr val="C00000"/>
                </a:solidFill>
              </a:rPr>
              <a:t>Clipper Design and Architecture</a:t>
            </a:r>
          </a:p>
        </p:txBody>
      </p:sp>
    </p:spTree>
    <p:extLst>
      <p:ext uri="{BB962C8B-B14F-4D97-AF65-F5344CB8AC3E}">
        <p14:creationId xmlns:p14="http://schemas.microsoft.com/office/powerpoint/2010/main" val="1934702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Clipper has 3 simultaneous sets of users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Devops</a:t>
            </a:r>
            <a:r>
              <a:rPr lang="en-US" dirty="0"/>
              <a:t>: Responsible for ensuring that Clipper is a fast and reliable part of serving infra</a:t>
            </a:r>
          </a:p>
          <a:p>
            <a:r>
              <a:rPr lang="en-US" dirty="0"/>
              <a:t>Data scientists: Deploy models that they have developed into production</a:t>
            </a:r>
          </a:p>
          <a:p>
            <a:r>
              <a:rPr lang="en-US" dirty="0"/>
              <a:t>Frontend developers: Query Clipper for predictions</a:t>
            </a:r>
          </a:p>
        </p:txBody>
      </p:sp>
    </p:spTree>
    <p:extLst>
      <p:ext uri="{BB962C8B-B14F-4D97-AF65-F5344CB8AC3E}">
        <p14:creationId xmlns:p14="http://schemas.microsoft.com/office/powerpoint/2010/main" val="16425558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144" y="-61595"/>
            <a:ext cx="7498080" cy="132556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Prediction-Serving </a:t>
            </a:r>
            <a:r>
              <a:rPr lang="en-US" b="1">
                <a:solidFill>
                  <a:srgbClr val="C00000"/>
                </a:solidFill>
              </a:rPr>
              <a:t>System: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61873"/>
            <a:ext cx="10515600" cy="5596127"/>
          </a:xfrm>
        </p:spPr>
        <p:txBody>
          <a:bodyPr>
            <a:norm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Decouple applications from models and allow them to evolve independently from each other</a:t>
            </a:r>
          </a:p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The Frontend Dev perspective: focus on building reliable, low-latency applications</a:t>
            </a:r>
          </a:p>
          <a:p>
            <a:pPr lvl="1"/>
            <a:r>
              <a:rPr lang="en-US" dirty="0">
                <a:latin typeface="Helvetica Neue Thin" charset="0"/>
                <a:ea typeface="Helvetica Neue Thin" charset="0"/>
                <a:cs typeface="Helvetica Neue Thin" charset="0"/>
              </a:rPr>
              <a:t>Provide stable, reliable, performant APIs to meet SLAs</a:t>
            </a:r>
          </a:p>
          <a:p>
            <a:pPr lvl="2"/>
            <a:r>
              <a:rPr lang="en-US" dirty="0">
                <a:latin typeface="Helvetica Neue Thin" charset="0"/>
                <a:ea typeface="Helvetica Neue Thin" charset="0"/>
                <a:cs typeface="Helvetica Neue Thin" charset="0"/>
              </a:rPr>
              <a:t>scale system, hardware to meet application demands</a:t>
            </a:r>
          </a:p>
          <a:p>
            <a:pPr lvl="1"/>
            <a:r>
              <a:rPr lang="en-US" dirty="0">
                <a:latin typeface="Helvetica Neue Thin" charset="0"/>
                <a:ea typeface="Helvetica Neue Thin" charset="0"/>
                <a:cs typeface="Helvetica Neue Thin" charset="0"/>
              </a:rPr>
              <a:t>Oblivious to the implementations of the underlying models</a:t>
            </a:r>
          </a:p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The Data Scientist perspective: focus on making accurate predictions</a:t>
            </a:r>
          </a:p>
          <a:p>
            <a:pPr lvl="1"/>
            <a:r>
              <a:rPr lang="en-US" dirty="0">
                <a:latin typeface="Helvetica Neue Thin" charset="0"/>
                <a:ea typeface="Helvetica Neue Thin" charset="0"/>
                <a:cs typeface="Helvetica Neue Thin" charset="0"/>
              </a:rPr>
              <a:t>Support many models and frameworks simultaneously</a:t>
            </a:r>
          </a:p>
          <a:p>
            <a:pPr lvl="1"/>
            <a:r>
              <a:rPr lang="en-US" dirty="0">
                <a:latin typeface="Helvetica Neue Thin" charset="0"/>
                <a:ea typeface="Helvetica Neue Thin" charset="0"/>
                <a:cs typeface="Helvetica Neue Thin" charset="0"/>
              </a:rPr>
              <a:t>Simple deployment and online experimentation</a:t>
            </a:r>
          </a:p>
          <a:p>
            <a:pPr lvl="1"/>
            <a:r>
              <a:rPr lang="en-US" dirty="0">
                <a:latin typeface="Helvetica Neue Thin" charset="0"/>
                <a:ea typeface="Helvetica Neue Thin" charset="0"/>
                <a:cs typeface="Helvetica Neue Thin" charset="0"/>
              </a:rPr>
              <a:t>(Mostly) oblivious to system performance and workload demands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827264" y="-63690"/>
            <a:ext cx="39136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</a:rPr>
              <a:t>Requirements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47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8110363" y="6376250"/>
            <a:ext cx="2418934" cy="9911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4031690" y="6376250"/>
            <a:ext cx="1810909" cy="9911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5538" y="1118352"/>
            <a:ext cx="11344152" cy="64249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45567" y="2454116"/>
            <a:ext cx="11344122" cy="2812928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445538" y="-13145"/>
            <a:ext cx="11746462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Clipper Implementation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949993" y="2357235"/>
            <a:ext cx="21275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Clipper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8471" y="1209029"/>
            <a:ext cx="1909438" cy="48674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685" y="1209029"/>
            <a:ext cx="1828581" cy="48674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114" y="1209029"/>
            <a:ext cx="1194440" cy="486742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6759" y="1132712"/>
            <a:ext cx="1166301" cy="5717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263" y="1209029"/>
            <a:ext cx="1652740" cy="4867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0058" y="6469862"/>
            <a:ext cx="2032000" cy="59069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85691" y="6436458"/>
            <a:ext cx="13590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latin typeface="Beirut" charset="-78"/>
                <a:ea typeface="Beirut" charset="-78"/>
                <a:cs typeface="Beirut" charset="-78"/>
              </a:rPr>
              <a:t>Caffe</a:t>
            </a:r>
            <a:endParaRPr lang="en-US" sz="4400" dirty="0">
              <a:latin typeface="Beirut" charset="-78"/>
              <a:ea typeface="Beirut" charset="-78"/>
              <a:cs typeface="Beirut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5537" y="1183891"/>
            <a:ext cx="3022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 Neue" charset="0"/>
                <a:ea typeface="Helvetica Neue" charset="0"/>
                <a:cs typeface="Helvetica Neue" charset="0"/>
              </a:rPr>
              <a:t>Applications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783991" y="1781929"/>
            <a:ext cx="1736806" cy="635052"/>
            <a:chOff x="783991" y="2298303"/>
            <a:chExt cx="1736806" cy="635052"/>
          </a:xfrm>
        </p:grpSpPr>
        <p:sp>
          <p:nvSpPr>
            <p:cNvPr id="22" name="TextBox 21"/>
            <p:cNvSpPr txBox="1"/>
            <p:nvPr/>
          </p:nvSpPr>
          <p:spPr>
            <a:xfrm>
              <a:off x="783991" y="2323442"/>
              <a:ext cx="148374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Predict</a:t>
              </a:r>
            </a:p>
          </p:txBody>
        </p:sp>
        <p:sp>
          <p:nvSpPr>
            <p:cNvPr id="23" name="Up-Down Arrow 22"/>
            <p:cNvSpPr/>
            <p:nvPr/>
          </p:nvSpPr>
          <p:spPr>
            <a:xfrm>
              <a:off x="2267731" y="2298303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498601" y="1781929"/>
            <a:ext cx="1970146" cy="635052"/>
            <a:chOff x="9498601" y="2298303"/>
            <a:chExt cx="1970146" cy="635052"/>
          </a:xfrm>
        </p:grpSpPr>
        <p:sp>
          <p:nvSpPr>
            <p:cNvPr id="50" name="TextBox 49"/>
            <p:cNvSpPr txBox="1"/>
            <p:nvPr/>
          </p:nvSpPr>
          <p:spPr>
            <a:xfrm>
              <a:off x="9741992" y="2323442"/>
              <a:ext cx="172675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Observe</a:t>
              </a:r>
            </a:p>
          </p:txBody>
        </p:sp>
        <p:sp>
          <p:nvSpPr>
            <p:cNvPr id="51" name="Up-Down Arrow 50"/>
            <p:cNvSpPr/>
            <p:nvPr/>
          </p:nvSpPr>
          <p:spPr>
            <a:xfrm>
              <a:off x="9498601" y="2298303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4054677" y="1807068"/>
            <a:ext cx="4153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Helvetica Neue" charset="0"/>
                <a:ea typeface="Helvetica Neue" charset="0"/>
                <a:cs typeface="Helvetica Neue" charset="0"/>
              </a:rPr>
              <a:t>RPC/REST Interface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711" y="6354736"/>
            <a:ext cx="1764600" cy="1111072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0830370" y="6399323"/>
            <a:ext cx="542513" cy="147044"/>
            <a:chOff x="10658591" y="6109729"/>
            <a:chExt cx="874878" cy="237129"/>
          </a:xfrm>
        </p:grpSpPr>
        <p:sp>
          <p:nvSpPr>
            <p:cNvPr id="28" name="Oval 27"/>
            <p:cNvSpPr/>
            <p:nvPr/>
          </p:nvSpPr>
          <p:spPr>
            <a:xfrm>
              <a:off x="10658591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10977466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11296340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Rectangle 57"/>
          <p:cNvSpPr/>
          <p:nvPr/>
        </p:nvSpPr>
        <p:spPr>
          <a:xfrm>
            <a:off x="6079346" y="6376251"/>
            <a:ext cx="1810909" cy="829648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079346" y="7227414"/>
            <a:ext cx="1810909" cy="431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4031690" y="5992897"/>
            <a:ext cx="1810909" cy="4064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MC</a:t>
            </a:r>
          </a:p>
        </p:txBody>
      </p:sp>
      <p:sp>
        <p:nvSpPr>
          <p:cNvPr id="70" name="Rectangle 69"/>
          <p:cNvSpPr/>
          <p:nvPr/>
        </p:nvSpPr>
        <p:spPr>
          <a:xfrm>
            <a:off x="6079346" y="5992897"/>
            <a:ext cx="1810909" cy="4064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MC</a:t>
            </a:r>
          </a:p>
        </p:txBody>
      </p:sp>
      <p:sp>
        <p:nvSpPr>
          <p:cNvPr id="71" name="Rectangle 70"/>
          <p:cNvSpPr/>
          <p:nvPr/>
        </p:nvSpPr>
        <p:spPr>
          <a:xfrm>
            <a:off x="8110363" y="5992897"/>
            <a:ext cx="2418934" cy="4064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MC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196853" y="5320710"/>
            <a:ext cx="1197411" cy="635052"/>
            <a:chOff x="1055580" y="4658605"/>
            <a:chExt cx="1197411" cy="635052"/>
          </a:xfrm>
        </p:grpSpPr>
        <p:sp>
          <p:nvSpPr>
            <p:cNvPr id="66" name="Up-Down Arrow 65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256913" y="5320710"/>
            <a:ext cx="1197411" cy="635052"/>
            <a:chOff x="1055580" y="4658605"/>
            <a:chExt cx="1197411" cy="635052"/>
          </a:xfrm>
        </p:grpSpPr>
        <p:sp>
          <p:nvSpPr>
            <p:cNvPr id="74" name="Up-Down Arrow 73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  <a:endParaRPr lang="en-US" sz="3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300548" y="5320710"/>
            <a:ext cx="1197411" cy="635052"/>
            <a:chOff x="1055580" y="4658605"/>
            <a:chExt cx="1197411" cy="635052"/>
          </a:xfrm>
        </p:grpSpPr>
        <p:sp>
          <p:nvSpPr>
            <p:cNvPr id="77" name="Up-Down Arrow 76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  <a:endParaRPr lang="en-US" sz="3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8624554" y="5320710"/>
            <a:ext cx="1197411" cy="635052"/>
            <a:chOff x="1055580" y="4658605"/>
            <a:chExt cx="1197411" cy="635052"/>
          </a:xfrm>
        </p:grpSpPr>
        <p:sp>
          <p:nvSpPr>
            <p:cNvPr id="80" name="Up-Down Arrow 79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  <a:endParaRPr lang="en-US" sz="3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34701" y="3946785"/>
            <a:ext cx="10997397" cy="1181124"/>
            <a:chOff x="634701" y="3898271"/>
            <a:chExt cx="10997397" cy="1181124"/>
          </a:xfrm>
        </p:grpSpPr>
        <p:sp>
          <p:nvSpPr>
            <p:cNvPr id="63" name="Rectangle 62"/>
            <p:cNvSpPr/>
            <p:nvPr/>
          </p:nvSpPr>
          <p:spPr>
            <a:xfrm>
              <a:off x="634701" y="3898271"/>
              <a:ext cx="10997397" cy="1181124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Ins="274320" rtlCol="0" anchor="ctr"/>
            <a:lstStyle/>
            <a:p>
              <a:pPr algn="r"/>
              <a:r>
                <a:rPr lang="en-US" sz="32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Model Abstraction Layer</a:t>
              </a:r>
              <a:endParaRPr lang="en-US" sz="32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82" name="Rounded Rectangle 81"/>
            <p:cNvSpPr/>
            <p:nvPr/>
          </p:nvSpPr>
          <p:spPr>
            <a:xfrm>
              <a:off x="780876" y="3971235"/>
              <a:ext cx="5042536" cy="47475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Ins="91440"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rPr>
                <a:t>Caching</a:t>
              </a:r>
            </a:p>
          </p:txBody>
        </p:sp>
        <p:sp>
          <p:nvSpPr>
            <p:cNvPr id="83" name="Rounded Rectangle 82"/>
            <p:cNvSpPr/>
            <p:nvPr/>
          </p:nvSpPr>
          <p:spPr>
            <a:xfrm>
              <a:off x="780876" y="4531828"/>
              <a:ext cx="5042536" cy="47475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Ins="91440"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rPr>
                <a:t>Adaptive Batching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445537" y="5992897"/>
            <a:ext cx="3361842" cy="1374518"/>
            <a:chOff x="445537" y="5992897"/>
            <a:chExt cx="3361842" cy="1374518"/>
          </a:xfrm>
        </p:grpSpPr>
        <p:sp>
          <p:nvSpPr>
            <p:cNvPr id="85" name="Rectangle 84"/>
            <p:cNvSpPr/>
            <p:nvPr/>
          </p:nvSpPr>
          <p:spPr>
            <a:xfrm>
              <a:off x="445538" y="6376250"/>
              <a:ext cx="3361841" cy="9911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45537" y="5992897"/>
              <a:ext cx="3361842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Model Container (MC)</a:t>
              </a:r>
            </a:p>
          </p:txBody>
        </p:sp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2893" y="6436458"/>
              <a:ext cx="1707129" cy="908047"/>
            </a:xfrm>
            <a:prstGeom prst="rect">
              <a:avLst/>
            </a:prstGeom>
          </p:spPr>
        </p:pic>
      </p:grpSp>
      <p:sp>
        <p:nvSpPr>
          <p:cNvPr id="67" name="Rounded Rectangle 66"/>
          <p:cNvSpPr/>
          <p:nvPr/>
        </p:nvSpPr>
        <p:spPr>
          <a:xfrm>
            <a:off x="421863" y="3058417"/>
            <a:ext cx="11358066" cy="3975494"/>
          </a:xfrm>
          <a:prstGeom prst="roundRect">
            <a:avLst/>
          </a:prstGeom>
          <a:solidFill>
            <a:srgbClr val="3857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52072" y="3426227"/>
            <a:ext cx="8163803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0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Core system: 35,000 lines of C++</a:t>
            </a:r>
          </a:p>
          <a:p>
            <a:pPr>
              <a:spcBef>
                <a:spcPts val="600"/>
              </a:spcBef>
            </a:pPr>
            <a:endParaRPr lang="en-US" sz="1000" dirty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>
              <a:spcBef>
                <a:spcPts val="600"/>
              </a:spcBef>
            </a:pPr>
            <a:r>
              <a:rPr lang="en-US" sz="30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RPC:</a:t>
            </a:r>
          </a:p>
          <a:p>
            <a:pPr marL="457200" indent="-457200">
              <a:spcBef>
                <a:spcPts val="600"/>
              </a:spcBef>
              <a:buFont typeface="Arial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200 lines of Python</a:t>
            </a:r>
          </a:p>
          <a:p>
            <a:pPr marL="457200" indent="-457200">
              <a:spcBef>
                <a:spcPts val="600"/>
              </a:spcBef>
              <a:buFont typeface="Arial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700 lines of Java</a:t>
            </a:r>
          </a:p>
          <a:p>
            <a:pPr marL="457200" indent="-457200">
              <a:spcBef>
                <a:spcPts val="600"/>
              </a:spcBef>
              <a:buFont typeface="Arial" charset="0"/>
              <a:buChar char="•"/>
            </a:pPr>
            <a:endParaRPr lang="en-US" sz="30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9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445567" y="3088505"/>
            <a:ext cx="11344122" cy="1504273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949993" y="3455921"/>
            <a:ext cx="21275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Clipper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783991" y="2298303"/>
            <a:ext cx="1736806" cy="635052"/>
            <a:chOff x="783991" y="2298303"/>
            <a:chExt cx="1736806" cy="635052"/>
          </a:xfrm>
        </p:grpSpPr>
        <p:sp>
          <p:nvSpPr>
            <p:cNvPr id="22" name="TextBox 21"/>
            <p:cNvSpPr txBox="1"/>
            <p:nvPr/>
          </p:nvSpPr>
          <p:spPr>
            <a:xfrm>
              <a:off x="783991" y="2323442"/>
              <a:ext cx="148374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Predict</a:t>
              </a:r>
            </a:p>
          </p:txBody>
        </p:sp>
        <p:sp>
          <p:nvSpPr>
            <p:cNvPr id="23" name="Up-Down Arrow 22"/>
            <p:cNvSpPr/>
            <p:nvPr/>
          </p:nvSpPr>
          <p:spPr>
            <a:xfrm>
              <a:off x="2267731" y="2298303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352297" y="2298303"/>
            <a:ext cx="2242656" cy="635052"/>
            <a:chOff x="9498601" y="2298303"/>
            <a:chExt cx="2242656" cy="635052"/>
          </a:xfrm>
        </p:grpSpPr>
        <p:sp>
          <p:nvSpPr>
            <p:cNvPr id="50" name="TextBox 49"/>
            <p:cNvSpPr txBox="1"/>
            <p:nvPr/>
          </p:nvSpPr>
          <p:spPr>
            <a:xfrm>
              <a:off x="9741992" y="2323442"/>
              <a:ext cx="19992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latin typeface="Helvetica Neue" charset="0"/>
                  <a:ea typeface="Helvetica Neue" charset="0"/>
                  <a:cs typeface="Helvetica Neue" charset="0"/>
                </a:rPr>
                <a:t>Feedback</a:t>
              </a:r>
            </a:p>
          </p:txBody>
        </p:sp>
        <p:sp>
          <p:nvSpPr>
            <p:cNvPr id="51" name="Up-Down Arrow 50"/>
            <p:cNvSpPr/>
            <p:nvPr/>
          </p:nvSpPr>
          <p:spPr>
            <a:xfrm>
              <a:off x="9498601" y="2298303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4054677" y="2323442"/>
            <a:ext cx="4153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Helvetica Neue" charset="0"/>
                <a:ea typeface="Helvetica Neue" charset="0"/>
                <a:cs typeface="Helvetica Neue" charset="0"/>
              </a:rPr>
              <a:t>RPC/REST Interface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079346" y="6689666"/>
            <a:ext cx="1810909" cy="431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031690" y="5304390"/>
            <a:ext cx="1810909" cy="1374518"/>
            <a:chOff x="4031690" y="5304390"/>
            <a:chExt cx="1810909" cy="1374518"/>
          </a:xfrm>
        </p:grpSpPr>
        <p:sp>
          <p:nvSpPr>
            <p:cNvPr id="56" name="Rectangle 55"/>
            <p:cNvSpPr/>
            <p:nvPr/>
          </p:nvSpPr>
          <p:spPr>
            <a:xfrm>
              <a:off x="4031690" y="5687743"/>
              <a:ext cx="1810909" cy="9911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4285691" y="5878308"/>
              <a:ext cx="152477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 err="1">
                  <a:latin typeface="Helvetica" charset="0"/>
                  <a:ea typeface="Helvetica" charset="0"/>
                  <a:cs typeface="Helvetica" charset="0"/>
                </a:rPr>
                <a:t>Caffe</a:t>
              </a:r>
              <a:endParaRPr lang="en-US" sz="44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031690" y="5304390"/>
              <a:ext cx="1810909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79346" y="5304390"/>
            <a:ext cx="1810909" cy="1677323"/>
            <a:chOff x="6079346" y="5304390"/>
            <a:chExt cx="1810909" cy="1677323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6711" y="5666228"/>
              <a:ext cx="1764600" cy="1315485"/>
            </a:xfrm>
            <a:prstGeom prst="rect">
              <a:avLst/>
            </a:prstGeom>
          </p:spPr>
        </p:pic>
        <p:sp>
          <p:nvSpPr>
            <p:cNvPr id="58" name="Rectangle 57"/>
            <p:cNvSpPr/>
            <p:nvPr/>
          </p:nvSpPr>
          <p:spPr>
            <a:xfrm>
              <a:off x="6079346" y="5687744"/>
              <a:ext cx="1810909" cy="991164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6079346" y="5304390"/>
              <a:ext cx="1810909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110363" y="5304390"/>
            <a:ext cx="2418934" cy="1374518"/>
            <a:chOff x="8110363" y="5304390"/>
            <a:chExt cx="2418934" cy="1374518"/>
          </a:xfrm>
        </p:grpSpPr>
        <p:sp>
          <p:nvSpPr>
            <p:cNvPr id="60" name="Rectangle 59"/>
            <p:cNvSpPr/>
            <p:nvPr/>
          </p:nvSpPr>
          <p:spPr>
            <a:xfrm>
              <a:off x="8110363" y="5687743"/>
              <a:ext cx="2418934" cy="9911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0058" y="5845977"/>
              <a:ext cx="2032000" cy="736600"/>
            </a:xfrm>
            <a:prstGeom prst="rect">
              <a:avLst/>
            </a:prstGeom>
          </p:spPr>
        </p:pic>
        <p:sp>
          <p:nvSpPr>
            <p:cNvPr id="71" name="Rectangle 70"/>
            <p:cNvSpPr/>
            <p:nvPr/>
          </p:nvSpPr>
          <p:spPr>
            <a:xfrm>
              <a:off x="8110363" y="5304390"/>
              <a:ext cx="2418934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196853" y="4632203"/>
            <a:ext cx="1197411" cy="635052"/>
            <a:chOff x="1055580" y="4658605"/>
            <a:chExt cx="1197411" cy="635052"/>
          </a:xfrm>
        </p:grpSpPr>
        <p:sp>
          <p:nvSpPr>
            <p:cNvPr id="66" name="Up-Down Arrow 65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256913" y="4632203"/>
            <a:ext cx="1197411" cy="635052"/>
            <a:chOff x="1055580" y="4658605"/>
            <a:chExt cx="1197411" cy="635052"/>
          </a:xfrm>
        </p:grpSpPr>
        <p:sp>
          <p:nvSpPr>
            <p:cNvPr id="74" name="Up-Down Arrow 73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300548" y="4632203"/>
            <a:ext cx="1197411" cy="635052"/>
            <a:chOff x="1055580" y="4658605"/>
            <a:chExt cx="1197411" cy="635052"/>
          </a:xfrm>
        </p:grpSpPr>
        <p:sp>
          <p:nvSpPr>
            <p:cNvPr id="77" name="Up-Down Arrow 76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8624554" y="4632203"/>
            <a:ext cx="1197411" cy="635052"/>
            <a:chOff x="1055580" y="4658605"/>
            <a:chExt cx="1197411" cy="635052"/>
          </a:xfrm>
        </p:grpSpPr>
        <p:sp>
          <p:nvSpPr>
            <p:cNvPr id="80" name="Up-Down Arrow 79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445538" y="1118351"/>
            <a:ext cx="11344152" cy="104570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445538" y="-13145"/>
            <a:ext cx="11746462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Clipper Decouples Applications and Models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8471" y="1209029"/>
            <a:ext cx="1909438" cy="86766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685" y="1209029"/>
            <a:ext cx="1828581" cy="86766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114" y="1209029"/>
            <a:ext cx="1194440" cy="86766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6759" y="1132711"/>
            <a:ext cx="1166301" cy="10191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5263" y="1209029"/>
            <a:ext cx="1652740" cy="8676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5537" y="1356555"/>
            <a:ext cx="3022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 Neue" charset="0"/>
                <a:ea typeface="Helvetica Neue" charset="0"/>
                <a:cs typeface="Helvetica Neue" charset="0"/>
              </a:rPr>
              <a:t>Applications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0830370" y="6066011"/>
            <a:ext cx="542513" cy="147044"/>
            <a:chOff x="10658591" y="6109729"/>
            <a:chExt cx="874878" cy="237129"/>
          </a:xfrm>
        </p:grpSpPr>
        <p:sp>
          <p:nvSpPr>
            <p:cNvPr id="28" name="Oval 27"/>
            <p:cNvSpPr/>
            <p:nvPr/>
          </p:nvSpPr>
          <p:spPr>
            <a:xfrm>
              <a:off x="10658591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10977466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11296340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2645237" y="5805565"/>
            <a:ext cx="2326716" cy="1095106"/>
            <a:chOff x="5142568" y="1782082"/>
            <a:chExt cx="2913611" cy="137133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42568" y="1782082"/>
              <a:ext cx="2913611" cy="1068324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6503490" y="2650350"/>
              <a:ext cx="1106050" cy="503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Gill Sans Light" charset="0"/>
                  <a:ea typeface="Gill Sans Light" charset="0"/>
                  <a:cs typeface="Gill Sans Light" charset="0"/>
                </a:rPr>
                <a:t>Create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2971397" y="5443752"/>
            <a:ext cx="1711628" cy="1180396"/>
            <a:chOff x="8558827" y="2824768"/>
            <a:chExt cx="1711628" cy="1180396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1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8827" y="2824768"/>
              <a:ext cx="1593117" cy="1004889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9197725" y="3235723"/>
              <a:ext cx="107273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>
                  <a:solidFill>
                    <a:schemeClr val="bg1"/>
                  </a:solidFill>
                  <a:latin typeface="HelveticaNeue" charset="0"/>
                </a:rPr>
                <a:t>VW</a:t>
              </a:r>
              <a:endParaRPr lang="en-US" sz="4400">
                <a:solidFill>
                  <a:schemeClr val="bg1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9641" y="3517372"/>
            <a:ext cx="1629157" cy="776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9805" y="3887281"/>
            <a:ext cx="2047697" cy="4939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300395" y="3362785"/>
            <a:ext cx="2067648" cy="477856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445537" y="5315148"/>
            <a:ext cx="3361842" cy="1374518"/>
            <a:chOff x="445537" y="4154449"/>
            <a:chExt cx="3361842" cy="1374518"/>
          </a:xfrm>
        </p:grpSpPr>
        <p:grpSp>
          <p:nvGrpSpPr>
            <p:cNvPr id="64" name="Group 63"/>
            <p:cNvGrpSpPr/>
            <p:nvPr/>
          </p:nvGrpSpPr>
          <p:grpSpPr>
            <a:xfrm>
              <a:off x="445537" y="4154449"/>
              <a:ext cx="3361842" cy="1374518"/>
              <a:chOff x="445537" y="5304390"/>
              <a:chExt cx="3361842" cy="1374518"/>
            </a:xfrm>
          </p:grpSpPr>
          <p:sp>
            <p:nvSpPr>
              <p:cNvPr id="82" name="Rectangle 81"/>
              <p:cNvSpPr/>
              <p:nvPr/>
            </p:nvSpPr>
            <p:spPr>
              <a:xfrm>
                <a:off x="445538" y="5687743"/>
                <a:ext cx="3361841" cy="99116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445537" y="5304390"/>
                <a:ext cx="3361842" cy="40642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Model Container (MC)</a:t>
                </a:r>
              </a:p>
            </p:txBody>
          </p:sp>
        </p:grpSp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2031" y="4579360"/>
              <a:ext cx="1707129" cy="908047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6013745" y="6689666"/>
            <a:ext cx="2028712" cy="421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10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445567" y="-197643"/>
            <a:ext cx="11344122" cy="1504273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949993" y="169773"/>
            <a:ext cx="21275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Clipper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783991" y="-987845"/>
            <a:ext cx="1736806" cy="635052"/>
            <a:chOff x="783991" y="2298303"/>
            <a:chExt cx="1736806" cy="635052"/>
          </a:xfrm>
        </p:grpSpPr>
        <p:sp>
          <p:nvSpPr>
            <p:cNvPr id="22" name="TextBox 21"/>
            <p:cNvSpPr txBox="1"/>
            <p:nvPr/>
          </p:nvSpPr>
          <p:spPr>
            <a:xfrm>
              <a:off x="783991" y="2323442"/>
              <a:ext cx="148374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Predict</a:t>
              </a:r>
            </a:p>
          </p:txBody>
        </p:sp>
        <p:sp>
          <p:nvSpPr>
            <p:cNvPr id="23" name="Up-Down Arrow 22"/>
            <p:cNvSpPr/>
            <p:nvPr/>
          </p:nvSpPr>
          <p:spPr>
            <a:xfrm>
              <a:off x="2267731" y="2298303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352297" y="-987845"/>
            <a:ext cx="2242656" cy="635052"/>
            <a:chOff x="9498601" y="2298303"/>
            <a:chExt cx="2242656" cy="635052"/>
          </a:xfrm>
        </p:grpSpPr>
        <p:sp>
          <p:nvSpPr>
            <p:cNvPr id="50" name="TextBox 49"/>
            <p:cNvSpPr txBox="1"/>
            <p:nvPr/>
          </p:nvSpPr>
          <p:spPr>
            <a:xfrm>
              <a:off x="9741992" y="2323442"/>
              <a:ext cx="19992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latin typeface="Helvetica Neue" charset="0"/>
                  <a:ea typeface="Helvetica Neue" charset="0"/>
                  <a:cs typeface="Helvetica Neue" charset="0"/>
                </a:rPr>
                <a:t>Feedback</a:t>
              </a:r>
            </a:p>
          </p:txBody>
        </p:sp>
        <p:sp>
          <p:nvSpPr>
            <p:cNvPr id="51" name="Up-Down Arrow 50"/>
            <p:cNvSpPr/>
            <p:nvPr/>
          </p:nvSpPr>
          <p:spPr>
            <a:xfrm>
              <a:off x="9498601" y="2298303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4054677" y="-962706"/>
            <a:ext cx="4153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Helvetica Neue" charset="0"/>
                <a:ea typeface="Helvetica Neue" charset="0"/>
                <a:cs typeface="Helvetica Neue" charset="0"/>
              </a:rPr>
              <a:t>RPC/REST Interface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079346" y="3403518"/>
            <a:ext cx="1810909" cy="431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031690" y="2018242"/>
            <a:ext cx="1810909" cy="1374518"/>
            <a:chOff x="4031690" y="5304390"/>
            <a:chExt cx="1810909" cy="1374518"/>
          </a:xfrm>
        </p:grpSpPr>
        <p:sp>
          <p:nvSpPr>
            <p:cNvPr id="56" name="Rectangle 55"/>
            <p:cNvSpPr/>
            <p:nvPr/>
          </p:nvSpPr>
          <p:spPr>
            <a:xfrm>
              <a:off x="4031690" y="5687743"/>
              <a:ext cx="1810909" cy="9911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4285691" y="5878308"/>
              <a:ext cx="152477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 err="1">
                  <a:latin typeface="Helvetica" charset="0"/>
                  <a:ea typeface="Helvetica" charset="0"/>
                  <a:cs typeface="Helvetica" charset="0"/>
                </a:rPr>
                <a:t>Caffe</a:t>
              </a:r>
              <a:endParaRPr lang="en-US" sz="44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031690" y="5304390"/>
              <a:ext cx="1810909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79346" y="2018242"/>
            <a:ext cx="1810909" cy="1677323"/>
            <a:chOff x="6079346" y="5304390"/>
            <a:chExt cx="1810909" cy="1677323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6711" y="5666228"/>
              <a:ext cx="1764600" cy="1315485"/>
            </a:xfrm>
            <a:prstGeom prst="rect">
              <a:avLst/>
            </a:prstGeom>
          </p:spPr>
        </p:pic>
        <p:sp>
          <p:nvSpPr>
            <p:cNvPr id="58" name="Rectangle 57"/>
            <p:cNvSpPr/>
            <p:nvPr/>
          </p:nvSpPr>
          <p:spPr>
            <a:xfrm>
              <a:off x="6079346" y="5687744"/>
              <a:ext cx="1810909" cy="991164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6079346" y="5304390"/>
              <a:ext cx="1810909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110363" y="2018242"/>
            <a:ext cx="2418934" cy="1374518"/>
            <a:chOff x="8110363" y="5304390"/>
            <a:chExt cx="2418934" cy="1374518"/>
          </a:xfrm>
        </p:grpSpPr>
        <p:sp>
          <p:nvSpPr>
            <p:cNvPr id="60" name="Rectangle 59"/>
            <p:cNvSpPr/>
            <p:nvPr/>
          </p:nvSpPr>
          <p:spPr>
            <a:xfrm>
              <a:off x="8110363" y="5687743"/>
              <a:ext cx="2418934" cy="9911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0058" y="5845977"/>
              <a:ext cx="2032000" cy="736600"/>
            </a:xfrm>
            <a:prstGeom prst="rect">
              <a:avLst/>
            </a:prstGeom>
          </p:spPr>
        </p:pic>
        <p:sp>
          <p:nvSpPr>
            <p:cNvPr id="71" name="Rectangle 70"/>
            <p:cNvSpPr/>
            <p:nvPr/>
          </p:nvSpPr>
          <p:spPr>
            <a:xfrm>
              <a:off x="8110363" y="5304390"/>
              <a:ext cx="2418934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196853" y="1346055"/>
            <a:ext cx="1197411" cy="635052"/>
            <a:chOff x="1055580" y="4658605"/>
            <a:chExt cx="1197411" cy="635052"/>
          </a:xfrm>
        </p:grpSpPr>
        <p:sp>
          <p:nvSpPr>
            <p:cNvPr id="66" name="Up-Down Arrow 65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256913" y="1346055"/>
            <a:ext cx="1197411" cy="635052"/>
            <a:chOff x="1055580" y="4658605"/>
            <a:chExt cx="1197411" cy="635052"/>
          </a:xfrm>
        </p:grpSpPr>
        <p:sp>
          <p:nvSpPr>
            <p:cNvPr id="74" name="Up-Down Arrow 73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300548" y="1346055"/>
            <a:ext cx="1197411" cy="635052"/>
            <a:chOff x="1055580" y="4658605"/>
            <a:chExt cx="1197411" cy="635052"/>
          </a:xfrm>
        </p:grpSpPr>
        <p:sp>
          <p:nvSpPr>
            <p:cNvPr id="77" name="Up-Down Arrow 76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8624554" y="1346055"/>
            <a:ext cx="1197411" cy="635052"/>
            <a:chOff x="1055580" y="4658605"/>
            <a:chExt cx="1197411" cy="635052"/>
          </a:xfrm>
        </p:grpSpPr>
        <p:sp>
          <p:nvSpPr>
            <p:cNvPr id="80" name="Up-Down Arrow 79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445538" y="-2167797"/>
            <a:ext cx="11344152" cy="104570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445538" y="-3299293"/>
            <a:ext cx="11746462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Clipper Decouples Applications and Models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8471" y="-2077119"/>
            <a:ext cx="1909438" cy="86766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685" y="-2077119"/>
            <a:ext cx="1828581" cy="86766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114" y="-2077119"/>
            <a:ext cx="1194440" cy="86766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6759" y="-2153437"/>
            <a:ext cx="1166301" cy="10191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5263" y="-2077119"/>
            <a:ext cx="1652740" cy="8676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5537" y="-1929593"/>
            <a:ext cx="3022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 Neue" charset="0"/>
                <a:ea typeface="Helvetica Neue" charset="0"/>
                <a:cs typeface="Helvetica Neue" charset="0"/>
              </a:rPr>
              <a:t>Applications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0830370" y="2779863"/>
            <a:ext cx="542513" cy="147044"/>
            <a:chOff x="10658591" y="6109729"/>
            <a:chExt cx="874878" cy="237129"/>
          </a:xfrm>
        </p:grpSpPr>
        <p:sp>
          <p:nvSpPr>
            <p:cNvPr id="28" name="Oval 27"/>
            <p:cNvSpPr/>
            <p:nvPr/>
          </p:nvSpPr>
          <p:spPr>
            <a:xfrm>
              <a:off x="10658591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10977466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11296340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2645237" y="2519417"/>
            <a:ext cx="2326716" cy="1095106"/>
            <a:chOff x="5142568" y="1782082"/>
            <a:chExt cx="2913611" cy="137133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42568" y="1782082"/>
              <a:ext cx="2913611" cy="1068324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6503490" y="2650350"/>
              <a:ext cx="1106050" cy="503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Gill Sans Light" charset="0"/>
                  <a:ea typeface="Gill Sans Light" charset="0"/>
                  <a:cs typeface="Gill Sans Light" charset="0"/>
                </a:rPr>
                <a:t>Create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2971397" y="2157604"/>
            <a:ext cx="1711628" cy="1180396"/>
            <a:chOff x="8558827" y="2824768"/>
            <a:chExt cx="1711628" cy="1180396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1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8827" y="2824768"/>
              <a:ext cx="1593117" cy="1004889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9197725" y="3235723"/>
              <a:ext cx="107273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>
                  <a:solidFill>
                    <a:schemeClr val="bg1"/>
                  </a:solidFill>
                  <a:latin typeface="HelveticaNeue" charset="0"/>
                </a:rPr>
                <a:t>VW</a:t>
              </a:r>
              <a:endParaRPr lang="en-US" sz="4400">
                <a:solidFill>
                  <a:schemeClr val="bg1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9641" y="231224"/>
            <a:ext cx="1629157" cy="776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9805" y="601133"/>
            <a:ext cx="2047697" cy="4939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300395" y="76637"/>
            <a:ext cx="2067648" cy="477856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445537" y="2029000"/>
            <a:ext cx="3361842" cy="1374518"/>
            <a:chOff x="445537" y="4154449"/>
            <a:chExt cx="3361842" cy="1374518"/>
          </a:xfrm>
        </p:grpSpPr>
        <p:grpSp>
          <p:nvGrpSpPr>
            <p:cNvPr id="64" name="Group 63"/>
            <p:cNvGrpSpPr/>
            <p:nvPr/>
          </p:nvGrpSpPr>
          <p:grpSpPr>
            <a:xfrm>
              <a:off x="445537" y="4154449"/>
              <a:ext cx="3361842" cy="1374518"/>
              <a:chOff x="445537" y="5304390"/>
              <a:chExt cx="3361842" cy="1374518"/>
            </a:xfrm>
          </p:grpSpPr>
          <p:sp>
            <p:nvSpPr>
              <p:cNvPr id="82" name="Rectangle 81"/>
              <p:cNvSpPr/>
              <p:nvPr/>
            </p:nvSpPr>
            <p:spPr>
              <a:xfrm>
                <a:off x="445538" y="5687743"/>
                <a:ext cx="3361841" cy="99116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445537" y="5304390"/>
                <a:ext cx="3361842" cy="40642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Model Container (MC)</a:t>
                </a:r>
              </a:p>
            </p:txBody>
          </p:sp>
        </p:grpSp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2031" y="4579360"/>
              <a:ext cx="1707129" cy="908047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6013745" y="3403518"/>
            <a:ext cx="2028712" cy="421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579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053" y="1403986"/>
            <a:ext cx="10948987" cy="5286374"/>
          </a:xfrm>
        </p:spPr>
        <p:txBody>
          <a:bodyPr>
            <a:normAutofit lnSpcReduction="10000"/>
          </a:bodyPr>
          <a:lstStyle/>
          <a:p>
            <a:pPr>
              <a:spcBef>
                <a:spcPts val="3400"/>
              </a:spcBef>
              <a:buClr>
                <a:schemeClr val="accent6">
                  <a:lumMod val="75000"/>
                </a:schemeClr>
              </a:buClr>
              <a:buFont typeface="Wingdings" charset="2"/>
              <a:buChar char="q"/>
            </a:pPr>
            <a:r>
              <a:rPr lang="en-US" sz="4300" i="1" dirty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Container-based architecture for flexibility and scalability</a:t>
            </a:r>
          </a:p>
          <a:p>
            <a:pPr>
              <a:spcBef>
                <a:spcPts val="3400"/>
              </a:spcBef>
              <a:buClr>
                <a:schemeClr val="accent6">
                  <a:lumMod val="75000"/>
                </a:schemeClr>
              </a:buClr>
              <a:buFont typeface="Wingdings" charset="2"/>
              <a:buChar char="q"/>
            </a:pPr>
            <a:r>
              <a:rPr lang="en-US" sz="4300" i="1" dirty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Leverage common computational patterns across frameworks to maximize performance</a:t>
            </a:r>
          </a:p>
          <a:p>
            <a:pPr>
              <a:spcBef>
                <a:spcPts val="3400"/>
              </a:spcBef>
              <a:buClr>
                <a:schemeClr val="accent6">
                  <a:lumMod val="75000"/>
                </a:schemeClr>
              </a:buClr>
              <a:buFont typeface="Wingdings" charset="2"/>
              <a:buChar char="q"/>
            </a:pPr>
            <a:r>
              <a:rPr lang="en-US" sz="4300" i="1" dirty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Empower data scientists to perform online model selection to increase accuracy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5743" y="78423"/>
            <a:ext cx="117967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4800" b="1" i="1" dirty="0">
                <a:solidFill>
                  <a:schemeClr val="accent6">
                    <a:lumMod val="75000"/>
                  </a:schemeClr>
                </a:solidFill>
                <a:latin typeface="Futura-BoldOblique" charset="0"/>
                <a:ea typeface="Futura-BoldOblique" charset="0"/>
                <a:cs typeface="Futura-BoldOblique" charset="0"/>
              </a:rPr>
              <a:t>Clipper Techniques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7132" y="2729549"/>
            <a:ext cx="11311467" cy="387445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42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/>
          <p:cNvSpPr/>
          <p:nvPr/>
        </p:nvSpPr>
        <p:spPr>
          <a:xfrm>
            <a:off x="445538" y="2509453"/>
            <a:ext cx="3361841" cy="9911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4" name="Group 83"/>
          <p:cNvGrpSpPr/>
          <p:nvPr/>
        </p:nvGrpSpPr>
        <p:grpSpPr>
          <a:xfrm>
            <a:off x="444975" y="2136614"/>
            <a:ext cx="3361842" cy="1374518"/>
            <a:chOff x="445537" y="5992897"/>
            <a:chExt cx="3361842" cy="1374518"/>
          </a:xfrm>
        </p:grpSpPr>
        <p:sp>
          <p:nvSpPr>
            <p:cNvPr id="85" name="Rectangle 84"/>
            <p:cNvSpPr/>
            <p:nvPr/>
          </p:nvSpPr>
          <p:spPr>
            <a:xfrm>
              <a:off x="445538" y="6376250"/>
              <a:ext cx="3361841" cy="9911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45537" y="5992897"/>
              <a:ext cx="3361842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Model Container (MC)</a:t>
              </a:r>
            </a:p>
          </p:txBody>
        </p:sp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2893" y="6436458"/>
              <a:ext cx="1707129" cy="908047"/>
            </a:xfrm>
            <a:prstGeom prst="rect">
              <a:avLst/>
            </a:prstGeom>
          </p:spPr>
        </p:pic>
      </p:grpSp>
      <p:sp>
        <p:nvSpPr>
          <p:cNvPr id="60" name="Rectangle 59"/>
          <p:cNvSpPr/>
          <p:nvPr/>
        </p:nvSpPr>
        <p:spPr>
          <a:xfrm>
            <a:off x="8110363" y="2509453"/>
            <a:ext cx="2418934" cy="9911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4031690" y="2509453"/>
            <a:ext cx="1810909" cy="9911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5538" y="-2748445"/>
            <a:ext cx="11344152" cy="64249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45567" y="-1412681"/>
            <a:ext cx="11344122" cy="2812928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949993" y="-1509562"/>
            <a:ext cx="21275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Clipper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8471" y="-2657768"/>
            <a:ext cx="1909438" cy="48674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685" y="-2657768"/>
            <a:ext cx="1828581" cy="48674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114" y="-2657768"/>
            <a:ext cx="1194440" cy="486742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6759" y="-2734085"/>
            <a:ext cx="1166301" cy="5717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263" y="-2657768"/>
            <a:ext cx="1652740" cy="4867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0058" y="2678370"/>
            <a:ext cx="2032000" cy="7360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85691" y="2644967"/>
            <a:ext cx="15247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latin typeface="Helvetica" charset="0"/>
                <a:ea typeface="Helvetica" charset="0"/>
                <a:cs typeface="Helvetica" charset="0"/>
              </a:rPr>
              <a:t>Caffe</a:t>
            </a:r>
            <a:endParaRPr lang="en-US" sz="44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5537" y="-2682906"/>
            <a:ext cx="3022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 Neue" charset="0"/>
                <a:ea typeface="Helvetica Neue" charset="0"/>
                <a:cs typeface="Helvetica Neue" charset="0"/>
              </a:rPr>
              <a:t>Applications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783991" y="-2084868"/>
            <a:ext cx="1736806" cy="635052"/>
            <a:chOff x="783991" y="2298303"/>
            <a:chExt cx="1736806" cy="635052"/>
          </a:xfrm>
        </p:grpSpPr>
        <p:sp>
          <p:nvSpPr>
            <p:cNvPr id="22" name="TextBox 21"/>
            <p:cNvSpPr txBox="1"/>
            <p:nvPr/>
          </p:nvSpPr>
          <p:spPr>
            <a:xfrm>
              <a:off x="783991" y="2323442"/>
              <a:ext cx="148374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Predict</a:t>
              </a:r>
            </a:p>
          </p:txBody>
        </p:sp>
        <p:sp>
          <p:nvSpPr>
            <p:cNvPr id="23" name="Up-Down Arrow 22"/>
            <p:cNvSpPr/>
            <p:nvPr/>
          </p:nvSpPr>
          <p:spPr>
            <a:xfrm>
              <a:off x="2267731" y="2298303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498601" y="-2084868"/>
            <a:ext cx="1970146" cy="635052"/>
            <a:chOff x="9498601" y="2298303"/>
            <a:chExt cx="1970146" cy="635052"/>
          </a:xfrm>
        </p:grpSpPr>
        <p:sp>
          <p:nvSpPr>
            <p:cNvPr id="50" name="TextBox 49"/>
            <p:cNvSpPr txBox="1"/>
            <p:nvPr/>
          </p:nvSpPr>
          <p:spPr>
            <a:xfrm>
              <a:off x="9741992" y="2323442"/>
              <a:ext cx="172675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Observe</a:t>
              </a:r>
            </a:p>
          </p:txBody>
        </p:sp>
        <p:sp>
          <p:nvSpPr>
            <p:cNvPr id="51" name="Up-Down Arrow 50"/>
            <p:cNvSpPr/>
            <p:nvPr/>
          </p:nvSpPr>
          <p:spPr>
            <a:xfrm>
              <a:off x="9498601" y="2298303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4054677" y="-2059729"/>
            <a:ext cx="4153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Helvetica Neue" charset="0"/>
                <a:ea typeface="Helvetica Neue" charset="0"/>
                <a:cs typeface="Helvetica Neue" charset="0"/>
              </a:rPr>
              <a:t>RPC/REST Interface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711" y="2487938"/>
            <a:ext cx="1764600" cy="1347739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0830370" y="2805909"/>
            <a:ext cx="542513" cy="147044"/>
            <a:chOff x="10658591" y="6109729"/>
            <a:chExt cx="874878" cy="237129"/>
          </a:xfrm>
        </p:grpSpPr>
        <p:sp>
          <p:nvSpPr>
            <p:cNvPr id="28" name="Oval 27"/>
            <p:cNvSpPr/>
            <p:nvPr/>
          </p:nvSpPr>
          <p:spPr>
            <a:xfrm>
              <a:off x="10658591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10977466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11296340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Rectangle 57"/>
          <p:cNvSpPr/>
          <p:nvPr/>
        </p:nvSpPr>
        <p:spPr>
          <a:xfrm>
            <a:off x="6079346" y="2509454"/>
            <a:ext cx="1810909" cy="991164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079346" y="3522133"/>
            <a:ext cx="1810909" cy="431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4031690" y="2126100"/>
            <a:ext cx="1810909" cy="4064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MC</a:t>
            </a:r>
          </a:p>
        </p:txBody>
      </p:sp>
      <p:sp>
        <p:nvSpPr>
          <p:cNvPr id="70" name="Rectangle 69"/>
          <p:cNvSpPr/>
          <p:nvPr/>
        </p:nvSpPr>
        <p:spPr>
          <a:xfrm>
            <a:off x="6079346" y="2126100"/>
            <a:ext cx="1810909" cy="4064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MC</a:t>
            </a:r>
          </a:p>
        </p:txBody>
      </p:sp>
      <p:sp>
        <p:nvSpPr>
          <p:cNvPr id="71" name="Rectangle 70"/>
          <p:cNvSpPr/>
          <p:nvPr/>
        </p:nvSpPr>
        <p:spPr>
          <a:xfrm>
            <a:off x="8110363" y="2126100"/>
            <a:ext cx="2418934" cy="4064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MC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4256913" y="1453913"/>
            <a:ext cx="1197411" cy="635052"/>
            <a:chOff x="1055580" y="4658605"/>
            <a:chExt cx="1197411" cy="635052"/>
          </a:xfrm>
        </p:grpSpPr>
        <p:sp>
          <p:nvSpPr>
            <p:cNvPr id="74" name="Up-Down Arrow 73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  <a:endParaRPr lang="en-US" sz="3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300548" y="1453913"/>
            <a:ext cx="1197411" cy="635052"/>
            <a:chOff x="1055580" y="4658605"/>
            <a:chExt cx="1197411" cy="635052"/>
          </a:xfrm>
        </p:grpSpPr>
        <p:sp>
          <p:nvSpPr>
            <p:cNvPr id="77" name="Up-Down Arrow 76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  <a:endParaRPr lang="en-US" sz="3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8624554" y="1453913"/>
            <a:ext cx="1197411" cy="635052"/>
            <a:chOff x="1055580" y="4658605"/>
            <a:chExt cx="1197411" cy="635052"/>
          </a:xfrm>
        </p:grpSpPr>
        <p:sp>
          <p:nvSpPr>
            <p:cNvPr id="80" name="Up-Down Arrow 79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  <a:endParaRPr lang="en-US" sz="3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979479" y="6858000"/>
            <a:ext cx="103934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Helvetica Neue" charset="0"/>
                <a:ea typeface="Helvetica Neue" charset="0"/>
                <a:cs typeface="Helvetica Neue" charset="0"/>
              </a:rPr>
              <a:t>Provide a </a:t>
            </a:r>
            <a:r>
              <a:rPr lang="en-US" sz="3200" b="1" dirty="0">
                <a:latin typeface="Helvetica Neue" charset="0"/>
                <a:ea typeface="Helvetica Neue" charset="0"/>
                <a:cs typeface="Helvetica Neue" charset="0"/>
              </a:rPr>
              <a:t>common interface </a:t>
            </a:r>
            <a:r>
              <a:rPr lang="en-US" sz="3200" dirty="0">
                <a:latin typeface="Helvetica Neue" charset="0"/>
                <a:ea typeface="Helvetica Neue" charset="0"/>
                <a:cs typeface="Helvetica Neue" charset="0"/>
              </a:rPr>
              <a:t>to models while </a:t>
            </a:r>
            <a:r>
              <a:rPr lang="en-US" sz="3200" b="1" dirty="0">
                <a:latin typeface="Helvetica Neue" charset="0"/>
                <a:ea typeface="Helvetica Neue" charset="0"/>
                <a:cs typeface="Helvetica Neue" charset="0"/>
              </a:rPr>
              <a:t>bounding latency </a:t>
            </a:r>
            <a:r>
              <a:rPr lang="en-US" sz="3200" dirty="0">
                <a:latin typeface="Helvetica Neue" charset="0"/>
                <a:ea typeface="Helvetica Neue" charset="0"/>
                <a:cs typeface="Helvetica Neue" charset="0"/>
              </a:rPr>
              <a:t>and </a:t>
            </a:r>
            <a:r>
              <a:rPr lang="en-US" sz="3200" b="1" dirty="0">
                <a:latin typeface="Helvetica Neue" charset="0"/>
                <a:ea typeface="Helvetica Neue" charset="0"/>
                <a:cs typeface="Helvetica Neue" charset="0"/>
              </a:rPr>
              <a:t>maximizing throughput</a:t>
            </a:r>
            <a:r>
              <a:rPr lang="en-US" sz="3200" dirty="0">
                <a:latin typeface="Helvetica Neue" charset="0"/>
                <a:ea typeface="Helvetica Neue" charset="0"/>
                <a:cs typeface="Helvetica Neue" charset="0"/>
              </a:rPr>
              <a:t>.</a:t>
            </a:r>
          </a:p>
        </p:txBody>
      </p:sp>
      <p:grpSp>
        <p:nvGrpSpPr>
          <p:cNvPr id="93" name="Group 92"/>
          <p:cNvGrpSpPr/>
          <p:nvPr/>
        </p:nvGrpSpPr>
        <p:grpSpPr>
          <a:xfrm>
            <a:off x="1268933" y="1450645"/>
            <a:ext cx="1197411" cy="635052"/>
            <a:chOff x="1055580" y="4658605"/>
            <a:chExt cx="1197411" cy="635052"/>
          </a:xfrm>
        </p:grpSpPr>
        <p:sp>
          <p:nvSpPr>
            <p:cNvPr id="94" name="Up-Down Arrow 93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3292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445567" y="-197643"/>
            <a:ext cx="11344122" cy="1504273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949993" y="169773"/>
            <a:ext cx="21275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Clipper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783991" y="-987845"/>
            <a:ext cx="1736806" cy="635052"/>
            <a:chOff x="783991" y="2298303"/>
            <a:chExt cx="1736806" cy="635052"/>
          </a:xfrm>
        </p:grpSpPr>
        <p:sp>
          <p:nvSpPr>
            <p:cNvPr id="22" name="TextBox 21"/>
            <p:cNvSpPr txBox="1"/>
            <p:nvPr/>
          </p:nvSpPr>
          <p:spPr>
            <a:xfrm>
              <a:off x="783991" y="2323442"/>
              <a:ext cx="148374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Predict</a:t>
              </a:r>
            </a:p>
          </p:txBody>
        </p:sp>
        <p:sp>
          <p:nvSpPr>
            <p:cNvPr id="23" name="Up-Down Arrow 22"/>
            <p:cNvSpPr/>
            <p:nvPr/>
          </p:nvSpPr>
          <p:spPr>
            <a:xfrm>
              <a:off x="2267731" y="2298303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352297" y="-987845"/>
            <a:ext cx="2242656" cy="635052"/>
            <a:chOff x="9498601" y="2298303"/>
            <a:chExt cx="2242656" cy="635052"/>
          </a:xfrm>
        </p:grpSpPr>
        <p:sp>
          <p:nvSpPr>
            <p:cNvPr id="50" name="TextBox 49"/>
            <p:cNvSpPr txBox="1"/>
            <p:nvPr/>
          </p:nvSpPr>
          <p:spPr>
            <a:xfrm>
              <a:off x="9741992" y="2323442"/>
              <a:ext cx="19992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latin typeface="Helvetica Neue" charset="0"/>
                  <a:ea typeface="Helvetica Neue" charset="0"/>
                  <a:cs typeface="Helvetica Neue" charset="0"/>
                </a:rPr>
                <a:t>Feedback</a:t>
              </a:r>
            </a:p>
          </p:txBody>
        </p:sp>
        <p:sp>
          <p:nvSpPr>
            <p:cNvPr id="51" name="Up-Down Arrow 50"/>
            <p:cNvSpPr/>
            <p:nvPr/>
          </p:nvSpPr>
          <p:spPr>
            <a:xfrm>
              <a:off x="9498601" y="2298303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4054677" y="-962706"/>
            <a:ext cx="4153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Helvetica Neue" charset="0"/>
                <a:ea typeface="Helvetica Neue" charset="0"/>
                <a:cs typeface="Helvetica Neue" charset="0"/>
              </a:rPr>
              <a:t>RPC/REST Interface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079346" y="3403518"/>
            <a:ext cx="1810909" cy="431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031690" y="2018242"/>
            <a:ext cx="1810909" cy="1374518"/>
            <a:chOff x="4031690" y="5304390"/>
            <a:chExt cx="1810909" cy="1374518"/>
          </a:xfrm>
        </p:grpSpPr>
        <p:sp>
          <p:nvSpPr>
            <p:cNvPr id="56" name="Rectangle 55"/>
            <p:cNvSpPr/>
            <p:nvPr/>
          </p:nvSpPr>
          <p:spPr>
            <a:xfrm>
              <a:off x="4031690" y="5687743"/>
              <a:ext cx="1810909" cy="9911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4285691" y="5878308"/>
              <a:ext cx="152477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 err="1">
                  <a:latin typeface="Helvetica" charset="0"/>
                  <a:ea typeface="Helvetica" charset="0"/>
                  <a:cs typeface="Helvetica" charset="0"/>
                </a:rPr>
                <a:t>Caffe</a:t>
              </a:r>
              <a:endParaRPr lang="en-US" sz="44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031690" y="5304390"/>
              <a:ext cx="1810909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79346" y="2018242"/>
            <a:ext cx="1810909" cy="1677323"/>
            <a:chOff x="6079346" y="5304390"/>
            <a:chExt cx="1810909" cy="1677323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6711" y="5666228"/>
              <a:ext cx="1764600" cy="1315485"/>
            </a:xfrm>
            <a:prstGeom prst="rect">
              <a:avLst/>
            </a:prstGeom>
          </p:spPr>
        </p:pic>
        <p:sp>
          <p:nvSpPr>
            <p:cNvPr id="58" name="Rectangle 57"/>
            <p:cNvSpPr/>
            <p:nvPr/>
          </p:nvSpPr>
          <p:spPr>
            <a:xfrm>
              <a:off x="6079346" y="5687744"/>
              <a:ext cx="1810909" cy="991164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6079346" y="5304390"/>
              <a:ext cx="1810909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110363" y="2018242"/>
            <a:ext cx="2418934" cy="1374518"/>
            <a:chOff x="8110363" y="5304390"/>
            <a:chExt cx="2418934" cy="1374518"/>
          </a:xfrm>
        </p:grpSpPr>
        <p:sp>
          <p:nvSpPr>
            <p:cNvPr id="60" name="Rectangle 59"/>
            <p:cNvSpPr/>
            <p:nvPr/>
          </p:nvSpPr>
          <p:spPr>
            <a:xfrm>
              <a:off x="8110363" y="5687743"/>
              <a:ext cx="2418934" cy="9911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0058" y="5845977"/>
              <a:ext cx="2032000" cy="736600"/>
            </a:xfrm>
            <a:prstGeom prst="rect">
              <a:avLst/>
            </a:prstGeom>
          </p:spPr>
        </p:pic>
        <p:sp>
          <p:nvSpPr>
            <p:cNvPr id="71" name="Rectangle 70"/>
            <p:cNvSpPr/>
            <p:nvPr/>
          </p:nvSpPr>
          <p:spPr>
            <a:xfrm>
              <a:off x="8110363" y="5304390"/>
              <a:ext cx="2418934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196853" y="1346055"/>
            <a:ext cx="1197411" cy="635052"/>
            <a:chOff x="1055580" y="4658605"/>
            <a:chExt cx="1197411" cy="635052"/>
          </a:xfrm>
        </p:grpSpPr>
        <p:sp>
          <p:nvSpPr>
            <p:cNvPr id="66" name="Up-Down Arrow 65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256913" y="1346055"/>
            <a:ext cx="1197411" cy="635052"/>
            <a:chOff x="1055580" y="4658605"/>
            <a:chExt cx="1197411" cy="635052"/>
          </a:xfrm>
        </p:grpSpPr>
        <p:sp>
          <p:nvSpPr>
            <p:cNvPr id="74" name="Up-Down Arrow 73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300548" y="1346055"/>
            <a:ext cx="1197411" cy="635052"/>
            <a:chOff x="1055580" y="4658605"/>
            <a:chExt cx="1197411" cy="635052"/>
          </a:xfrm>
        </p:grpSpPr>
        <p:sp>
          <p:nvSpPr>
            <p:cNvPr id="77" name="Up-Down Arrow 76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8624554" y="1346055"/>
            <a:ext cx="1197411" cy="635052"/>
            <a:chOff x="1055580" y="4658605"/>
            <a:chExt cx="1197411" cy="635052"/>
          </a:xfrm>
        </p:grpSpPr>
        <p:sp>
          <p:nvSpPr>
            <p:cNvPr id="80" name="Up-Down Arrow 79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445538" y="-2167797"/>
            <a:ext cx="11344152" cy="104570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445538" y="-3299293"/>
            <a:ext cx="11746462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Clipper Decouples Applications and Models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8471" y="-2077119"/>
            <a:ext cx="1909438" cy="86766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685" y="-2077119"/>
            <a:ext cx="1828581" cy="86766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114" y="-2077119"/>
            <a:ext cx="1194440" cy="86766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6759" y="-2153437"/>
            <a:ext cx="1166301" cy="10191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5263" y="-2077119"/>
            <a:ext cx="1652740" cy="8676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5537" y="-1929593"/>
            <a:ext cx="3022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 Neue" charset="0"/>
                <a:ea typeface="Helvetica Neue" charset="0"/>
                <a:cs typeface="Helvetica Neue" charset="0"/>
              </a:rPr>
              <a:t>Applications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0830370" y="2779863"/>
            <a:ext cx="542513" cy="147044"/>
            <a:chOff x="10658591" y="6109729"/>
            <a:chExt cx="874878" cy="237129"/>
          </a:xfrm>
        </p:grpSpPr>
        <p:sp>
          <p:nvSpPr>
            <p:cNvPr id="28" name="Oval 27"/>
            <p:cNvSpPr/>
            <p:nvPr/>
          </p:nvSpPr>
          <p:spPr>
            <a:xfrm>
              <a:off x="10658591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10977466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11296340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2645237" y="2519417"/>
            <a:ext cx="2326716" cy="1095106"/>
            <a:chOff x="5142568" y="1782082"/>
            <a:chExt cx="2913611" cy="137133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42568" y="1782082"/>
              <a:ext cx="2913611" cy="1068324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6503490" y="2650350"/>
              <a:ext cx="1106050" cy="503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Gill Sans Light" charset="0"/>
                  <a:ea typeface="Gill Sans Light" charset="0"/>
                  <a:cs typeface="Gill Sans Light" charset="0"/>
                </a:rPr>
                <a:t>Create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2971397" y="2157604"/>
            <a:ext cx="1711628" cy="1180396"/>
            <a:chOff x="8558827" y="2824768"/>
            <a:chExt cx="1711628" cy="1180396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1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8827" y="2824768"/>
              <a:ext cx="1593117" cy="1004889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9197725" y="3235723"/>
              <a:ext cx="107273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>
                  <a:solidFill>
                    <a:schemeClr val="bg1"/>
                  </a:solidFill>
                  <a:latin typeface="HelveticaNeue" charset="0"/>
                </a:rPr>
                <a:t>VW</a:t>
              </a:r>
              <a:endParaRPr lang="en-US" sz="4400">
                <a:solidFill>
                  <a:schemeClr val="bg1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9641" y="231224"/>
            <a:ext cx="1629157" cy="776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9805" y="601133"/>
            <a:ext cx="2047697" cy="4939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300395" y="76637"/>
            <a:ext cx="2067648" cy="477856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445537" y="2029000"/>
            <a:ext cx="3361842" cy="1374518"/>
            <a:chOff x="445537" y="4154449"/>
            <a:chExt cx="3361842" cy="1374518"/>
          </a:xfrm>
        </p:grpSpPr>
        <p:grpSp>
          <p:nvGrpSpPr>
            <p:cNvPr id="64" name="Group 63"/>
            <p:cNvGrpSpPr/>
            <p:nvPr/>
          </p:nvGrpSpPr>
          <p:grpSpPr>
            <a:xfrm>
              <a:off x="445537" y="4154449"/>
              <a:ext cx="3361842" cy="1374518"/>
              <a:chOff x="445537" y="5304390"/>
              <a:chExt cx="3361842" cy="1374518"/>
            </a:xfrm>
          </p:grpSpPr>
          <p:sp>
            <p:nvSpPr>
              <p:cNvPr id="82" name="Rectangle 81"/>
              <p:cNvSpPr/>
              <p:nvPr/>
            </p:nvSpPr>
            <p:spPr>
              <a:xfrm>
                <a:off x="445538" y="5687743"/>
                <a:ext cx="3361841" cy="99116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445537" y="5304390"/>
                <a:ext cx="3361842" cy="40642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Model Container (MC)</a:t>
                </a:r>
              </a:p>
            </p:txBody>
          </p:sp>
        </p:grpSp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2031" y="4579360"/>
              <a:ext cx="1707129" cy="908047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6013745" y="3403518"/>
            <a:ext cx="2028712" cy="421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ontent Placeholder 3"/>
          <p:cNvSpPr txBox="1">
            <a:spLocks/>
          </p:cNvSpPr>
          <p:nvPr/>
        </p:nvSpPr>
        <p:spPr>
          <a:xfrm>
            <a:off x="361368" y="3733459"/>
            <a:ext cx="11718088" cy="2929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42913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Wingdings" charset="2"/>
              <a:buChar char="Ø"/>
              <a:tabLst/>
              <a:defRPr sz="2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914400" indent="-45720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24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2pPr>
            <a:lvl3pPr marL="1373188" indent="-31115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20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3pPr>
            <a:lvl4pPr marL="1830388" indent="-236538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1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4pPr>
            <a:lvl5pPr marL="2287588" indent="-23495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1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" indent="0">
              <a:buFont typeface="Wingdings" charset="2"/>
              <a:buNone/>
            </a:pPr>
            <a:r>
              <a:rPr lang="en-US" b="1" dirty="0"/>
              <a:t>Common Interface </a:t>
            </a:r>
            <a:r>
              <a:rPr lang="en-US" b="1" dirty="0">
                <a:sym typeface="Wingdings"/>
              </a:rPr>
              <a:t> </a:t>
            </a:r>
            <a:r>
              <a:rPr lang="en-US" b="1" dirty="0"/>
              <a:t>Simplifies Deployment: </a:t>
            </a:r>
          </a:p>
          <a:p>
            <a:r>
              <a:rPr lang="en-US" dirty="0"/>
              <a:t>Evaluate models using original code &amp; systems</a:t>
            </a:r>
          </a:p>
        </p:txBody>
      </p:sp>
    </p:spTree>
    <p:extLst>
      <p:ext uri="{BB962C8B-B14F-4D97-AF65-F5344CB8AC3E}">
        <p14:creationId xmlns:p14="http://schemas.microsoft.com/office/powerpoint/2010/main" val="1281680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3619087" y="2562588"/>
            <a:ext cx="5177099" cy="2994897"/>
            <a:chOff x="4437802" y="2295143"/>
            <a:chExt cx="2565113" cy="1483893"/>
          </a:xfrm>
        </p:grpSpPr>
        <p:cxnSp>
          <p:nvCxnSpPr>
            <p:cNvPr id="88" name="Straight Arrow Connector 87"/>
            <p:cNvCxnSpPr/>
            <p:nvPr/>
          </p:nvCxnSpPr>
          <p:spPr>
            <a:xfrm>
              <a:off x="6221474" y="3037091"/>
              <a:ext cx="781441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>
              <a:off x="4608575" y="2380530"/>
              <a:ext cx="1922918" cy="65656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>
              <a:off x="4608575" y="2708810"/>
              <a:ext cx="1922918" cy="32828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608575" y="3037089"/>
              <a:ext cx="1922918" cy="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4608575" y="3037090"/>
              <a:ext cx="1922918" cy="32827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V="1">
              <a:off x="4608575" y="3037090"/>
              <a:ext cx="1922918" cy="65656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sp>
          <p:nvSpPr>
            <p:cNvPr id="94" name="Oval 93"/>
            <p:cNvSpPr/>
            <p:nvPr/>
          </p:nvSpPr>
          <p:spPr>
            <a:xfrm>
              <a:off x="5121690" y="2390319"/>
              <a:ext cx="1293541" cy="1293541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grpSp>
          <p:nvGrpSpPr>
            <p:cNvPr id="87" name="Group 86"/>
            <p:cNvGrpSpPr/>
            <p:nvPr/>
          </p:nvGrpSpPr>
          <p:grpSpPr>
            <a:xfrm>
              <a:off x="4437802" y="2295143"/>
              <a:ext cx="170773" cy="1483893"/>
              <a:chOff x="4461603" y="726948"/>
              <a:chExt cx="228600" cy="1986366"/>
            </a:xfrm>
          </p:grpSpPr>
          <p:sp>
            <p:nvSpPr>
              <p:cNvPr id="89" name="Oval 88"/>
              <p:cNvSpPr/>
              <p:nvPr/>
            </p:nvSpPr>
            <p:spPr>
              <a:xfrm>
                <a:off x="4461603" y="726948"/>
                <a:ext cx="228600" cy="228600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4461603" y="1605830"/>
                <a:ext cx="228600" cy="228600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4461603" y="2045271"/>
                <a:ext cx="228600" cy="228600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4461603" y="2484714"/>
                <a:ext cx="228600" cy="228600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4461603" y="1166389"/>
                <a:ext cx="228600" cy="228600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</p:grpSp>
      <p:sp>
        <p:nvSpPr>
          <p:cNvPr id="26" name="TextBox 25"/>
          <p:cNvSpPr txBox="1"/>
          <p:nvPr/>
        </p:nvSpPr>
        <p:spPr>
          <a:xfrm>
            <a:off x="1167327" y="368289"/>
            <a:ext cx="9439765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4267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Learning Produces </a:t>
            </a:r>
            <a:r>
              <a:rPr lang="en-US" sz="4267" b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a Trained Model</a:t>
            </a:r>
            <a:endParaRPr lang="en-US" sz="4267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597" y="3049902"/>
            <a:ext cx="2803687" cy="201304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001055" y="3625539"/>
            <a:ext cx="220676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E16718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“CAT”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73265" y="1383957"/>
            <a:ext cx="22107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i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Query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232258" y="1383957"/>
            <a:ext cx="29755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i="1" dirty="0">
                <a:solidFill>
                  <a:schemeClr val="bg2">
                    <a:lumMod val="1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Decision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99450" y="5501441"/>
            <a:ext cx="1521570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3733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Model</a:t>
            </a:r>
            <a:endParaRPr lang="en-US" sz="3733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02" y="3458770"/>
            <a:ext cx="1823523" cy="96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14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8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5" grpId="0"/>
      <p:bldP spid="3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21738" y="2331720"/>
            <a:ext cx="11487382" cy="40538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354098" y="-106204"/>
            <a:ext cx="11487382" cy="1325563"/>
          </a:xfrm>
        </p:spPr>
        <p:txBody>
          <a:bodyPr>
            <a:noAutofit/>
          </a:bodyPr>
          <a:lstStyle/>
          <a:p>
            <a:r>
              <a:rPr lang="en-US" sz="5500" dirty="0">
                <a:latin typeface="Helvetica Neue Light" charset="0"/>
                <a:ea typeface="Helvetica Neue Light" charset="0"/>
                <a:cs typeface="Helvetica Neue Light" charset="0"/>
              </a:rPr>
              <a:t>Container-based Model Deployment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0" y="2895600"/>
            <a:ext cx="10668000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5000" dirty="0">
                <a:latin typeface="Consolas" charset="0"/>
                <a:ea typeface="Consolas" charset="0"/>
                <a:cs typeface="Consolas" charset="0"/>
              </a:rPr>
              <a:t>class </a:t>
            </a:r>
            <a:r>
              <a:rPr lang="en-US" sz="5000" dirty="0" err="1">
                <a:latin typeface="Consolas" charset="0"/>
                <a:ea typeface="Consolas" charset="0"/>
                <a:cs typeface="Consolas" charset="0"/>
              </a:rPr>
              <a:t>ModelContainer</a:t>
            </a:r>
            <a:r>
              <a:rPr lang="en-US" sz="5000" dirty="0">
                <a:latin typeface="Consolas" charset="0"/>
                <a:ea typeface="Consolas" charset="0"/>
                <a:cs typeface="Consolas" charset="0"/>
              </a:rPr>
              <a:t>:</a:t>
            </a:r>
          </a:p>
          <a:p>
            <a:pPr>
              <a:spcAft>
                <a:spcPts val="1800"/>
              </a:spcAft>
            </a:pPr>
            <a:r>
              <a:rPr lang="en-US" sz="50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5000" dirty="0" err="1">
                <a:latin typeface="Consolas" charset="0"/>
                <a:ea typeface="Consolas" charset="0"/>
                <a:cs typeface="Consolas" charset="0"/>
              </a:rPr>
              <a:t>def</a:t>
            </a:r>
            <a:r>
              <a:rPr lang="en-US" sz="5000" dirty="0">
                <a:latin typeface="Consolas" charset="0"/>
                <a:ea typeface="Consolas" charset="0"/>
                <a:cs typeface="Consolas" charset="0"/>
              </a:rPr>
              <a:t> __</a:t>
            </a:r>
            <a:r>
              <a:rPr lang="en-US" sz="5000" dirty="0" err="1">
                <a:latin typeface="Consolas" charset="0"/>
                <a:ea typeface="Consolas" charset="0"/>
                <a:cs typeface="Consolas" charset="0"/>
              </a:rPr>
              <a:t>init</a:t>
            </a:r>
            <a:r>
              <a:rPr lang="en-US" sz="5000" dirty="0">
                <a:latin typeface="Consolas" charset="0"/>
                <a:ea typeface="Consolas" charset="0"/>
                <a:cs typeface="Consolas" charset="0"/>
              </a:rPr>
              <a:t>__(</a:t>
            </a:r>
            <a:r>
              <a:rPr lang="en-US" sz="5000" dirty="0" err="1">
                <a:latin typeface="Consolas" charset="0"/>
                <a:ea typeface="Consolas" charset="0"/>
                <a:cs typeface="Consolas" charset="0"/>
              </a:rPr>
              <a:t>model_data</a:t>
            </a:r>
            <a:r>
              <a:rPr lang="en-US" sz="50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>
              <a:spcAft>
                <a:spcPts val="1800"/>
              </a:spcAft>
            </a:pPr>
            <a:r>
              <a:rPr lang="en-US" sz="50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5000" dirty="0" err="1">
                <a:latin typeface="Consolas" charset="0"/>
                <a:ea typeface="Consolas" charset="0"/>
                <a:cs typeface="Consolas" charset="0"/>
              </a:rPr>
              <a:t>def</a:t>
            </a:r>
            <a:r>
              <a:rPr lang="en-US" sz="50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5000" dirty="0" err="1">
                <a:latin typeface="Consolas" charset="0"/>
                <a:ea typeface="Consolas" charset="0"/>
                <a:cs typeface="Consolas" charset="0"/>
              </a:rPr>
              <a:t>predict_batch</a:t>
            </a:r>
            <a:r>
              <a:rPr lang="en-US" sz="5000" dirty="0">
                <a:latin typeface="Consolas" charset="0"/>
                <a:ea typeface="Consolas" charset="0"/>
                <a:cs typeface="Consolas" charset="0"/>
              </a:rPr>
              <a:t>(inputs)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68037" y="1312418"/>
            <a:ext cx="102385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i="1" dirty="0">
                <a:latin typeface="Helvetica Neue" charset="0"/>
                <a:ea typeface="Helvetica Neue" charset="0"/>
                <a:cs typeface="Helvetica Neue" charset="0"/>
              </a:rPr>
              <a:t>Implement Model API:</a:t>
            </a:r>
          </a:p>
        </p:txBody>
      </p:sp>
    </p:spTree>
    <p:extLst>
      <p:ext uri="{BB962C8B-B14F-4D97-AF65-F5344CB8AC3E}">
        <p14:creationId xmlns:p14="http://schemas.microsoft.com/office/powerpoint/2010/main" val="3155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build="p"/>
      <p:bldP spid="6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17978" y="1996440"/>
            <a:ext cx="6610582" cy="19659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64920" y="2225040"/>
            <a:ext cx="626364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>
                <a:latin typeface="Consolas" charset="0"/>
                <a:ea typeface="Consolas" charset="0"/>
                <a:cs typeface="Consolas" charset="0"/>
              </a:rPr>
              <a:t>class </a:t>
            </a:r>
            <a:r>
              <a:rPr lang="en-US" sz="2800" dirty="0" err="1">
                <a:latin typeface="Consolas" charset="0"/>
                <a:ea typeface="Consolas" charset="0"/>
                <a:cs typeface="Consolas" charset="0"/>
              </a:rPr>
              <a:t>ModelContainer</a:t>
            </a:r>
            <a:r>
              <a:rPr lang="en-US" sz="2800" dirty="0">
                <a:latin typeface="Consolas" charset="0"/>
                <a:ea typeface="Consolas" charset="0"/>
                <a:cs typeface="Consolas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2800" dirty="0" err="1">
                <a:latin typeface="Consolas" charset="0"/>
                <a:ea typeface="Consolas" charset="0"/>
                <a:cs typeface="Consolas" charset="0"/>
              </a:rPr>
              <a:t>def</a:t>
            </a:r>
            <a:r>
              <a:rPr lang="en-US" sz="2800" dirty="0">
                <a:latin typeface="Consolas" charset="0"/>
                <a:ea typeface="Consolas" charset="0"/>
                <a:cs typeface="Consolas" charset="0"/>
              </a:rPr>
              <a:t> __</a:t>
            </a:r>
            <a:r>
              <a:rPr lang="en-US" sz="2800" dirty="0" err="1">
                <a:latin typeface="Consolas" charset="0"/>
                <a:ea typeface="Consolas" charset="0"/>
                <a:cs typeface="Consolas" charset="0"/>
              </a:rPr>
              <a:t>init</a:t>
            </a:r>
            <a:r>
              <a:rPr lang="en-US" sz="2800" dirty="0">
                <a:latin typeface="Consolas" charset="0"/>
                <a:ea typeface="Consolas" charset="0"/>
                <a:cs typeface="Consolas" charset="0"/>
              </a:rPr>
              <a:t>__(</a:t>
            </a:r>
            <a:r>
              <a:rPr lang="en-US" sz="2800" dirty="0" err="1">
                <a:latin typeface="Consolas" charset="0"/>
                <a:ea typeface="Consolas" charset="0"/>
                <a:cs typeface="Consolas" charset="0"/>
              </a:rPr>
              <a:t>model_data</a:t>
            </a:r>
            <a:r>
              <a:rPr lang="en-US" sz="28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2800" dirty="0" err="1">
                <a:latin typeface="Consolas" charset="0"/>
                <a:ea typeface="Consolas" charset="0"/>
                <a:cs typeface="Consolas" charset="0"/>
              </a:rPr>
              <a:t>def</a:t>
            </a:r>
            <a:r>
              <a:rPr lang="en-US" sz="28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800" dirty="0" err="1">
                <a:latin typeface="Consolas" charset="0"/>
                <a:ea typeface="Consolas" charset="0"/>
                <a:cs typeface="Consolas" charset="0"/>
              </a:rPr>
              <a:t>predict_batch</a:t>
            </a:r>
            <a:r>
              <a:rPr lang="en-US" sz="2800" dirty="0">
                <a:latin typeface="Consolas" charset="0"/>
                <a:ea typeface="Consolas" charset="0"/>
                <a:cs typeface="Consolas" charset="0"/>
              </a:rPr>
              <a:t>(inputs)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68037" y="1312418"/>
            <a:ext cx="1023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Helvetica Neue" charset="0"/>
                <a:ea typeface="Helvetica Neue" charset="0"/>
                <a:cs typeface="Helvetica Neue" charset="0"/>
              </a:rPr>
              <a:t>Implement Model API: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5538" y="4127264"/>
            <a:ext cx="102385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charset="2"/>
              <a:buChar char="Ø"/>
            </a:pPr>
            <a:r>
              <a:rPr lang="en-US" sz="3600" dirty="0">
                <a:latin typeface="Helvetica Neue" charset="0"/>
                <a:ea typeface="Helvetica Neue" charset="0"/>
                <a:cs typeface="Helvetica Neue" charset="0"/>
              </a:rPr>
              <a:t>API support for many programming languages</a:t>
            </a:r>
          </a:p>
          <a:p>
            <a:pPr marL="1028700" lvl="1" indent="-571500">
              <a:buFont typeface="Wingdings" charset="2"/>
              <a:buChar char="Ø"/>
            </a:pPr>
            <a:r>
              <a:rPr lang="en-US" sz="2400" dirty="0">
                <a:latin typeface="Helvetica Neue" charset="0"/>
                <a:ea typeface="Helvetica Neue" charset="0"/>
                <a:cs typeface="Helvetica Neue" charset="0"/>
              </a:rPr>
              <a:t>Python</a:t>
            </a:r>
          </a:p>
          <a:p>
            <a:pPr marL="1028700" lvl="1" indent="-571500">
              <a:buFont typeface="Wingdings" charset="2"/>
              <a:buChar char="Ø"/>
            </a:pPr>
            <a:r>
              <a:rPr lang="en-US" sz="2400" dirty="0">
                <a:latin typeface="Helvetica Neue" charset="0"/>
                <a:ea typeface="Helvetica Neue" charset="0"/>
                <a:cs typeface="Helvetica Neue" charset="0"/>
              </a:rPr>
              <a:t>Java</a:t>
            </a:r>
          </a:p>
          <a:p>
            <a:pPr marL="1028700" lvl="1" indent="-571500">
              <a:buFont typeface="Wingdings" charset="2"/>
              <a:buChar char="Ø"/>
            </a:pPr>
            <a:r>
              <a:rPr lang="en-US" sz="2400" dirty="0">
                <a:latin typeface="Helvetica Neue" charset="0"/>
                <a:ea typeface="Helvetica Neue" charset="0"/>
                <a:cs typeface="Helvetica Neue" charset="0"/>
              </a:rPr>
              <a:t>C/C++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4098" y="-106204"/>
            <a:ext cx="11487382" cy="1325563"/>
          </a:xfrm>
        </p:spPr>
        <p:txBody>
          <a:bodyPr>
            <a:noAutofit/>
          </a:bodyPr>
          <a:lstStyle/>
          <a:p>
            <a:r>
              <a:rPr lang="en-US" sz="5500" dirty="0">
                <a:latin typeface="Helvetica Neue Light" charset="0"/>
                <a:ea typeface="Helvetica Neue Light" charset="0"/>
                <a:cs typeface="Helvetica Neue Light" charset="0"/>
              </a:rPr>
              <a:t>Container-based Model Deployment</a:t>
            </a:r>
          </a:p>
        </p:txBody>
      </p:sp>
    </p:spTree>
    <p:extLst>
      <p:ext uri="{BB962C8B-B14F-4D97-AF65-F5344CB8AC3E}">
        <p14:creationId xmlns:p14="http://schemas.microsoft.com/office/powerpoint/2010/main" val="1609971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12645237" y="5805565"/>
            <a:ext cx="2326716" cy="1095106"/>
            <a:chOff x="5142568" y="1782082"/>
            <a:chExt cx="2913611" cy="137133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2568" y="1782082"/>
              <a:ext cx="2913611" cy="1068324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6503490" y="2650350"/>
              <a:ext cx="1106050" cy="503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Gill Sans Light" charset="0"/>
                  <a:ea typeface="Gill Sans Light" charset="0"/>
                  <a:cs typeface="Gill Sans Light" charset="0"/>
                </a:rPr>
                <a:t>Create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2971397" y="5443752"/>
            <a:ext cx="1711628" cy="1180396"/>
            <a:chOff x="8558827" y="2824768"/>
            <a:chExt cx="1711628" cy="1180396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8827" y="2824768"/>
              <a:ext cx="1593117" cy="1004889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9197725" y="3235723"/>
              <a:ext cx="107273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>
                  <a:solidFill>
                    <a:schemeClr val="bg1"/>
                  </a:solidFill>
                  <a:latin typeface="HelveticaNeue" charset="0"/>
                </a:rPr>
                <a:t>VW</a:t>
              </a:r>
              <a:endParaRPr lang="en-US" sz="4400">
                <a:solidFill>
                  <a:schemeClr val="bg1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1983" y="5649942"/>
            <a:ext cx="1629157" cy="776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9806" y="6066011"/>
            <a:ext cx="2047697" cy="4939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74771" y="5230783"/>
            <a:ext cx="2067648" cy="477856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889001" y="953865"/>
            <a:ext cx="11181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latin typeface="Helvetica Neue" charset="0"/>
                <a:ea typeface="Helvetica Neue" charset="0"/>
                <a:cs typeface="Helvetica Neue" charset="0"/>
              </a:rPr>
              <a:t>Package model implementation </a:t>
            </a:r>
            <a:r>
              <a:rPr lang="en-US" sz="3600" i="1">
                <a:latin typeface="Helvetica Neue" charset="0"/>
                <a:ea typeface="Helvetica Neue" charset="0"/>
                <a:cs typeface="Helvetica Neue" charset="0"/>
              </a:rPr>
              <a:t>and dependencies</a:t>
            </a:r>
            <a:endParaRPr lang="en-US" sz="3600" i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114405" y="1600196"/>
            <a:ext cx="10482824" cy="4848445"/>
            <a:chOff x="445537" y="5304390"/>
            <a:chExt cx="3361842" cy="1374518"/>
          </a:xfrm>
        </p:grpSpPr>
        <p:sp>
          <p:nvSpPr>
            <p:cNvPr id="25" name="Rectangle 24"/>
            <p:cNvSpPr/>
            <p:nvPr/>
          </p:nvSpPr>
          <p:spPr>
            <a:xfrm>
              <a:off x="445538" y="5687743"/>
              <a:ext cx="3361841" cy="9911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45537" y="5304390"/>
              <a:ext cx="3361842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Model Container (MC)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6653" y="4731674"/>
            <a:ext cx="2918693" cy="1552494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354098" y="-106204"/>
            <a:ext cx="114873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5500">
                <a:latin typeface="Helvetica Neue Light" charset="0"/>
                <a:ea typeface="Helvetica Neue Light" charset="0"/>
                <a:cs typeface="Helvetica Neue Light" charset="0"/>
              </a:rPr>
              <a:t>Container-based Model Deployment</a:t>
            </a:r>
            <a:endParaRPr lang="en-US" sz="55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232175" y="3109278"/>
            <a:ext cx="5727649" cy="15828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522661" y="3319965"/>
            <a:ext cx="626364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class </a:t>
            </a:r>
            <a:r>
              <a:rPr lang="en-US" sz="2400" dirty="0" err="1">
                <a:latin typeface="Consolas" charset="0"/>
                <a:ea typeface="Consolas" charset="0"/>
                <a:cs typeface="Consolas" charset="0"/>
              </a:rPr>
              <a:t>ModelContainer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2400" dirty="0" err="1">
                <a:latin typeface="Consolas" charset="0"/>
                <a:ea typeface="Consolas" charset="0"/>
                <a:cs typeface="Consolas" charset="0"/>
              </a:rPr>
              <a:t>def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 __</a:t>
            </a:r>
            <a:r>
              <a:rPr lang="en-US" sz="2400" dirty="0" err="1">
                <a:latin typeface="Consolas" charset="0"/>
                <a:ea typeface="Consolas" charset="0"/>
                <a:cs typeface="Consolas" charset="0"/>
              </a:rPr>
              <a:t>init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__(</a:t>
            </a:r>
            <a:r>
              <a:rPr lang="en-US" sz="2400" dirty="0" err="1">
                <a:latin typeface="Consolas" charset="0"/>
                <a:ea typeface="Consolas" charset="0"/>
                <a:cs typeface="Consolas" charset="0"/>
              </a:rPr>
              <a:t>model_data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2400" dirty="0" err="1">
                <a:latin typeface="Consolas" charset="0"/>
                <a:ea typeface="Consolas" charset="0"/>
                <a:cs typeface="Consolas" charset="0"/>
              </a:rPr>
              <a:t>def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400" dirty="0" err="1">
                <a:latin typeface="Consolas" charset="0"/>
                <a:ea typeface="Consolas" charset="0"/>
                <a:cs typeface="Consolas" charset="0"/>
              </a:rPr>
              <a:t>predict_batch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(inputs)</a:t>
            </a:r>
          </a:p>
        </p:txBody>
      </p:sp>
    </p:spTree>
    <p:extLst>
      <p:ext uri="{BB962C8B-B14F-4D97-AF65-F5344CB8AC3E}">
        <p14:creationId xmlns:p14="http://schemas.microsoft.com/office/powerpoint/2010/main" val="890987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445567" y="1662532"/>
            <a:ext cx="11344122" cy="1780305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117388" y="2147182"/>
            <a:ext cx="21275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Clipper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079346" y="5539725"/>
            <a:ext cx="1810909" cy="431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031690" y="4154449"/>
            <a:ext cx="1810909" cy="1374518"/>
            <a:chOff x="4031690" y="5304390"/>
            <a:chExt cx="1810909" cy="1374518"/>
          </a:xfrm>
        </p:grpSpPr>
        <p:sp>
          <p:nvSpPr>
            <p:cNvPr id="56" name="Rectangle 55"/>
            <p:cNvSpPr/>
            <p:nvPr/>
          </p:nvSpPr>
          <p:spPr>
            <a:xfrm>
              <a:off x="4031690" y="5687743"/>
              <a:ext cx="1810909" cy="9911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4285691" y="5878308"/>
              <a:ext cx="152477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 err="1">
                  <a:latin typeface="Helvetica" charset="0"/>
                  <a:ea typeface="Helvetica" charset="0"/>
                  <a:cs typeface="Helvetica" charset="0"/>
                </a:rPr>
                <a:t>Caffe</a:t>
              </a:r>
              <a:endParaRPr lang="en-US" sz="44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031690" y="5304390"/>
              <a:ext cx="1810909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110363" y="4154449"/>
            <a:ext cx="2418934" cy="1374518"/>
            <a:chOff x="8110363" y="5304390"/>
            <a:chExt cx="2418934" cy="1374518"/>
          </a:xfrm>
        </p:grpSpPr>
        <p:sp>
          <p:nvSpPr>
            <p:cNvPr id="60" name="Rectangle 59"/>
            <p:cNvSpPr/>
            <p:nvPr/>
          </p:nvSpPr>
          <p:spPr>
            <a:xfrm>
              <a:off x="8110363" y="5687743"/>
              <a:ext cx="2418934" cy="9911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20058" y="5845977"/>
              <a:ext cx="2032000" cy="736600"/>
            </a:xfrm>
            <a:prstGeom prst="rect">
              <a:avLst/>
            </a:prstGeom>
          </p:spPr>
        </p:pic>
        <p:sp>
          <p:nvSpPr>
            <p:cNvPr id="71" name="Rectangle 70"/>
            <p:cNvSpPr/>
            <p:nvPr/>
          </p:nvSpPr>
          <p:spPr>
            <a:xfrm>
              <a:off x="8110363" y="5304390"/>
              <a:ext cx="2418934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196853" y="3482262"/>
            <a:ext cx="1197411" cy="635052"/>
            <a:chOff x="1055580" y="4658605"/>
            <a:chExt cx="1197411" cy="635052"/>
          </a:xfrm>
        </p:grpSpPr>
        <p:sp>
          <p:nvSpPr>
            <p:cNvPr id="66" name="Up-Down Arrow 65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256913" y="3482262"/>
            <a:ext cx="1197411" cy="635052"/>
            <a:chOff x="1055580" y="4658605"/>
            <a:chExt cx="1197411" cy="635052"/>
          </a:xfrm>
        </p:grpSpPr>
        <p:sp>
          <p:nvSpPr>
            <p:cNvPr id="74" name="Up-Down Arrow 73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300548" y="3482262"/>
            <a:ext cx="1197411" cy="635052"/>
            <a:chOff x="1055580" y="4658605"/>
            <a:chExt cx="1197411" cy="635052"/>
          </a:xfrm>
        </p:grpSpPr>
        <p:sp>
          <p:nvSpPr>
            <p:cNvPr id="77" name="Up-Down Arrow 76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8624554" y="3482262"/>
            <a:ext cx="1197411" cy="635052"/>
            <a:chOff x="1055580" y="4658605"/>
            <a:chExt cx="1197411" cy="635052"/>
          </a:xfrm>
        </p:grpSpPr>
        <p:sp>
          <p:nvSpPr>
            <p:cNvPr id="80" name="Up-Down Arrow 79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0830370" y="4916070"/>
            <a:ext cx="542513" cy="147044"/>
            <a:chOff x="10658591" y="6109729"/>
            <a:chExt cx="874878" cy="237129"/>
          </a:xfrm>
        </p:grpSpPr>
        <p:sp>
          <p:nvSpPr>
            <p:cNvPr id="28" name="Oval 27"/>
            <p:cNvSpPr/>
            <p:nvPr/>
          </p:nvSpPr>
          <p:spPr>
            <a:xfrm>
              <a:off x="10658591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10977466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11296340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2645237" y="4655624"/>
            <a:ext cx="2326716" cy="1095106"/>
            <a:chOff x="5142568" y="1782082"/>
            <a:chExt cx="2913611" cy="137133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42568" y="1782082"/>
              <a:ext cx="2913611" cy="1068324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6503490" y="2650350"/>
              <a:ext cx="1106050" cy="503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Gill Sans Light" charset="0"/>
                  <a:ea typeface="Gill Sans Light" charset="0"/>
                  <a:cs typeface="Gill Sans Light" charset="0"/>
                </a:rPr>
                <a:t>Create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2971397" y="4293811"/>
            <a:ext cx="1711628" cy="1180396"/>
            <a:chOff x="8558827" y="2824768"/>
            <a:chExt cx="1711628" cy="1180396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5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8827" y="2824768"/>
              <a:ext cx="1593117" cy="1004889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9197725" y="3235723"/>
              <a:ext cx="107273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>
                  <a:solidFill>
                    <a:schemeClr val="bg1"/>
                  </a:solidFill>
                  <a:latin typeface="HelveticaNeue" charset="0"/>
                </a:rPr>
                <a:t>VW</a:t>
              </a:r>
              <a:endParaRPr lang="en-US" sz="4400">
                <a:solidFill>
                  <a:schemeClr val="bg1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1983" y="4500001"/>
            <a:ext cx="1629157" cy="776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9806" y="4916070"/>
            <a:ext cx="2047697" cy="4939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74771" y="4080842"/>
            <a:ext cx="2067648" cy="47785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45537" y="4154449"/>
            <a:ext cx="3361842" cy="1374518"/>
            <a:chOff x="445537" y="4154449"/>
            <a:chExt cx="3361842" cy="1374518"/>
          </a:xfrm>
        </p:grpSpPr>
        <p:grpSp>
          <p:nvGrpSpPr>
            <p:cNvPr id="6" name="Group 5"/>
            <p:cNvGrpSpPr/>
            <p:nvPr/>
          </p:nvGrpSpPr>
          <p:grpSpPr>
            <a:xfrm>
              <a:off x="445537" y="4154449"/>
              <a:ext cx="3361842" cy="1374518"/>
              <a:chOff x="445537" y="5304390"/>
              <a:chExt cx="3361842" cy="1374518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445538" y="5687743"/>
                <a:ext cx="3361841" cy="99116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445537" y="5304390"/>
                <a:ext cx="3361842" cy="40642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Model Container (MC)</a:t>
                </a:r>
              </a:p>
            </p:txBody>
          </p:sp>
        </p:grp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2031" y="4579360"/>
              <a:ext cx="1707129" cy="908047"/>
            </a:xfrm>
            <a:prstGeom prst="rect">
              <a:avLst/>
            </a:prstGeom>
          </p:spPr>
        </p:pic>
      </p:grpSp>
      <p:sp>
        <p:nvSpPr>
          <p:cNvPr id="50" name="Title 1"/>
          <p:cNvSpPr txBox="1">
            <a:spLocks/>
          </p:cNvSpPr>
          <p:nvPr/>
        </p:nvSpPr>
        <p:spPr>
          <a:xfrm>
            <a:off x="354098" y="-106204"/>
            <a:ext cx="114873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5500">
                <a:latin typeface="Helvetica Neue Light" charset="0"/>
                <a:ea typeface="Helvetica Neue Light" charset="0"/>
                <a:cs typeface="Helvetica Neue Light" charset="0"/>
              </a:rPr>
              <a:t>Container-based Model Deployment</a:t>
            </a:r>
            <a:endParaRPr lang="en-US" sz="55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6079346" y="4130078"/>
            <a:ext cx="1810909" cy="1374518"/>
            <a:chOff x="6079346" y="5304390"/>
            <a:chExt cx="1810909" cy="1374518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b="23538"/>
            <a:stretch/>
          </p:blipFill>
          <p:spPr>
            <a:xfrm>
              <a:off x="6106711" y="5666228"/>
              <a:ext cx="1764600" cy="1005840"/>
            </a:xfrm>
            <a:prstGeom prst="rect">
              <a:avLst/>
            </a:prstGeom>
          </p:spPr>
        </p:pic>
        <p:sp>
          <p:nvSpPr>
            <p:cNvPr id="55" name="Rectangle 54"/>
            <p:cNvSpPr/>
            <p:nvPr/>
          </p:nvSpPr>
          <p:spPr>
            <a:xfrm>
              <a:off x="6079346" y="5687744"/>
              <a:ext cx="1810909" cy="991164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079346" y="5304390"/>
              <a:ext cx="1810909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6259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445567" y="-197643"/>
            <a:ext cx="11344122" cy="1504273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949993" y="169773"/>
            <a:ext cx="21275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Clipper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783991" y="-987845"/>
            <a:ext cx="1736806" cy="635052"/>
            <a:chOff x="783991" y="2298303"/>
            <a:chExt cx="1736806" cy="635052"/>
          </a:xfrm>
        </p:grpSpPr>
        <p:sp>
          <p:nvSpPr>
            <p:cNvPr id="22" name="TextBox 21"/>
            <p:cNvSpPr txBox="1"/>
            <p:nvPr/>
          </p:nvSpPr>
          <p:spPr>
            <a:xfrm>
              <a:off x="783991" y="2323442"/>
              <a:ext cx="148374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Predict</a:t>
              </a:r>
            </a:p>
          </p:txBody>
        </p:sp>
        <p:sp>
          <p:nvSpPr>
            <p:cNvPr id="23" name="Up-Down Arrow 22"/>
            <p:cNvSpPr/>
            <p:nvPr/>
          </p:nvSpPr>
          <p:spPr>
            <a:xfrm>
              <a:off x="2267731" y="2298303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352297" y="-987845"/>
            <a:ext cx="2242656" cy="635052"/>
            <a:chOff x="9498601" y="2298303"/>
            <a:chExt cx="2242656" cy="635052"/>
          </a:xfrm>
        </p:grpSpPr>
        <p:sp>
          <p:nvSpPr>
            <p:cNvPr id="50" name="TextBox 49"/>
            <p:cNvSpPr txBox="1"/>
            <p:nvPr/>
          </p:nvSpPr>
          <p:spPr>
            <a:xfrm>
              <a:off x="9741992" y="2323442"/>
              <a:ext cx="19992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latin typeface="Helvetica Neue" charset="0"/>
                  <a:ea typeface="Helvetica Neue" charset="0"/>
                  <a:cs typeface="Helvetica Neue" charset="0"/>
                </a:rPr>
                <a:t>Feedback</a:t>
              </a:r>
            </a:p>
          </p:txBody>
        </p:sp>
        <p:sp>
          <p:nvSpPr>
            <p:cNvPr id="51" name="Up-Down Arrow 50"/>
            <p:cNvSpPr/>
            <p:nvPr/>
          </p:nvSpPr>
          <p:spPr>
            <a:xfrm>
              <a:off x="9498601" y="2298303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4054677" y="-962706"/>
            <a:ext cx="4153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Helvetica Neue" charset="0"/>
                <a:ea typeface="Helvetica Neue" charset="0"/>
                <a:cs typeface="Helvetica Neue" charset="0"/>
              </a:rPr>
              <a:t>RPC/REST Interface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079346" y="3403518"/>
            <a:ext cx="1810909" cy="431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031690" y="2018242"/>
            <a:ext cx="1810909" cy="1374518"/>
            <a:chOff x="4031690" y="5304390"/>
            <a:chExt cx="1810909" cy="1374518"/>
          </a:xfrm>
        </p:grpSpPr>
        <p:sp>
          <p:nvSpPr>
            <p:cNvPr id="56" name="Rectangle 55"/>
            <p:cNvSpPr/>
            <p:nvPr/>
          </p:nvSpPr>
          <p:spPr>
            <a:xfrm>
              <a:off x="4031690" y="5687743"/>
              <a:ext cx="1810909" cy="9911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4285691" y="5878308"/>
              <a:ext cx="152477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 err="1">
                  <a:latin typeface="Helvetica" charset="0"/>
                  <a:ea typeface="Helvetica" charset="0"/>
                  <a:cs typeface="Helvetica" charset="0"/>
                </a:rPr>
                <a:t>Caffe</a:t>
              </a:r>
              <a:endParaRPr lang="en-US" sz="44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031690" y="5304390"/>
              <a:ext cx="1810909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79346" y="2018242"/>
            <a:ext cx="1810909" cy="1374518"/>
            <a:chOff x="6079346" y="5304390"/>
            <a:chExt cx="1810909" cy="1374518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b="23538"/>
            <a:stretch/>
          </p:blipFill>
          <p:spPr>
            <a:xfrm>
              <a:off x="6106711" y="5666228"/>
              <a:ext cx="1764600" cy="1005840"/>
            </a:xfrm>
            <a:prstGeom prst="rect">
              <a:avLst/>
            </a:prstGeom>
          </p:spPr>
        </p:pic>
        <p:sp>
          <p:nvSpPr>
            <p:cNvPr id="58" name="Rectangle 57"/>
            <p:cNvSpPr/>
            <p:nvPr/>
          </p:nvSpPr>
          <p:spPr>
            <a:xfrm>
              <a:off x="6079346" y="5687744"/>
              <a:ext cx="1810909" cy="991164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6079346" y="5304390"/>
              <a:ext cx="1810909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110363" y="2018242"/>
            <a:ext cx="2418934" cy="1374518"/>
            <a:chOff x="8110363" y="5304390"/>
            <a:chExt cx="2418934" cy="1374518"/>
          </a:xfrm>
        </p:grpSpPr>
        <p:sp>
          <p:nvSpPr>
            <p:cNvPr id="60" name="Rectangle 59"/>
            <p:cNvSpPr/>
            <p:nvPr/>
          </p:nvSpPr>
          <p:spPr>
            <a:xfrm>
              <a:off x="8110363" y="5687743"/>
              <a:ext cx="2418934" cy="9911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0058" y="5845977"/>
              <a:ext cx="2032000" cy="736600"/>
            </a:xfrm>
            <a:prstGeom prst="rect">
              <a:avLst/>
            </a:prstGeom>
          </p:spPr>
        </p:pic>
        <p:sp>
          <p:nvSpPr>
            <p:cNvPr id="71" name="Rectangle 70"/>
            <p:cNvSpPr/>
            <p:nvPr/>
          </p:nvSpPr>
          <p:spPr>
            <a:xfrm>
              <a:off x="8110363" y="5304390"/>
              <a:ext cx="2418934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196853" y="1346055"/>
            <a:ext cx="1197411" cy="635052"/>
            <a:chOff x="1055580" y="4658605"/>
            <a:chExt cx="1197411" cy="635052"/>
          </a:xfrm>
        </p:grpSpPr>
        <p:sp>
          <p:nvSpPr>
            <p:cNvPr id="66" name="Up-Down Arrow 65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256913" y="1346055"/>
            <a:ext cx="1197411" cy="635052"/>
            <a:chOff x="1055580" y="4658605"/>
            <a:chExt cx="1197411" cy="635052"/>
          </a:xfrm>
        </p:grpSpPr>
        <p:sp>
          <p:nvSpPr>
            <p:cNvPr id="74" name="Up-Down Arrow 73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300548" y="1346055"/>
            <a:ext cx="1197411" cy="635052"/>
            <a:chOff x="1055580" y="4658605"/>
            <a:chExt cx="1197411" cy="635052"/>
          </a:xfrm>
        </p:grpSpPr>
        <p:sp>
          <p:nvSpPr>
            <p:cNvPr id="77" name="Up-Down Arrow 76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8624554" y="1346055"/>
            <a:ext cx="1197411" cy="635052"/>
            <a:chOff x="1055580" y="4658605"/>
            <a:chExt cx="1197411" cy="635052"/>
          </a:xfrm>
        </p:grpSpPr>
        <p:sp>
          <p:nvSpPr>
            <p:cNvPr id="80" name="Up-Down Arrow 79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445538" y="-2167797"/>
            <a:ext cx="11344152" cy="104570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445538" y="-3299293"/>
            <a:ext cx="11746462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Clipper Decouples Applications and Models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8471" y="-2077119"/>
            <a:ext cx="1909438" cy="86766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685" y="-2077119"/>
            <a:ext cx="1828581" cy="86766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114" y="-2077119"/>
            <a:ext cx="1194440" cy="86766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6759" y="-2153437"/>
            <a:ext cx="1166301" cy="10191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5263" y="-2077119"/>
            <a:ext cx="1652740" cy="8676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5537" y="-1929593"/>
            <a:ext cx="3022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 Neue" charset="0"/>
                <a:ea typeface="Helvetica Neue" charset="0"/>
                <a:cs typeface="Helvetica Neue" charset="0"/>
              </a:rPr>
              <a:t>Applications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0830370" y="2779863"/>
            <a:ext cx="542513" cy="147044"/>
            <a:chOff x="10658591" y="6109729"/>
            <a:chExt cx="874878" cy="237129"/>
          </a:xfrm>
        </p:grpSpPr>
        <p:sp>
          <p:nvSpPr>
            <p:cNvPr id="28" name="Oval 27"/>
            <p:cNvSpPr/>
            <p:nvPr/>
          </p:nvSpPr>
          <p:spPr>
            <a:xfrm>
              <a:off x="10658591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10977466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11296340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2645237" y="2519417"/>
            <a:ext cx="2326716" cy="1095106"/>
            <a:chOff x="5142568" y="1782082"/>
            <a:chExt cx="2913611" cy="137133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42568" y="1782082"/>
              <a:ext cx="2913611" cy="1068324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6503490" y="2650350"/>
              <a:ext cx="1106050" cy="503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Gill Sans Light" charset="0"/>
                  <a:ea typeface="Gill Sans Light" charset="0"/>
                  <a:cs typeface="Gill Sans Light" charset="0"/>
                </a:rPr>
                <a:t>Create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2971397" y="2157604"/>
            <a:ext cx="1711628" cy="1180396"/>
            <a:chOff x="8558827" y="2824768"/>
            <a:chExt cx="1711628" cy="1180396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1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8827" y="2824768"/>
              <a:ext cx="1593117" cy="1004889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9197725" y="3235723"/>
              <a:ext cx="107273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>
                  <a:solidFill>
                    <a:schemeClr val="bg1"/>
                  </a:solidFill>
                  <a:latin typeface="HelveticaNeue" charset="0"/>
                </a:rPr>
                <a:t>VW</a:t>
              </a:r>
              <a:endParaRPr lang="en-US" sz="4400">
                <a:solidFill>
                  <a:schemeClr val="bg1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9641" y="231224"/>
            <a:ext cx="1629157" cy="776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9805" y="601133"/>
            <a:ext cx="2047697" cy="4939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300395" y="76637"/>
            <a:ext cx="2067648" cy="477856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445537" y="2029000"/>
            <a:ext cx="3361842" cy="1374518"/>
            <a:chOff x="445537" y="4154449"/>
            <a:chExt cx="3361842" cy="1374518"/>
          </a:xfrm>
        </p:grpSpPr>
        <p:grpSp>
          <p:nvGrpSpPr>
            <p:cNvPr id="64" name="Group 63"/>
            <p:cNvGrpSpPr/>
            <p:nvPr/>
          </p:nvGrpSpPr>
          <p:grpSpPr>
            <a:xfrm>
              <a:off x="445537" y="4154449"/>
              <a:ext cx="3361842" cy="1374518"/>
              <a:chOff x="445537" y="5304390"/>
              <a:chExt cx="3361842" cy="1374518"/>
            </a:xfrm>
          </p:grpSpPr>
          <p:sp>
            <p:nvSpPr>
              <p:cNvPr id="82" name="Rectangle 81"/>
              <p:cNvSpPr/>
              <p:nvPr/>
            </p:nvSpPr>
            <p:spPr>
              <a:xfrm>
                <a:off x="445538" y="5687743"/>
                <a:ext cx="3361841" cy="99116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445537" y="5304390"/>
                <a:ext cx="3361842" cy="40642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Model Container (MC)</a:t>
                </a:r>
              </a:p>
            </p:txBody>
          </p:sp>
        </p:grpSp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2031" y="4579360"/>
              <a:ext cx="1707129" cy="908047"/>
            </a:xfrm>
            <a:prstGeom prst="rect">
              <a:avLst/>
            </a:prstGeom>
          </p:spPr>
        </p:pic>
      </p:grpSp>
      <p:sp>
        <p:nvSpPr>
          <p:cNvPr id="84" name="Content Placeholder 3"/>
          <p:cNvSpPr txBox="1">
            <a:spLocks/>
          </p:cNvSpPr>
          <p:nvPr/>
        </p:nvSpPr>
        <p:spPr>
          <a:xfrm>
            <a:off x="361368" y="3733459"/>
            <a:ext cx="11718088" cy="2929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42913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Wingdings" charset="2"/>
              <a:buChar char="Ø"/>
              <a:tabLst/>
              <a:defRPr sz="2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914400" indent="-45720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24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2pPr>
            <a:lvl3pPr marL="1373188" indent="-31115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20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3pPr>
            <a:lvl4pPr marL="1830388" indent="-236538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1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4pPr>
            <a:lvl5pPr marL="2287588" indent="-23495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1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" indent="0">
              <a:buFont typeface="Wingdings" charset="2"/>
              <a:buNone/>
            </a:pPr>
            <a:r>
              <a:rPr lang="en-US" b="1" dirty="0"/>
              <a:t>Common Interface </a:t>
            </a:r>
            <a:r>
              <a:rPr lang="en-US" b="1" dirty="0">
                <a:sym typeface="Wingdings"/>
              </a:rPr>
              <a:t> </a:t>
            </a:r>
            <a:r>
              <a:rPr lang="en-US" b="1" dirty="0"/>
              <a:t>Simplifies Deployment: </a:t>
            </a:r>
          </a:p>
          <a:p>
            <a:r>
              <a:rPr lang="en-US" dirty="0"/>
              <a:t>Evaluate models using original code &amp; systems</a:t>
            </a:r>
          </a:p>
          <a:p>
            <a:r>
              <a:rPr lang="en-US" dirty="0"/>
              <a:t>Models run in separate processes as Docker containers</a:t>
            </a:r>
          </a:p>
          <a:p>
            <a:pPr lvl="1"/>
            <a:r>
              <a:rPr lang="en-US" dirty="0"/>
              <a:t>Resource isolation: Cutting edge ML frameworks can be buggy</a:t>
            </a:r>
          </a:p>
        </p:txBody>
      </p:sp>
    </p:spTree>
    <p:extLst>
      <p:ext uri="{BB962C8B-B14F-4D97-AF65-F5344CB8AC3E}">
        <p14:creationId xmlns:p14="http://schemas.microsoft.com/office/powerpoint/2010/main" val="58022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445567" y="-197643"/>
            <a:ext cx="11344122" cy="1504273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949993" y="169773"/>
            <a:ext cx="21275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Clipper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783991" y="-987845"/>
            <a:ext cx="1736806" cy="635052"/>
            <a:chOff x="783991" y="2298303"/>
            <a:chExt cx="1736806" cy="635052"/>
          </a:xfrm>
        </p:grpSpPr>
        <p:sp>
          <p:nvSpPr>
            <p:cNvPr id="22" name="TextBox 21"/>
            <p:cNvSpPr txBox="1"/>
            <p:nvPr/>
          </p:nvSpPr>
          <p:spPr>
            <a:xfrm>
              <a:off x="783991" y="2323442"/>
              <a:ext cx="148374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Predict</a:t>
              </a:r>
            </a:p>
          </p:txBody>
        </p:sp>
        <p:sp>
          <p:nvSpPr>
            <p:cNvPr id="23" name="Up-Down Arrow 22"/>
            <p:cNvSpPr/>
            <p:nvPr/>
          </p:nvSpPr>
          <p:spPr>
            <a:xfrm>
              <a:off x="2267731" y="2298303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352297" y="-987845"/>
            <a:ext cx="2242656" cy="635052"/>
            <a:chOff x="9498601" y="2298303"/>
            <a:chExt cx="2242656" cy="635052"/>
          </a:xfrm>
        </p:grpSpPr>
        <p:sp>
          <p:nvSpPr>
            <p:cNvPr id="50" name="TextBox 49"/>
            <p:cNvSpPr txBox="1"/>
            <p:nvPr/>
          </p:nvSpPr>
          <p:spPr>
            <a:xfrm>
              <a:off x="9741992" y="2323442"/>
              <a:ext cx="19992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latin typeface="Helvetica Neue" charset="0"/>
                  <a:ea typeface="Helvetica Neue" charset="0"/>
                  <a:cs typeface="Helvetica Neue" charset="0"/>
                </a:rPr>
                <a:t>Feedback</a:t>
              </a:r>
            </a:p>
          </p:txBody>
        </p:sp>
        <p:sp>
          <p:nvSpPr>
            <p:cNvPr id="51" name="Up-Down Arrow 50"/>
            <p:cNvSpPr/>
            <p:nvPr/>
          </p:nvSpPr>
          <p:spPr>
            <a:xfrm>
              <a:off x="9498601" y="2298303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4054677" y="-962706"/>
            <a:ext cx="4153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Helvetica Neue" charset="0"/>
                <a:ea typeface="Helvetica Neue" charset="0"/>
                <a:cs typeface="Helvetica Neue" charset="0"/>
              </a:rPr>
              <a:t>RPC/REST Interface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079346" y="3403518"/>
            <a:ext cx="1810909" cy="431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031690" y="2018242"/>
            <a:ext cx="1810909" cy="1374518"/>
            <a:chOff x="4031690" y="5304390"/>
            <a:chExt cx="1810909" cy="1374518"/>
          </a:xfrm>
        </p:grpSpPr>
        <p:sp>
          <p:nvSpPr>
            <p:cNvPr id="56" name="Rectangle 55"/>
            <p:cNvSpPr/>
            <p:nvPr/>
          </p:nvSpPr>
          <p:spPr>
            <a:xfrm>
              <a:off x="4031690" y="5687743"/>
              <a:ext cx="1810909" cy="9911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4285691" y="5878308"/>
              <a:ext cx="152477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 err="1">
                  <a:latin typeface="Helvetica" charset="0"/>
                  <a:ea typeface="Helvetica" charset="0"/>
                  <a:cs typeface="Helvetica" charset="0"/>
                </a:rPr>
                <a:t>Caffe</a:t>
              </a:r>
              <a:endParaRPr lang="en-US" sz="44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031690" y="5304390"/>
              <a:ext cx="1810909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79346" y="2018242"/>
            <a:ext cx="1810909" cy="1677323"/>
            <a:chOff x="6079346" y="5304390"/>
            <a:chExt cx="1810909" cy="1677323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6711" y="5666228"/>
              <a:ext cx="1764600" cy="1315485"/>
            </a:xfrm>
            <a:prstGeom prst="rect">
              <a:avLst/>
            </a:prstGeom>
          </p:spPr>
        </p:pic>
        <p:sp>
          <p:nvSpPr>
            <p:cNvPr id="58" name="Rectangle 57"/>
            <p:cNvSpPr/>
            <p:nvPr/>
          </p:nvSpPr>
          <p:spPr>
            <a:xfrm>
              <a:off x="6079346" y="5687744"/>
              <a:ext cx="1810909" cy="991164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6079346" y="5304390"/>
              <a:ext cx="1810909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110363" y="2018242"/>
            <a:ext cx="2418934" cy="1374518"/>
            <a:chOff x="8110363" y="5304390"/>
            <a:chExt cx="2418934" cy="1374518"/>
          </a:xfrm>
        </p:grpSpPr>
        <p:sp>
          <p:nvSpPr>
            <p:cNvPr id="60" name="Rectangle 59"/>
            <p:cNvSpPr/>
            <p:nvPr/>
          </p:nvSpPr>
          <p:spPr>
            <a:xfrm>
              <a:off x="8110363" y="5687743"/>
              <a:ext cx="2418934" cy="9911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0058" y="5845977"/>
              <a:ext cx="2032000" cy="736600"/>
            </a:xfrm>
            <a:prstGeom prst="rect">
              <a:avLst/>
            </a:prstGeom>
          </p:spPr>
        </p:pic>
        <p:sp>
          <p:nvSpPr>
            <p:cNvPr id="71" name="Rectangle 70"/>
            <p:cNvSpPr/>
            <p:nvPr/>
          </p:nvSpPr>
          <p:spPr>
            <a:xfrm>
              <a:off x="8110363" y="5304390"/>
              <a:ext cx="2418934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196853" y="1346055"/>
            <a:ext cx="1197411" cy="635052"/>
            <a:chOff x="1055580" y="4658605"/>
            <a:chExt cx="1197411" cy="635052"/>
          </a:xfrm>
        </p:grpSpPr>
        <p:sp>
          <p:nvSpPr>
            <p:cNvPr id="66" name="Up-Down Arrow 65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256913" y="1346055"/>
            <a:ext cx="1197411" cy="635052"/>
            <a:chOff x="1055580" y="4658605"/>
            <a:chExt cx="1197411" cy="635052"/>
          </a:xfrm>
        </p:grpSpPr>
        <p:sp>
          <p:nvSpPr>
            <p:cNvPr id="74" name="Up-Down Arrow 73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300548" y="1346055"/>
            <a:ext cx="1197411" cy="635052"/>
            <a:chOff x="1055580" y="4658605"/>
            <a:chExt cx="1197411" cy="635052"/>
          </a:xfrm>
        </p:grpSpPr>
        <p:sp>
          <p:nvSpPr>
            <p:cNvPr id="77" name="Up-Down Arrow 76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8624554" y="1346055"/>
            <a:ext cx="1197411" cy="635052"/>
            <a:chOff x="1055580" y="4658605"/>
            <a:chExt cx="1197411" cy="635052"/>
          </a:xfrm>
        </p:grpSpPr>
        <p:sp>
          <p:nvSpPr>
            <p:cNvPr id="80" name="Up-Down Arrow 79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445538" y="-2167797"/>
            <a:ext cx="11344152" cy="104570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445538" y="-3299293"/>
            <a:ext cx="11746462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Clipper Decouples Applications and Models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8471" y="-2077119"/>
            <a:ext cx="1909438" cy="86766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685" y="-2077119"/>
            <a:ext cx="1828581" cy="86766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114" y="-2077119"/>
            <a:ext cx="1194440" cy="86766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6759" y="-2153437"/>
            <a:ext cx="1166301" cy="10191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5263" y="-2077119"/>
            <a:ext cx="1652740" cy="8676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5537" y="-1929593"/>
            <a:ext cx="3022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 Neue" charset="0"/>
                <a:ea typeface="Helvetica Neue" charset="0"/>
                <a:cs typeface="Helvetica Neue" charset="0"/>
              </a:rPr>
              <a:t>Applications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0830370" y="2779863"/>
            <a:ext cx="542513" cy="147044"/>
            <a:chOff x="10658591" y="6109729"/>
            <a:chExt cx="874878" cy="237129"/>
          </a:xfrm>
        </p:grpSpPr>
        <p:sp>
          <p:nvSpPr>
            <p:cNvPr id="28" name="Oval 27"/>
            <p:cNvSpPr/>
            <p:nvPr/>
          </p:nvSpPr>
          <p:spPr>
            <a:xfrm>
              <a:off x="10658591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10977466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11296340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2645237" y="2519417"/>
            <a:ext cx="2326716" cy="1095106"/>
            <a:chOff x="5142568" y="1782082"/>
            <a:chExt cx="2913611" cy="137133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42568" y="1782082"/>
              <a:ext cx="2913611" cy="1068324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6503490" y="2650350"/>
              <a:ext cx="1106050" cy="503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Gill Sans Light" charset="0"/>
                  <a:ea typeface="Gill Sans Light" charset="0"/>
                  <a:cs typeface="Gill Sans Light" charset="0"/>
                </a:rPr>
                <a:t>Create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2971397" y="2157604"/>
            <a:ext cx="1711628" cy="1180396"/>
            <a:chOff x="8558827" y="2824768"/>
            <a:chExt cx="1711628" cy="1180396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1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8827" y="2824768"/>
              <a:ext cx="1593117" cy="1004889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9197725" y="3235723"/>
              <a:ext cx="107273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>
                  <a:solidFill>
                    <a:schemeClr val="bg1"/>
                  </a:solidFill>
                  <a:latin typeface="HelveticaNeue" charset="0"/>
                </a:rPr>
                <a:t>VW</a:t>
              </a:r>
              <a:endParaRPr lang="en-US" sz="4400">
                <a:solidFill>
                  <a:schemeClr val="bg1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9641" y="231224"/>
            <a:ext cx="1629157" cy="776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9805" y="601133"/>
            <a:ext cx="2047697" cy="4939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300395" y="76637"/>
            <a:ext cx="2067648" cy="477856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445537" y="2029000"/>
            <a:ext cx="3361842" cy="1374518"/>
            <a:chOff x="445537" y="4154449"/>
            <a:chExt cx="3361842" cy="1374518"/>
          </a:xfrm>
        </p:grpSpPr>
        <p:grpSp>
          <p:nvGrpSpPr>
            <p:cNvPr id="64" name="Group 63"/>
            <p:cNvGrpSpPr/>
            <p:nvPr/>
          </p:nvGrpSpPr>
          <p:grpSpPr>
            <a:xfrm>
              <a:off x="445537" y="4154449"/>
              <a:ext cx="3361842" cy="1374518"/>
              <a:chOff x="445537" y="5304390"/>
              <a:chExt cx="3361842" cy="1374518"/>
            </a:xfrm>
          </p:grpSpPr>
          <p:sp>
            <p:nvSpPr>
              <p:cNvPr id="82" name="Rectangle 81"/>
              <p:cNvSpPr/>
              <p:nvPr/>
            </p:nvSpPr>
            <p:spPr>
              <a:xfrm>
                <a:off x="445538" y="5687743"/>
                <a:ext cx="3361841" cy="99116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445537" y="5304390"/>
                <a:ext cx="3361842" cy="40642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Model Container (MC)</a:t>
                </a:r>
              </a:p>
            </p:txBody>
          </p:sp>
        </p:grpSp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2031" y="4579360"/>
              <a:ext cx="1707129" cy="908047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6013745" y="3403518"/>
            <a:ext cx="2028712" cy="421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ontent Placeholder 3"/>
          <p:cNvSpPr>
            <a:spLocks noGrp="1"/>
          </p:cNvSpPr>
          <p:nvPr>
            <p:ph idx="1"/>
          </p:nvPr>
        </p:nvSpPr>
        <p:spPr>
          <a:xfrm>
            <a:off x="361368" y="3733459"/>
            <a:ext cx="11718088" cy="2929265"/>
          </a:xfrm>
        </p:spPr>
        <p:txBody>
          <a:bodyPr>
            <a:normAutofit/>
          </a:bodyPr>
          <a:lstStyle/>
          <a:p>
            <a:pPr marL="14287" indent="0">
              <a:buNone/>
            </a:pPr>
            <a:r>
              <a:rPr lang="en-US" b="1" dirty="0"/>
              <a:t>Common Interface </a:t>
            </a:r>
            <a:r>
              <a:rPr lang="en-US" b="1" dirty="0">
                <a:sym typeface="Wingdings"/>
              </a:rPr>
              <a:t> </a:t>
            </a:r>
            <a:r>
              <a:rPr lang="en-US" b="1" dirty="0"/>
              <a:t>Simplifies Deployment: </a:t>
            </a:r>
          </a:p>
          <a:p>
            <a:r>
              <a:rPr lang="en-US" dirty="0"/>
              <a:t>Evaluate models using original code &amp; systems</a:t>
            </a:r>
          </a:p>
          <a:p>
            <a:r>
              <a:rPr lang="en-US" dirty="0"/>
              <a:t>Models run in separate processes as Docker containers</a:t>
            </a:r>
          </a:p>
          <a:p>
            <a:pPr lvl="1"/>
            <a:r>
              <a:rPr lang="en-US" dirty="0"/>
              <a:t>Resource isolation: Cutting edge ML frameworks can be buggy</a:t>
            </a:r>
          </a:p>
          <a:p>
            <a:pPr lvl="1"/>
            <a:r>
              <a:rPr lang="en-US" dirty="0"/>
              <a:t>Scale-out</a:t>
            </a:r>
          </a:p>
          <a:p>
            <a:pPr marL="14287" indent="0">
              <a:buNone/>
            </a:pPr>
            <a:r>
              <a:rPr lang="en-US" b="1" dirty="0"/>
              <a:t>Problem:</a:t>
            </a:r>
            <a:r>
              <a:rPr lang="en-US" dirty="0"/>
              <a:t> frameworks optimized for </a:t>
            </a:r>
            <a:r>
              <a:rPr lang="en-US" b="1" dirty="0"/>
              <a:t>batch processing </a:t>
            </a:r>
            <a:r>
              <a:rPr lang="en-US" dirty="0"/>
              <a:t>not </a:t>
            </a:r>
            <a:r>
              <a:rPr lang="en-US" b="1" dirty="0"/>
              <a:t>latency</a:t>
            </a:r>
          </a:p>
        </p:txBody>
      </p:sp>
    </p:spTree>
    <p:extLst>
      <p:ext uri="{BB962C8B-B14F-4D97-AF65-F5344CB8AC3E}">
        <p14:creationId xmlns:p14="http://schemas.microsoft.com/office/powerpoint/2010/main" val="473495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445567" y="-197643"/>
            <a:ext cx="11344122" cy="1504273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949993" y="169773"/>
            <a:ext cx="21275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Clipper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783991" y="-987845"/>
            <a:ext cx="1736806" cy="635052"/>
            <a:chOff x="783991" y="2298303"/>
            <a:chExt cx="1736806" cy="635052"/>
          </a:xfrm>
        </p:grpSpPr>
        <p:sp>
          <p:nvSpPr>
            <p:cNvPr id="22" name="TextBox 21"/>
            <p:cNvSpPr txBox="1"/>
            <p:nvPr/>
          </p:nvSpPr>
          <p:spPr>
            <a:xfrm>
              <a:off x="783991" y="2323442"/>
              <a:ext cx="148374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Predict</a:t>
              </a:r>
            </a:p>
          </p:txBody>
        </p:sp>
        <p:sp>
          <p:nvSpPr>
            <p:cNvPr id="23" name="Up-Down Arrow 22"/>
            <p:cNvSpPr/>
            <p:nvPr/>
          </p:nvSpPr>
          <p:spPr>
            <a:xfrm>
              <a:off x="2267731" y="2298303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352297" y="-987845"/>
            <a:ext cx="2242656" cy="635052"/>
            <a:chOff x="9498601" y="2298303"/>
            <a:chExt cx="2242656" cy="635052"/>
          </a:xfrm>
        </p:grpSpPr>
        <p:sp>
          <p:nvSpPr>
            <p:cNvPr id="50" name="TextBox 49"/>
            <p:cNvSpPr txBox="1"/>
            <p:nvPr/>
          </p:nvSpPr>
          <p:spPr>
            <a:xfrm>
              <a:off x="9741992" y="2323442"/>
              <a:ext cx="19992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latin typeface="Helvetica Neue" charset="0"/>
                  <a:ea typeface="Helvetica Neue" charset="0"/>
                  <a:cs typeface="Helvetica Neue" charset="0"/>
                </a:rPr>
                <a:t>Feedback</a:t>
              </a:r>
            </a:p>
          </p:txBody>
        </p:sp>
        <p:sp>
          <p:nvSpPr>
            <p:cNvPr id="51" name="Up-Down Arrow 50"/>
            <p:cNvSpPr/>
            <p:nvPr/>
          </p:nvSpPr>
          <p:spPr>
            <a:xfrm>
              <a:off x="9498601" y="2298303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4054677" y="-962706"/>
            <a:ext cx="4153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Helvetica Neue" charset="0"/>
                <a:ea typeface="Helvetica Neue" charset="0"/>
                <a:cs typeface="Helvetica Neue" charset="0"/>
              </a:rPr>
              <a:t>RPC/REST Interface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922444" y="3403518"/>
            <a:ext cx="1810909" cy="431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417193" y="2018242"/>
            <a:ext cx="1810909" cy="1374518"/>
            <a:chOff x="4031690" y="5304390"/>
            <a:chExt cx="1810909" cy="1374518"/>
          </a:xfrm>
        </p:grpSpPr>
        <p:sp>
          <p:nvSpPr>
            <p:cNvPr id="56" name="Rectangle 55"/>
            <p:cNvSpPr/>
            <p:nvPr/>
          </p:nvSpPr>
          <p:spPr>
            <a:xfrm>
              <a:off x="4031690" y="5687743"/>
              <a:ext cx="1810909" cy="9911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4285691" y="5878308"/>
              <a:ext cx="152477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 err="1">
                  <a:latin typeface="Helvetica" charset="0"/>
                  <a:ea typeface="Helvetica" charset="0"/>
                  <a:cs typeface="Helvetica" charset="0"/>
                </a:rPr>
                <a:t>Caffe</a:t>
              </a:r>
              <a:endParaRPr lang="en-US" sz="44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031690" y="5304390"/>
              <a:ext cx="1810909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-360494" y="1346055"/>
            <a:ext cx="1197411" cy="635052"/>
            <a:chOff x="1055580" y="4658605"/>
            <a:chExt cx="1197411" cy="635052"/>
          </a:xfrm>
        </p:grpSpPr>
        <p:sp>
          <p:nvSpPr>
            <p:cNvPr id="66" name="Up-Down Arrow 65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2642416" y="1346055"/>
            <a:ext cx="1197411" cy="635052"/>
            <a:chOff x="1055580" y="4658605"/>
            <a:chExt cx="1197411" cy="635052"/>
          </a:xfrm>
        </p:grpSpPr>
        <p:sp>
          <p:nvSpPr>
            <p:cNvPr id="74" name="Up-Down Arrow 73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8457976" y="1346055"/>
            <a:ext cx="1197411" cy="635052"/>
            <a:chOff x="1055580" y="4658605"/>
            <a:chExt cx="1197411" cy="635052"/>
          </a:xfrm>
        </p:grpSpPr>
        <p:sp>
          <p:nvSpPr>
            <p:cNvPr id="77" name="Up-Down Arrow 76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445538" y="-2167797"/>
            <a:ext cx="11344152" cy="104570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445538" y="-3299293"/>
            <a:ext cx="11746462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Clipper Decouples Applications and Models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8471" y="-2077119"/>
            <a:ext cx="1909438" cy="86766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685" y="-2077119"/>
            <a:ext cx="1828581" cy="86766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114" y="-2077119"/>
            <a:ext cx="1194440" cy="86766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6759" y="-2153437"/>
            <a:ext cx="1166301" cy="10191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5263" y="-2077119"/>
            <a:ext cx="1652740" cy="8676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5537" y="-1929593"/>
            <a:ext cx="3022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 Neue" charset="0"/>
                <a:ea typeface="Helvetica Neue" charset="0"/>
                <a:cs typeface="Helvetica Neue" charset="0"/>
              </a:rPr>
              <a:t>Applications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-1111810" y="2029000"/>
            <a:ext cx="3361842" cy="1374518"/>
            <a:chOff x="445537" y="4154449"/>
            <a:chExt cx="3361842" cy="1374518"/>
          </a:xfrm>
        </p:grpSpPr>
        <p:grpSp>
          <p:nvGrpSpPr>
            <p:cNvPr id="64" name="Group 63"/>
            <p:cNvGrpSpPr/>
            <p:nvPr/>
          </p:nvGrpSpPr>
          <p:grpSpPr>
            <a:xfrm>
              <a:off x="445537" y="4154449"/>
              <a:ext cx="3361842" cy="1374518"/>
              <a:chOff x="445537" y="5304390"/>
              <a:chExt cx="3361842" cy="1374518"/>
            </a:xfrm>
          </p:grpSpPr>
          <p:sp>
            <p:nvSpPr>
              <p:cNvPr id="82" name="Rectangle 81"/>
              <p:cNvSpPr/>
              <p:nvPr/>
            </p:nvSpPr>
            <p:spPr>
              <a:xfrm>
                <a:off x="445538" y="5687743"/>
                <a:ext cx="3361841" cy="99116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445537" y="5304390"/>
                <a:ext cx="3361842" cy="40642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Model Container (MC)</a:t>
                </a:r>
              </a:p>
            </p:txBody>
          </p:sp>
        </p:grpSp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2031" y="4579360"/>
              <a:ext cx="1707129" cy="908047"/>
            </a:xfrm>
            <a:prstGeom prst="rect">
              <a:avLst/>
            </a:prstGeom>
          </p:spPr>
        </p:pic>
      </p:grpSp>
      <p:sp>
        <p:nvSpPr>
          <p:cNvPr id="67" name="Content Placeholder 3"/>
          <p:cNvSpPr>
            <a:spLocks noGrp="1"/>
          </p:cNvSpPr>
          <p:nvPr>
            <p:ph idx="1"/>
          </p:nvPr>
        </p:nvSpPr>
        <p:spPr>
          <a:xfrm>
            <a:off x="361368" y="3733459"/>
            <a:ext cx="11718088" cy="2929265"/>
          </a:xfrm>
        </p:spPr>
        <p:txBody>
          <a:bodyPr>
            <a:normAutofit/>
          </a:bodyPr>
          <a:lstStyle/>
          <a:p>
            <a:pPr marL="14287" indent="0">
              <a:buNone/>
            </a:pPr>
            <a:r>
              <a:rPr lang="en-US" b="1" dirty="0"/>
              <a:t>Common Interface </a:t>
            </a:r>
            <a:r>
              <a:rPr lang="en-US" b="1" dirty="0">
                <a:sym typeface="Wingdings"/>
              </a:rPr>
              <a:t> </a:t>
            </a:r>
            <a:r>
              <a:rPr lang="en-US" b="1" dirty="0"/>
              <a:t>Simplifies Deployment: </a:t>
            </a:r>
          </a:p>
          <a:p>
            <a:r>
              <a:rPr lang="en-US" dirty="0"/>
              <a:t>Evaluate models using original code &amp; systems</a:t>
            </a:r>
          </a:p>
          <a:p>
            <a:r>
              <a:rPr lang="en-US" dirty="0"/>
              <a:t>Models run in separate processes as Docker containers</a:t>
            </a:r>
          </a:p>
          <a:p>
            <a:pPr lvl="1"/>
            <a:r>
              <a:rPr lang="en-US" dirty="0"/>
              <a:t>Resource isolation: Cutting edge ML frameworks can be buggy</a:t>
            </a:r>
          </a:p>
          <a:p>
            <a:pPr lvl="1"/>
            <a:r>
              <a:rPr lang="en-US" dirty="0"/>
              <a:t>Scale-out</a:t>
            </a:r>
          </a:p>
        </p:txBody>
      </p:sp>
      <p:grpSp>
        <p:nvGrpSpPr>
          <p:cNvPr id="85" name="Group 84"/>
          <p:cNvGrpSpPr/>
          <p:nvPr/>
        </p:nvGrpSpPr>
        <p:grpSpPr>
          <a:xfrm>
            <a:off x="10267791" y="2018242"/>
            <a:ext cx="2418934" cy="1374518"/>
            <a:chOff x="8110363" y="5304390"/>
            <a:chExt cx="2418934" cy="1374518"/>
          </a:xfrm>
        </p:grpSpPr>
        <p:sp>
          <p:nvSpPr>
            <p:cNvPr id="86" name="Rectangle 85"/>
            <p:cNvSpPr/>
            <p:nvPr/>
          </p:nvSpPr>
          <p:spPr>
            <a:xfrm>
              <a:off x="8110363" y="5687743"/>
              <a:ext cx="2418934" cy="9911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20058" y="5845977"/>
              <a:ext cx="2032000" cy="736600"/>
            </a:xfrm>
            <a:prstGeom prst="rect">
              <a:avLst/>
            </a:prstGeom>
          </p:spPr>
        </p:pic>
        <p:sp>
          <p:nvSpPr>
            <p:cNvPr id="88" name="Rectangle 87"/>
            <p:cNvSpPr/>
            <p:nvPr/>
          </p:nvSpPr>
          <p:spPr>
            <a:xfrm>
              <a:off x="8110363" y="5304390"/>
              <a:ext cx="2418934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10781982" y="1346055"/>
            <a:ext cx="1197411" cy="635052"/>
            <a:chOff x="1055580" y="4658605"/>
            <a:chExt cx="1197411" cy="635052"/>
          </a:xfrm>
        </p:grpSpPr>
        <p:sp>
          <p:nvSpPr>
            <p:cNvPr id="90" name="Up-Down Arrow 89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12673468" y="2779863"/>
            <a:ext cx="542513" cy="147044"/>
            <a:chOff x="10658591" y="6109729"/>
            <a:chExt cx="874878" cy="237129"/>
          </a:xfrm>
        </p:grpSpPr>
        <p:sp>
          <p:nvSpPr>
            <p:cNvPr id="93" name="Oval 92"/>
            <p:cNvSpPr/>
            <p:nvPr/>
          </p:nvSpPr>
          <p:spPr>
            <a:xfrm>
              <a:off x="10658591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10977466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11296340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4566994" y="1355580"/>
            <a:ext cx="1197411" cy="635052"/>
            <a:chOff x="1055580" y="4658605"/>
            <a:chExt cx="1197411" cy="635052"/>
          </a:xfrm>
        </p:grpSpPr>
        <p:sp>
          <p:nvSpPr>
            <p:cNvPr id="115" name="Up-Down Arrow 114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6481523" y="1341289"/>
            <a:ext cx="1197411" cy="635052"/>
            <a:chOff x="1055580" y="4658605"/>
            <a:chExt cx="1197411" cy="635052"/>
          </a:xfrm>
        </p:grpSpPr>
        <p:sp>
          <p:nvSpPr>
            <p:cNvPr id="122" name="Up-Down Arrow 121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4338757" y="2007505"/>
            <a:ext cx="1810909" cy="1374518"/>
            <a:chOff x="6079346" y="5304390"/>
            <a:chExt cx="1810909" cy="1374518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b="23538"/>
            <a:stretch/>
          </p:blipFill>
          <p:spPr>
            <a:xfrm>
              <a:off x="6106711" y="5666228"/>
              <a:ext cx="1764600" cy="1005840"/>
            </a:xfrm>
            <a:prstGeom prst="rect">
              <a:avLst/>
            </a:prstGeom>
          </p:spPr>
        </p:pic>
        <p:sp>
          <p:nvSpPr>
            <p:cNvPr id="128" name="Rectangle 127"/>
            <p:cNvSpPr/>
            <p:nvPr/>
          </p:nvSpPr>
          <p:spPr>
            <a:xfrm>
              <a:off x="6079346" y="5687744"/>
              <a:ext cx="1810909" cy="991164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6079346" y="5304390"/>
              <a:ext cx="1810909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6236507" y="2018242"/>
            <a:ext cx="1810909" cy="1374518"/>
            <a:chOff x="6079346" y="5304390"/>
            <a:chExt cx="1810909" cy="1374518"/>
          </a:xfrm>
        </p:grpSpPr>
        <p:pic>
          <p:nvPicPr>
            <p:cNvPr id="131" name="Picture 130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b="23538"/>
            <a:stretch/>
          </p:blipFill>
          <p:spPr>
            <a:xfrm>
              <a:off x="6106711" y="5666228"/>
              <a:ext cx="1764600" cy="1005840"/>
            </a:xfrm>
            <a:prstGeom prst="rect">
              <a:avLst/>
            </a:prstGeom>
          </p:spPr>
        </p:pic>
        <p:sp>
          <p:nvSpPr>
            <p:cNvPr id="132" name="Rectangle 131"/>
            <p:cNvSpPr/>
            <p:nvPr/>
          </p:nvSpPr>
          <p:spPr>
            <a:xfrm>
              <a:off x="6079346" y="5687744"/>
              <a:ext cx="1810909" cy="991164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6079346" y="5304390"/>
              <a:ext cx="1810909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8252149" y="2031231"/>
            <a:ext cx="1810909" cy="1374518"/>
            <a:chOff x="6079346" y="5304390"/>
            <a:chExt cx="1810909" cy="1374518"/>
          </a:xfrm>
        </p:grpSpPr>
        <p:pic>
          <p:nvPicPr>
            <p:cNvPr id="135" name="Picture 134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b="23538"/>
            <a:stretch/>
          </p:blipFill>
          <p:spPr>
            <a:xfrm>
              <a:off x="6106711" y="5666228"/>
              <a:ext cx="1764600" cy="1005840"/>
            </a:xfrm>
            <a:prstGeom prst="rect">
              <a:avLst/>
            </a:prstGeom>
          </p:spPr>
        </p:pic>
        <p:sp>
          <p:nvSpPr>
            <p:cNvPr id="136" name="Rectangle 135"/>
            <p:cNvSpPr/>
            <p:nvPr/>
          </p:nvSpPr>
          <p:spPr>
            <a:xfrm>
              <a:off x="6079346" y="5687744"/>
              <a:ext cx="1810909" cy="991164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6079346" y="5304390"/>
              <a:ext cx="1810909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7556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/>
          <p:cNvSpPr/>
          <p:nvPr/>
        </p:nvSpPr>
        <p:spPr>
          <a:xfrm>
            <a:off x="8407255" y="3326934"/>
            <a:ext cx="3542216" cy="2974817"/>
          </a:xfrm>
          <a:prstGeom prst="rect">
            <a:avLst/>
          </a:prstGeom>
          <a:solidFill>
            <a:srgbClr val="4C72B0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8569813" y="3446808"/>
            <a:ext cx="323053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 err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TensorFlow</a:t>
            </a:r>
            <a:r>
              <a:rPr lang="en-US" sz="38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-Serving</a:t>
            </a:r>
          </a:p>
        </p:txBody>
      </p:sp>
      <p:grpSp>
        <p:nvGrpSpPr>
          <p:cNvPr id="86" name="Group 85"/>
          <p:cNvGrpSpPr/>
          <p:nvPr/>
        </p:nvGrpSpPr>
        <p:grpSpPr>
          <a:xfrm>
            <a:off x="8300632" y="2854175"/>
            <a:ext cx="1250060" cy="428787"/>
            <a:chOff x="3195697" y="2216314"/>
            <a:chExt cx="2029397" cy="733939"/>
          </a:xfrm>
        </p:grpSpPr>
        <p:sp>
          <p:nvSpPr>
            <p:cNvPr id="128" name="TextBox 127"/>
            <p:cNvSpPr txBox="1"/>
            <p:nvPr/>
          </p:nvSpPr>
          <p:spPr>
            <a:xfrm>
              <a:off x="3195697" y="2240818"/>
              <a:ext cx="1776331" cy="709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200" dirty="0">
                  <a:latin typeface="Helvetica Neue" charset="0"/>
                  <a:ea typeface="Helvetica Neue" charset="0"/>
                  <a:cs typeface="Helvetica Neue" charset="0"/>
                </a:rPr>
                <a:t>Predict</a:t>
              </a:r>
            </a:p>
          </p:txBody>
        </p:sp>
        <p:sp>
          <p:nvSpPr>
            <p:cNvPr id="129" name="Up-Down Arrow 128"/>
            <p:cNvSpPr/>
            <p:nvPr/>
          </p:nvSpPr>
          <p:spPr>
            <a:xfrm>
              <a:off x="4972028" y="2216314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9768401" y="2821668"/>
            <a:ext cx="2236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Helvetica Neue" charset="0"/>
                <a:ea typeface="Helvetica Neue" charset="0"/>
                <a:cs typeface="Helvetica Neue" charset="0"/>
              </a:rPr>
              <a:t>RPC </a:t>
            </a:r>
            <a:r>
              <a:rPr lang="en-US" sz="2400" b="1" dirty="0">
                <a:latin typeface="Helvetica Neue" charset="0"/>
                <a:ea typeface="Helvetica Neue" charset="0"/>
                <a:cs typeface="Helvetica Neue" charset="0"/>
              </a:rPr>
              <a:t>Interface</a:t>
            </a: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9135" y="4748242"/>
            <a:ext cx="2021290" cy="1429177"/>
          </a:xfrm>
          <a:prstGeom prst="rect">
            <a:avLst/>
          </a:prstGeom>
        </p:spPr>
      </p:pic>
      <p:sp>
        <p:nvSpPr>
          <p:cNvPr id="103" name="Rectangle 102"/>
          <p:cNvSpPr/>
          <p:nvPr/>
        </p:nvSpPr>
        <p:spPr>
          <a:xfrm>
            <a:off x="8405061" y="2141504"/>
            <a:ext cx="3560038" cy="61092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Box 108"/>
          <p:cNvSpPr txBox="1"/>
          <p:nvPr/>
        </p:nvSpPr>
        <p:spPr>
          <a:xfrm>
            <a:off x="9144015" y="2200121"/>
            <a:ext cx="1861570" cy="414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Helvetica Neue" charset="0"/>
                <a:ea typeface="Helvetica Neue" charset="0"/>
                <a:cs typeface="Helvetica Neue" charset="0"/>
              </a:rPr>
              <a:t>Applications</a:t>
            </a:r>
          </a:p>
        </p:txBody>
      </p:sp>
      <p:sp>
        <p:nvSpPr>
          <p:cNvPr id="130" name="Title 1"/>
          <p:cNvSpPr txBox="1">
            <a:spLocks/>
          </p:cNvSpPr>
          <p:nvPr/>
        </p:nvSpPr>
        <p:spPr>
          <a:xfrm>
            <a:off x="643128" y="-83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Overhead of decoupled architecture</a:t>
            </a:r>
            <a:endParaRPr lang="en-US" dirty="0"/>
          </a:p>
        </p:txBody>
      </p:sp>
      <p:grpSp>
        <p:nvGrpSpPr>
          <p:cNvPr id="206" name="Group 205"/>
          <p:cNvGrpSpPr/>
          <p:nvPr/>
        </p:nvGrpSpPr>
        <p:grpSpPr>
          <a:xfrm>
            <a:off x="572112" y="2334527"/>
            <a:ext cx="7233357" cy="3804169"/>
            <a:chOff x="445537" y="1118351"/>
            <a:chExt cx="11414682" cy="6003212"/>
          </a:xfrm>
        </p:grpSpPr>
        <p:sp>
          <p:nvSpPr>
            <p:cNvPr id="207" name="Rectangle 206"/>
            <p:cNvSpPr/>
            <p:nvPr/>
          </p:nvSpPr>
          <p:spPr>
            <a:xfrm>
              <a:off x="445567" y="3088505"/>
              <a:ext cx="11344122" cy="1504273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4597317" y="3122236"/>
              <a:ext cx="212750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Clipper</a:t>
              </a:r>
            </a:p>
          </p:txBody>
        </p:sp>
        <p:grpSp>
          <p:nvGrpSpPr>
            <p:cNvPr id="209" name="Group 208"/>
            <p:cNvGrpSpPr/>
            <p:nvPr/>
          </p:nvGrpSpPr>
          <p:grpSpPr>
            <a:xfrm>
              <a:off x="565183" y="2298303"/>
              <a:ext cx="1955614" cy="705106"/>
              <a:chOff x="565183" y="2298303"/>
              <a:chExt cx="1955614" cy="705106"/>
            </a:xfrm>
          </p:grpSpPr>
          <p:sp>
            <p:nvSpPr>
              <p:cNvPr id="256" name="TextBox 255"/>
              <p:cNvSpPr txBox="1"/>
              <p:nvPr/>
            </p:nvSpPr>
            <p:spPr>
              <a:xfrm>
                <a:off x="565183" y="2323442"/>
                <a:ext cx="1702548" cy="6799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200" dirty="0">
                    <a:latin typeface="Helvetica Neue" charset="0"/>
                    <a:ea typeface="Helvetica Neue" charset="0"/>
                    <a:cs typeface="Helvetica Neue" charset="0"/>
                  </a:rPr>
                  <a:t>Predict</a:t>
                </a:r>
              </a:p>
            </p:txBody>
          </p:sp>
          <p:sp>
            <p:nvSpPr>
              <p:cNvPr id="257" name="Up-Down Arrow 256"/>
              <p:cNvSpPr/>
              <p:nvPr/>
            </p:nvSpPr>
            <p:spPr>
              <a:xfrm>
                <a:off x="2267731" y="2298303"/>
                <a:ext cx="253066" cy="635052"/>
              </a:xfrm>
              <a:prstGeom prst="upDown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0" name="Group 209"/>
            <p:cNvGrpSpPr/>
            <p:nvPr/>
          </p:nvGrpSpPr>
          <p:grpSpPr>
            <a:xfrm>
              <a:off x="9352297" y="2298303"/>
              <a:ext cx="2507922" cy="705106"/>
              <a:chOff x="9498601" y="2298303"/>
              <a:chExt cx="2507922" cy="705106"/>
            </a:xfrm>
          </p:grpSpPr>
          <p:sp>
            <p:nvSpPr>
              <p:cNvPr id="254" name="TextBox 253"/>
              <p:cNvSpPr txBox="1"/>
              <p:nvPr/>
            </p:nvSpPr>
            <p:spPr>
              <a:xfrm>
                <a:off x="9741992" y="2323442"/>
                <a:ext cx="2264531" cy="6799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>
                    <a:latin typeface="Helvetica Neue" charset="0"/>
                    <a:ea typeface="Helvetica Neue" charset="0"/>
                    <a:cs typeface="Helvetica Neue" charset="0"/>
                  </a:rPr>
                  <a:t>Feedback</a:t>
                </a:r>
              </a:p>
            </p:txBody>
          </p:sp>
          <p:sp>
            <p:nvSpPr>
              <p:cNvPr id="255" name="Up-Down Arrow 254"/>
              <p:cNvSpPr/>
              <p:nvPr/>
            </p:nvSpPr>
            <p:spPr>
              <a:xfrm>
                <a:off x="9498601" y="2298303"/>
                <a:ext cx="253066" cy="635052"/>
              </a:xfrm>
              <a:prstGeom prst="upDown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1" name="TextBox 210"/>
            <p:cNvSpPr txBox="1"/>
            <p:nvPr/>
          </p:nvSpPr>
          <p:spPr>
            <a:xfrm>
              <a:off x="4054677" y="2323442"/>
              <a:ext cx="4591797" cy="679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latin typeface="Helvetica Neue" charset="0"/>
                  <a:ea typeface="Helvetica Neue" charset="0"/>
                  <a:cs typeface="Helvetica Neue" charset="0"/>
                </a:rPr>
                <a:t>RPC/REST Interface</a:t>
              </a:r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6079346" y="6689666"/>
              <a:ext cx="1810909" cy="4318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3" name="Group 212"/>
            <p:cNvGrpSpPr/>
            <p:nvPr/>
          </p:nvGrpSpPr>
          <p:grpSpPr>
            <a:xfrm>
              <a:off x="4031690" y="5304390"/>
              <a:ext cx="1984578" cy="1448162"/>
              <a:chOff x="4031690" y="5304390"/>
              <a:chExt cx="1984578" cy="1448162"/>
            </a:xfrm>
          </p:grpSpPr>
          <p:sp>
            <p:nvSpPr>
              <p:cNvPr id="251" name="Rectangle 250"/>
              <p:cNvSpPr/>
              <p:nvPr/>
            </p:nvSpPr>
            <p:spPr>
              <a:xfrm>
                <a:off x="4031690" y="5687743"/>
                <a:ext cx="1810909" cy="99116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Rectangle 251"/>
              <p:cNvSpPr/>
              <p:nvPr/>
            </p:nvSpPr>
            <p:spPr>
              <a:xfrm>
                <a:off x="4285692" y="5878309"/>
                <a:ext cx="1730576" cy="8742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000" dirty="0" err="1">
                    <a:latin typeface="Helvetica" charset="0"/>
                    <a:ea typeface="Helvetica" charset="0"/>
                    <a:cs typeface="Helvetica" charset="0"/>
                  </a:rPr>
                  <a:t>Caffe</a:t>
                </a:r>
                <a:endParaRPr lang="en-US" sz="3000" dirty="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53" name="Rectangle 252"/>
              <p:cNvSpPr/>
              <p:nvPr/>
            </p:nvSpPr>
            <p:spPr>
              <a:xfrm>
                <a:off x="4031690" y="5304390"/>
                <a:ext cx="1810909" cy="40642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bg1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MC</a:t>
                </a:r>
              </a:p>
            </p:txBody>
          </p:sp>
        </p:grpSp>
        <p:grpSp>
          <p:nvGrpSpPr>
            <p:cNvPr id="215" name="Group 214"/>
            <p:cNvGrpSpPr/>
            <p:nvPr/>
          </p:nvGrpSpPr>
          <p:grpSpPr>
            <a:xfrm>
              <a:off x="8110363" y="5304390"/>
              <a:ext cx="2418934" cy="1374518"/>
              <a:chOff x="8110363" y="5304390"/>
              <a:chExt cx="2418934" cy="1374518"/>
            </a:xfrm>
          </p:grpSpPr>
          <p:sp>
            <p:nvSpPr>
              <p:cNvPr id="245" name="Rectangle 244"/>
              <p:cNvSpPr/>
              <p:nvPr/>
            </p:nvSpPr>
            <p:spPr>
              <a:xfrm>
                <a:off x="8110363" y="5687743"/>
                <a:ext cx="2418934" cy="99116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6" name="Picture 24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20058" y="5845977"/>
                <a:ext cx="2032000" cy="736600"/>
              </a:xfrm>
              <a:prstGeom prst="rect">
                <a:avLst/>
              </a:prstGeom>
            </p:spPr>
          </p:pic>
          <p:sp>
            <p:nvSpPr>
              <p:cNvPr id="247" name="Rectangle 246"/>
              <p:cNvSpPr/>
              <p:nvPr/>
            </p:nvSpPr>
            <p:spPr>
              <a:xfrm>
                <a:off x="8110363" y="5304390"/>
                <a:ext cx="2418934" cy="40642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MC</a:t>
                </a:r>
              </a:p>
            </p:txBody>
          </p:sp>
        </p:grpSp>
        <p:grpSp>
          <p:nvGrpSpPr>
            <p:cNvPr id="216" name="Group 215"/>
            <p:cNvGrpSpPr/>
            <p:nvPr/>
          </p:nvGrpSpPr>
          <p:grpSpPr>
            <a:xfrm>
              <a:off x="1017555" y="4632203"/>
              <a:ext cx="1376709" cy="696840"/>
              <a:chOff x="876282" y="4658605"/>
              <a:chExt cx="1376709" cy="696840"/>
            </a:xfrm>
          </p:grpSpPr>
          <p:sp>
            <p:nvSpPr>
              <p:cNvPr id="243" name="Up-Down Arrow 242"/>
              <p:cNvSpPr/>
              <p:nvPr/>
            </p:nvSpPr>
            <p:spPr>
              <a:xfrm>
                <a:off x="1999925" y="4658605"/>
                <a:ext cx="253066" cy="635052"/>
              </a:xfrm>
              <a:prstGeom prst="upDown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TextBox 243"/>
              <p:cNvSpPr txBox="1"/>
              <p:nvPr/>
            </p:nvSpPr>
            <p:spPr>
              <a:xfrm>
                <a:off x="876282" y="4675478"/>
                <a:ext cx="1207144" cy="6799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200" dirty="0">
                    <a:latin typeface="Helvetica Neue" charset="0"/>
                    <a:ea typeface="Helvetica Neue" charset="0"/>
                    <a:cs typeface="Helvetica Neue" charset="0"/>
                  </a:rPr>
                  <a:t>RPC</a:t>
                </a:r>
              </a:p>
            </p:txBody>
          </p:sp>
        </p:grpSp>
        <p:grpSp>
          <p:nvGrpSpPr>
            <p:cNvPr id="217" name="Group 216"/>
            <p:cNvGrpSpPr/>
            <p:nvPr/>
          </p:nvGrpSpPr>
          <p:grpSpPr>
            <a:xfrm>
              <a:off x="4077615" y="4632203"/>
              <a:ext cx="1376709" cy="696840"/>
              <a:chOff x="876282" y="4658605"/>
              <a:chExt cx="1376709" cy="696840"/>
            </a:xfrm>
          </p:grpSpPr>
          <p:sp>
            <p:nvSpPr>
              <p:cNvPr id="241" name="Up-Down Arrow 240"/>
              <p:cNvSpPr/>
              <p:nvPr/>
            </p:nvSpPr>
            <p:spPr>
              <a:xfrm>
                <a:off x="1999925" y="4658605"/>
                <a:ext cx="253066" cy="635052"/>
              </a:xfrm>
              <a:prstGeom prst="upDown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TextBox 241"/>
              <p:cNvSpPr txBox="1"/>
              <p:nvPr/>
            </p:nvSpPr>
            <p:spPr>
              <a:xfrm>
                <a:off x="876282" y="4675478"/>
                <a:ext cx="1207144" cy="6799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200" dirty="0">
                    <a:latin typeface="Helvetica Neue" charset="0"/>
                    <a:ea typeface="Helvetica Neue" charset="0"/>
                    <a:cs typeface="Helvetica Neue" charset="0"/>
                  </a:rPr>
                  <a:t>RPC</a:t>
                </a:r>
              </a:p>
            </p:txBody>
          </p:sp>
        </p:grpSp>
        <p:grpSp>
          <p:nvGrpSpPr>
            <p:cNvPr id="218" name="Group 217"/>
            <p:cNvGrpSpPr/>
            <p:nvPr/>
          </p:nvGrpSpPr>
          <p:grpSpPr>
            <a:xfrm>
              <a:off x="6121250" y="4632203"/>
              <a:ext cx="1376709" cy="696840"/>
              <a:chOff x="876282" y="4658605"/>
              <a:chExt cx="1376709" cy="696840"/>
            </a:xfrm>
          </p:grpSpPr>
          <p:sp>
            <p:nvSpPr>
              <p:cNvPr id="239" name="Up-Down Arrow 238"/>
              <p:cNvSpPr/>
              <p:nvPr/>
            </p:nvSpPr>
            <p:spPr>
              <a:xfrm>
                <a:off x="1999925" y="4658605"/>
                <a:ext cx="253066" cy="635052"/>
              </a:xfrm>
              <a:prstGeom prst="upDown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TextBox 239"/>
              <p:cNvSpPr txBox="1"/>
              <p:nvPr/>
            </p:nvSpPr>
            <p:spPr>
              <a:xfrm>
                <a:off x="876282" y="4675478"/>
                <a:ext cx="1207144" cy="6799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200" dirty="0">
                    <a:latin typeface="Helvetica Neue" charset="0"/>
                    <a:ea typeface="Helvetica Neue" charset="0"/>
                    <a:cs typeface="Helvetica Neue" charset="0"/>
                  </a:rPr>
                  <a:t>RPC</a:t>
                </a:r>
              </a:p>
            </p:txBody>
          </p:sp>
        </p:grpSp>
        <p:grpSp>
          <p:nvGrpSpPr>
            <p:cNvPr id="219" name="Group 218"/>
            <p:cNvGrpSpPr/>
            <p:nvPr/>
          </p:nvGrpSpPr>
          <p:grpSpPr>
            <a:xfrm>
              <a:off x="8445256" y="4632203"/>
              <a:ext cx="1376709" cy="696840"/>
              <a:chOff x="876282" y="4658605"/>
              <a:chExt cx="1376709" cy="696840"/>
            </a:xfrm>
          </p:grpSpPr>
          <p:sp>
            <p:nvSpPr>
              <p:cNvPr id="237" name="Up-Down Arrow 236"/>
              <p:cNvSpPr/>
              <p:nvPr/>
            </p:nvSpPr>
            <p:spPr>
              <a:xfrm>
                <a:off x="1999925" y="4658605"/>
                <a:ext cx="253066" cy="635052"/>
              </a:xfrm>
              <a:prstGeom prst="upDown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TextBox 237"/>
              <p:cNvSpPr txBox="1"/>
              <p:nvPr/>
            </p:nvSpPr>
            <p:spPr>
              <a:xfrm>
                <a:off x="876282" y="4675478"/>
                <a:ext cx="1207144" cy="6799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200">
                    <a:latin typeface="Helvetica Neue" charset="0"/>
                    <a:ea typeface="Helvetica Neue" charset="0"/>
                    <a:cs typeface="Helvetica Neue" charset="0"/>
                  </a:rPr>
                  <a:t>RPC</a:t>
                </a:r>
              </a:p>
            </p:txBody>
          </p:sp>
        </p:grpSp>
        <p:sp>
          <p:nvSpPr>
            <p:cNvPr id="220" name="Rectangle 219"/>
            <p:cNvSpPr/>
            <p:nvPr/>
          </p:nvSpPr>
          <p:spPr>
            <a:xfrm>
              <a:off x="445538" y="1118351"/>
              <a:ext cx="11344152" cy="104570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1" name="Picture 220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08471" y="1209029"/>
              <a:ext cx="1909438" cy="867668"/>
            </a:xfrm>
            <a:prstGeom prst="rect">
              <a:avLst/>
            </a:prstGeom>
          </p:spPr>
        </p:pic>
        <p:pic>
          <p:nvPicPr>
            <p:cNvPr id="222" name="Picture 22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67685" y="1209029"/>
              <a:ext cx="1828581" cy="867668"/>
            </a:xfrm>
            <a:prstGeom prst="rect">
              <a:avLst/>
            </a:prstGeom>
          </p:spPr>
        </p:pic>
        <p:pic>
          <p:nvPicPr>
            <p:cNvPr id="223" name="Picture 222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30114" y="1209029"/>
              <a:ext cx="1194440" cy="867668"/>
            </a:xfrm>
            <a:prstGeom prst="rect">
              <a:avLst/>
            </a:prstGeom>
          </p:spPr>
        </p:pic>
        <p:pic>
          <p:nvPicPr>
            <p:cNvPr id="224" name="Picture 223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36759" y="1132711"/>
              <a:ext cx="1166301" cy="1019157"/>
            </a:xfrm>
            <a:prstGeom prst="rect">
              <a:avLst/>
            </a:prstGeom>
          </p:spPr>
        </p:pic>
        <p:pic>
          <p:nvPicPr>
            <p:cNvPr id="225" name="Picture 2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015263" y="1209029"/>
              <a:ext cx="1652740" cy="867668"/>
            </a:xfrm>
            <a:prstGeom prst="rect">
              <a:avLst/>
            </a:prstGeom>
          </p:spPr>
        </p:pic>
        <p:sp>
          <p:nvSpPr>
            <p:cNvPr id="226" name="TextBox 225"/>
            <p:cNvSpPr txBox="1"/>
            <p:nvPr/>
          </p:nvSpPr>
          <p:spPr>
            <a:xfrm>
              <a:off x="445537" y="1356555"/>
              <a:ext cx="3022147" cy="679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latin typeface="Helvetica Neue" charset="0"/>
                  <a:ea typeface="Helvetica Neue" charset="0"/>
                  <a:cs typeface="Helvetica Neue" charset="0"/>
                </a:rPr>
                <a:t>Applications</a:t>
              </a:r>
            </a:p>
          </p:txBody>
        </p:sp>
        <p:grpSp>
          <p:nvGrpSpPr>
            <p:cNvPr id="227" name="Group 226"/>
            <p:cNvGrpSpPr/>
            <p:nvPr/>
          </p:nvGrpSpPr>
          <p:grpSpPr>
            <a:xfrm>
              <a:off x="10830370" y="6066011"/>
              <a:ext cx="542513" cy="147044"/>
              <a:chOff x="10658591" y="6109729"/>
              <a:chExt cx="874878" cy="237129"/>
            </a:xfrm>
          </p:grpSpPr>
          <p:sp>
            <p:nvSpPr>
              <p:cNvPr id="234" name="Oval 233"/>
              <p:cNvSpPr/>
              <p:nvPr/>
            </p:nvSpPr>
            <p:spPr>
              <a:xfrm>
                <a:off x="10658591" y="6109729"/>
                <a:ext cx="237129" cy="23712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10977466" y="6109729"/>
                <a:ext cx="237129" cy="23712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Oval 235"/>
              <p:cNvSpPr/>
              <p:nvPr/>
            </p:nvSpPr>
            <p:spPr>
              <a:xfrm>
                <a:off x="11296340" y="6109729"/>
                <a:ext cx="237129" cy="23712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8" name="Group 227"/>
            <p:cNvGrpSpPr/>
            <p:nvPr/>
          </p:nvGrpSpPr>
          <p:grpSpPr>
            <a:xfrm>
              <a:off x="445537" y="5315148"/>
              <a:ext cx="3361842" cy="1374518"/>
              <a:chOff x="445537" y="4154449"/>
              <a:chExt cx="3361842" cy="1374518"/>
            </a:xfrm>
          </p:grpSpPr>
          <p:grpSp>
            <p:nvGrpSpPr>
              <p:cNvPr id="230" name="Group 229"/>
              <p:cNvGrpSpPr/>
              <p:nvPr/>
            </p:nvGrpSpPr>
            <p:grpSpPr>
              <a:xfrm>
                <a:off x="445537" y="4154449"/>
                <a:ext cx="3361842" cy="1374518"/>
                <a:chOff x="445537" y="5304390"/>
                <a:chExt cx="3361842" cy="1374518"/>
              </a:xfrm>
            </p:grpSpPr>
            <p:sp>
              <p:nvSpPr>
                <p:cNvPr id="232" name="Rectangle 231"/>
                <p:cNvSpPr/>
                <p:nvPr/>
              </p:nvSpPr>
              <p:spPr>
                <a:xfrm>
                  <a:off x="445538" y="5687743"/>
                  <a:ext cx="3361841" cy="991165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Rectangle 232"/>
                <p:cNvSpPr/>
                <p:nvPr/>
              </p:nvSpPr>
              <p:spPr>
                <a:xfrm>
                  <a:off x="445537" y="5304390"/>
                  <a:ext cx="3361842" cy="406426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  <a:latin typeface="Helvetica Neue" charset="0"/>
                      <a:ea typeface="Helvetica Neue" charset="0"/>
                      <a:cs typeface="Helvetica Neue" charset="0"/>
                    </a:rPr>
                    <a:t>MC</a:t>
                  </a:r>
                </a:p>
              </p:txBody>
            </p:sp>
          </p:grpSp>
          <p:pic>
            <p:nvPicPr>
              <p:cNvPr id="231" name="Picture 230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72031" y="4579360"/>
                <a:ext cx="1707129" cy="908047"/>
              </a:xfrm>
              <a:prstGeom prst="rect">
                <a:avLst/>
              </a:prstGeom>
            </p:spPr>
          </p:pic>
        </p:grpSp>
        <p:sp>
          <p:nvSpPr>
            <p:cNvPr id="229" name="Rectangle 228"/>
            <p:cNvSpPr/>
            <p:nvPr/>
          </p:nvSpPr>
          <p:spPr>
            <a:xfrm>
              <a:off x="6117614" y="6703168"/>
              <a:ext cx="1753697" cy="3590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4138919" y="4974220"/>
            <a:ext cx="1187538" cy="901366"/>
            <a:chOff x="6079346" y="5304390"/>
            <a:chExt cx="1810909" cy="1374518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b="23538"/>
            <a:stretch/>
          </p:blipFill>
          <p:spPr>
            <a:xfrm>
              <a:off x="6106711" y="5666228"/>
              <a:ext cx="1764600" cy="1005840"/>
            </a:xfrm>
            <a:prstGeom prst="rect">
              <a:avLst/>
            </a:prstGeom>
          </p:spPr>
        </p:pic>
        <p:sp>
          <p:nvSpPr>
            <p:cNvPr id="67" name="Rectangle 66"/>
            <p:cNvSpPr/>
            <p:nvPr/>
          </p:nvSpPr>
          <p:spPr>
            <a:xfrm>
              <a:off x="6079346" y="5687744"/>
              <a:ext cx="1810909" cy="991164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6079346" y="5304390"/>
              <a:ext cx="1810909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128" y="-130300"/>
            <a:ext cx="10515600" cy="1325563"/>
          </a:xfrm>
        </p:spPr>
        <p:txBody>
          <a:bodyPr/>
          <a:lstStyle/>
          <a:p>
            <a:r>
              <a:rPr lang="en-US" dirty="0"/>
              <a:t>Overhead of decoupled architecture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148595" y="1972296"/>
            <a:ext cx="5786430" cy="4660463"/>
            <a:chOff x="148595" y="1972296"/>
            <a:chExt cx="5786430" cy="466046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1181" y="1972296"/>
              <a:ext cx="4157390" cy="3701418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48595" y="4561982"/>
              <a:ext cx="177574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Helvetica Neue" charset="0"/>
                  <a:ea typeface="Helvetica Neue" charset="0"/>
                  <a:cs typeface="Helvetica Neue" charset="0"/>
                </a:rPr>
                <a:t>Throughput</a:t>
              </a:r>
            </a:p>
            <a:p>
              <a:pPr algn="ctr"/>
              <a:r>
                <a:rPr lang="en-US" sz="2400" dirty="0">
                  <a:latin typeface="Helvetica Neue" charset="0"/>
                  <a:ea typeface="Helvetica Neue" charset="0"/>
                  <a:cs typeface="Helvetica Neue" charset="0"/>
                </a:rPr>
                <a:t>(QPS)</a:t>
              </a:r>
            </a:p>
          </p:txBody>
        </p:sp>
        <p:sp>
          <p:nvSpPr>
            <p:cNvPr id="20" name="Down Arrow 19"/>
            <p:cNvSpPr/>
            <p:nvPr/>
          </p:nvSpPr>
          <p:spPr>
            <a:xfrm rot="10800000">
              <a:off x="778050" y="3261394"/>
              <a:ext cx="550127" cy="1234250"/>
            </a:xfrm>
            <a:prstGeom prst="down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7739" y="2716016"/>
              <a:ext cx="10054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latin typeface="Helvetica" charset="0"/>
                  <a:ea typeface="Helvetica" charset="0"/>
                  <a:cs typeface="Helvetica" charset="0"/>
                </a:rPr>
                <a:t>Better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1639793">
              <a:off x="4311928" y="5624021"/>
              <a:ext cx="16230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C44D5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Clipper*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1639793">
              <a:off x="2436577" y="5678652"/>
              <a:ext cx="227897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4C72B0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TensorFlow</a:t>
              </a:r>
              <a:br>
                <a:rPr lang="en-US" sz="2800" dirty="0">
                  <a:solidFill>
                    <a:srgbClr val="4C72B0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</a:br>
              <a:r>
                <a:rPr lang="en-US" sz="2800" dirty="0">
                  <a:solidFill>
                    <a:srgbClr val="4C72B0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Serving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655601" y="1760379"/>
            <a:ext cx="6285882" cy="4872380"/>
            <a:chOff x="5655601" y="1760379"/>
            <a:chExt cx="6285882" cy="487238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601" y="1760379"/>
              <a:ext cx="4174224" cy="391333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0044810" y="2716016"/>
              <a:ext cx="189667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Helvetica" charset="0"/>
                  <a:ea typeface="Helvetica" charset="0"/>
                  <a:cs typeface="Helvetica" charset="0"/>
                </a:rPr>
                <a:t>P99 Latency</a:t>
              </a:r>
            </a:p>
            <a:p>
              <a:pPr algn="ctr"/>
              <a:r>
                <a:rPr lang="en-US" sz="2400" dirty="0">
                  <a:latin typeface="Helvetica" charset="0"/>
                  <a:ea typeface="Helvetica" charset="0"/>
                  <a:cs typeface="Helvetica" charset="0"/>
                </a:rPr>
                <a:t>(</a:t>
              </a:r>
              <a:r>
                <a:rPr lang="en-US" sz="2400" dirty="0" err="1">
                  <a:latin typeface="Helvetica" charset="0"/>
                  <a:ea typeface="Helvetica" charset="0"/>
                  <a:cs typeface="Helvetica" charset="0"/>
                </a:rPr>
                <a:t>ms</a:t>
              </a:r>
              <a:r>
                <a:rPr lang="en-US" sz="2400" dirty="0">
                  <a:latin typeface="Helvetica" charset="0"/>
                  <a:ea typeface="Helvetica" charset="0"/>
                  <a:cs typeface="Helvetica" charset="0"/>
                </a:rPr>
                <a:t>)</a:t>
              </a:r>
            </a:p>
          </p:txBody>
        </p:sp>
        <p:sp>
          <p:nvSpPr>
            <p:cNvPr id="23" name="Down Arrow 22"/>
            <p:cNvSpPr/>
            <p:nvPr/>
          </p:nvSpPr>
          <p:spPr>
            <a:xfrm>
              <a:off x="10633148" y="3756859"/>
              <a:ext cx="550127" cy="1227062"/>
            </a:xfrm>
            <a:prstGeom prst="down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394858" y="4983921"/>
              <a:ext cx="10054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latin typeface="Helvetica" charset="0"/>
                  <a:ea typeface="Helvetica" charset="0"/>
                  <a:cs typeface="Helvetica" charset="0"/>
                </a:rPr>
                <a:t>Better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1639793">
              <a:off x="8418254" y="5552140"/>
              <a:ext cx="16230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C44D5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Clipper*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1639793">
              <a:off x="6258981" y="5678652"/>
              <a:ext cx="227897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4C72B0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TensorFlow</a:t>
              </a:r>
              <a:br>
                <a:rPr lang="en-US" sz="2800" dirty="0">
                  <a:solidFill>
                    <a:srgbClr val="4C72B0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</a:br>
              <a:r>
                <a:rPr lang="en-US" sz="2800" dirty="0">
                  <a:solidFill>
                    <a:srgbClr val="4C72B0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Serving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328177" y="960120"/>
            <a:ext cx="6825223" cy="800259"/>
            <a:chOff x="1328177" y="960120"/>
            <a:chExt cx="6825223" cy="800259"/>
          </a:xfrm>
        </p:grpSpPr>
        <p:sp>
          <p:nvSpPr>
            <p:cNvPr id="29" name="Rounded Rectangle 28"/>
            <p:cNvSpPr/>
            <p:nvPr/>
          </p:nvSpPr>
          <p:spPr>
            <a:xfrm>
              <a:off x="1328177" y="960120"/>
              <a:ext cx="6825223" cy="80025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28177" y="1129416"/>
              <a:ext cx="68252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>
                  <a:latin typeface="Helvetica Neue Medium" charset="0"/>
                  <a:ea typeface="Helvetica Neue Medium" charset="0"/>
                  <a:cs typeface="Helvetica Neue Medium" charset="0"/>
                </a:rPr>
                <a:t>Model: </a:t>
              </a:r>
              <a:r>
                <a:rPr lang="en-US" sz="2400" i="1" dirty="0" err="1">
                  <a:latin typeface="Helvetica Neue Medium" charset="0"/>
                  <a:ea typeface="Helvetica Neue Medium" charset="0"/>
                  <a:cs typeface="Helvetica Neue Medium" charset="0"/>
                </a:rPr>
                <a:t>AlexNet</a:t>
              </a:r>
              <a:r>
                <a:rPr lang="en-US" sz="2400" i="1" dirty="0">
                  <a:latin typeface="Helvetica Neue Medium" charset="0"/>
                  <a:ea typeface="Helvetica Neue Medium" charset="0"/>
                  <a:cs typeface="Helvetica Neue Medium" charset="0"/>
                </a:rPr>
                <a:t> trained on CIFAR-10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-40228" y="6479387"/>
            <a:ext cx="33986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Helvetica Neue Medium" charset="0"/>
                <a:ea typeface="Helvetica Neue Medium" charset="0"/>
                <a:cs typeface="Helvetica Neue Medium" charset="0"/>
              </a:rPr>
              <a:t>*[NSDI 17] Prototype version of Clipper</a:t>
            </a:r>
          </a:p>
        </p:txBody>
      </p:sp>
    </p:spTree>
    <p:extLst>
      <p:ext uri="{BB962C8B-B14F-4D97-AF65-F5344CB8AC3E}">
        <p14:creationId xmlns:p14="http://schemas.microsoft.com/office/powerpoint/2010/main" val="42995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053" y="1403986"/>
            <a:ext cx="10948987" cy="5286374"/>
          </a:xfrm>
        </p:spPr>
        <p:txBody>
          <a:bodyPr>
            <a:normAutofit/>
          </a:bodyPr>
          <a:lstStyle/>
          <a:p>
            <a:pPr>
              <a:spcBef>
                <a:spcPts val="3400"/>
              </a:spcBef>
              <a:buClr>
                <a:schemeClr val="accent6">
                  <a:lumMod val="75000"/>
                </a:schemeClr>
              </a:buClr>
              <a:buFont typeface="Wingdings" charset="2"/>
              <a:buChar char="q"/>
            </a:pPr>
            <a:r>
              <a:rPr lang="en-US" sz="4300" i="1" dirty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Containerized frameworks: </a:t>
            </a:r>
            <a:r>
              <a:rPr lang="en-US" sz="4300" i="1" dirty="0">
                <a:solidFill>
                  <a:schemeClr val="accent6">
                    <a:lumMod val="75000"/>
                  </a:schemeClr>
                </a:solidFill>
              </a:rPr>
              <a:t>unified abstraction and isolation</a:t>
            </a:r>
          </a:p>
          <a:p>
            <a:pPr>
              <a:spcBef>
                <a:spcPts val="3400"/>
              </a:spcBef>
              <a:buClr>
                <a:schemeClr val="accent6">
                  <a:lumMod val="75000"/>
                </a:schemeClr>
              </a:buClr>
              <a:buFont typeface="Wingdings" charset="2"/>
              <a:buChar char="q"/>
            </a:pPr>
            <a:r>
              <a:rPr lang="en-US" sz="4300" i="1" dirty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Cross-framework caching and batching: </a:t>
            </a:r>
            <a:r>
              <a:rPr lang="en-US" sz="4300" i="1" dirty="0">
                <a:solidFill>
                  <a:schemeClr val="accent6">
                    <a:lumMod val="75000"/>
                  </a:schemeClr>
                </a:solidFill>
              </a:rPr>
              <a:t>optimize throughput and latency</a:t>
            </a:r>
          </a:p>
          <a:p>
            <a:pPr>
              <a:spcBef>
                <a:spcPts val="3400"/>
              </a:spcBef>
              <a:buClr>
                <a:schemeClr val="accent6">
                  <a:lumMod val="75000"/>
                </a:schemeClr>
              </a:buClr>
              <a:buFont typeface="Wingdings" charset="2"/>
              <a:buChar char="q"/>
            </a:pPr>
            <a:r>
              <a:rPr lang="en-US" sz="4300" i="1" dirty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Cross-framework model composition: </a:t>
            </a:r>
            <a:r>
              <a:rPr lang="en-US" sz="4300" i="1" dirty="0">
                <a:solidFill>
                  <a:schemeClr val="accent6">
                    <a:lumMod val="75000"/>
                  </a:schemeClr>
                </a:solidFill>
              </a:rPr>
              <a:t>improved accuracy through ensembles and bandits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5743" y="78423"/>
            <a:ext cx="117967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4800" b="1" i="1" dirty="0">
                <a:solidFill>
                  <a:schemeClr val="accent6">
                    <a:lumMod val="75000"/>
                  </a:schemeClr>
                </a:solidFill>
                <a:latin typeface="Futura-BoldOblique" charset="0"/>
                <a:ea typeface="Futura-BoldOblique" charset="0"/>
                <a:cs typeface="Futura-BoldOblique" charset="0"/>
              </a:rPr>
              <a:t>Technologies inside Clipper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7132" y="4715933"/>
            <a:ext cx="11311467" cy="188806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5743" y="1262964"/>
            <a:ext cx="11311467" cy="146658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167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an 54"/>
          <p:cNvSpPr/>
          <p:nvPr/>
        </p:nvSpPr>
        <p:spPr>
          <a:xfrm>
            <a:off x="391250" y="2304376"/>
            <a:ext cx="1904865" cy="2908912"/>
          </a:xfrm>
          <a:prstGeom prst="can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Big</a:t>
            </a:r>
            <a:endParaRPr lang="en-US" sz="2667" dirty="0">
              <a:solidFill>
                <a:prstClr val="white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Data</a:t>
            </a:r>
          </a:p>
        </p:txBody>
      </p:sp>
      <p:sp>
        <p:nvSpPr>
          <p:cNvPr id="96" name="Right Arrow 95"/>
          <p:cNvSpPr/>
          <p:nvPr/>
        </p:nvSpPr>
        <p:spPr>
          <a:xfrm>
            <a:off x="2561529" y="3223357"/>
            <a:ext cx="1720874" cy="1123018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Training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4665337" y="2813583"/>
            <a:ext cx="2649647" cy="1532793"/>
            <a:chOff x="4437802" y="2295143"/>
            <a:chExt cx="2565113" cy="1483893"/>
          </a:xfrm>
        </p:grpSpPr>
        <p:cxnSp>
          <p:nvCxnSpPr>
            <p:cNvPr id="88" name="Straight Arrow Connector 87"/>
            <p:cNvCxnSpPr/>
            <p:nvPr/>
          </p:nvCxnSpPr>
          <p:spPr>
            <a:xfrm>
              <a:off x="6221474" y="3037091"/>
              <a:ext cx="781441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>
              <a:off x="4608575" y="2380530"/>
              <a:ext cx="1922918" cy="65656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>
              <a:off x="4608575" y="2708810"/>
              <a:ext cx="1922918" cy="32828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608575" y="3037089"/>
              <a:ext cx="1922918" cy="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4608575" y="3037090"/>
              <a:ext cx="1922918" cy="32827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V="1">
              <a:off x="4608575" y="3037090"/>
              <a:ext cx="1922918" cy="65656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sp>
          <p:nvSpPr>
            <p:cNvPr id="94" name="Oval 93"/>
            <p:cNvSpPr/>
            <p:nvPr/>
          </p:nvSpPr>
          <p:spPr>
            <a:xfrm>
              <a:off x="5121690" y="2390319"/>
              <a:ext cx="1293541" cy="1293541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grpSp>
          <p:nvGrpSpPr>
            <p:cNvPr id="87" name="Group 86"/>
            <p:cNvGrpSpPr/>
            <p:nvPr/>
          </p:nvGrpSpPr>
          <p:grpSpPr>
            <a:xfrm>
              <a:off x="4437802" y="2295143"/>
              <a:ext cx="170773" cy="1483893"/>
              <a:chOff x="4461603" y="726948"/>
              <a:chExt cx="228600" cy="1986366"/>
            </a:xfrm>
          </p:grpSpPr>
          <p:sp>
            <p:nvSpPr>
              <p:cNvPr id="89" name="Oval 88"/>
              <p:cNvSpPr/>
              <p:nvPr/>
            </p:nvSpPr>
            <p:spPr>
              <a:xfrm>
                <a:off x="4461603" y="726948"/>
                <a:ext cx="228600" cy="228600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4461603" y="1605830"/>
                <a:ext cx="228600" cy="228600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4461603" y="2045271"/>
                <a:ext cx="228600" cy="228600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4461603" y="2484714"/>
                <a:ext cx="228600" cy="228600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4461603" y="1166389"/>
                <a:ext cx="228600" cy="228600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2007578" y="903804"/>
            <a:ext cx="2483629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4267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Learning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9583118" y="2401159"/>
            <a:ext cx="2584361" cy="3035836"/>
            <a:chOff x="6934007" y="1783903"/>
            <a:chExt cx="1938271" cy="2276877"/>
          </a:xfrm>
        </p:grpSpPr>
        <p:grpSp>
          <p:nvGrpSpPr>
            <p:cNvPr id="24" name="Group 23"/>
            <p:cNvGrpSpPr/>
            <p:nvPr/>
          </p:nvGrpSpPr>
          <p:grpSpPr>
            <a:xfrm>
              <a:off x="7248513" y="1783903"/>
              <a:ext cx="1377229" cy="1732148"/>
              <a:chOff x="9125207" y="2174230"/>
              <a:chExt cx="1380488" cy="1736247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9125207" y="2174230"/>
                <a:ext cx="1380488" cy="1736247"/>
              </a:xfrm>
              <a:prstGeom prst="rect">
                <a:avLst/>
              </a:prstGeom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9214582" y="2275991"/>
                <a:ext cx="1200434" cy="141115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9214582" y="2503488"/>
                <a:ext cx="1200434" cy="1300416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9330413" y="3302478"/>
                <a:ext cx="977923" cy="353568"/>
                <a:chOff x="9339557" y="3293334"/>
                <a:chExt cx="977923" cy="353568"/>
              </a:xfrm>
            </p:grpSpPr>
            <p:cxnSp>
              <p:nvCxnSpPr>
                <p:cNvPr id="30" name="Straight Connector 29"/>
                <p:cNvCxnSpPr/>
                <p:nvPr/>
              </p:nvCxnSpPr>
              <p:spPr>
                <a:xfrm>
                  <a:off x="9339557" y="3293334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9339557" y="3352262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9339557" y="3529046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9339557" y="3587974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9339557" y="3646902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9339557" y="3470118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9339557" y="3411190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5" name="TextBox 24"/>
            <p:cNvSpPr txBox="1"/>
            <p:nvPr/>
          </p:nvSpPr>
          <p:spPr>
            <a:xfrm>
              <a:off x="6934007" y="3560691"/>
              <a:ext cx="1938271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733" dirty="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rPr>
                <a:t>Application</a:t>
              </a:r>
            </a:p>
          </p:txBody>
        </p:sp>
      </p:grpSp>
      <p:sp>
        <p:nvSpPr>
          <p:cNvPr id="37" name="Right Arrow 36"/>
          <p:cNvSpPr/>
          <p:nvPr/>
        </p:nvSpPr>
        <p:spPr>
          <a:xfrm>
            <a:off x="7640163" y="3527881"/>
            <a:ext cx="1933739" cy="1198800"/>
          </a:xfrm>
          <a:prstGeom prst="rightArrow">
            <a:avLst/>
          </a:prstGeom>
          <a:solidFill>
            <a:srgbClr val="E16718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Decision</a:t>
            </a:r>
          </a:p>
        </p:txBody>
      </p:sp>
      <p:sp>
        <p:nvSpPr>
          <p:cNvPr id="38" name="Left Arrow 37"/>
          <p:cNvSpPr/>
          <p:nvPr/>
        </p:nvSpPr>
        <p:spPr>
          <a:xfrm>
            <a:off x="7490231" y="2112470"/>
            <a:ext cx="1842948" cy="1243892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Query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10255626" y="2996194"/>
            <a:ext cx="1320617" cy="736469"/>
            <a:chOff x="7584821" y="2225245"/>
            <a:chExt cx="990463" cy="552352"/>
          </a:xfrm>
        </p:grpSpPr>
        <p:sp>
          <p:nvSpPr>
            <p:cNvPr id="40" name="Rectangle 39"/>
            <p:cNvSpPr/>
            <p:nvPr/>
          </p:nvSpPr>
          <p:spPr>
            <a:xfrm>
              <a:off x="7584821" y="2225245"/>
              <a:ext cx="481364" cy="462472"/>
            </a:xfrm>
            <a:prstGeom prst="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7664774" y="2299845"/>
              <a:ext cx="303656" cy="30365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42" name="Triangle 41"/>
            <p:cNvSpPr/>
            <p:nvPr/>
          </p:nvSpPr>
          <p:spPr>
            <a:xfrm rot="5400000">
              <a:off x="7754787" y="2373936"/>
              <a:ext cx="180351" cy="155475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8174267" y="2225245"/>
              <a:ext cx="401017" cy="236256"/>
            </a:xfrm>
            <a:prstGeom prst="rect">
              <a:avLst/>
            </a:prstGeom>
            <a:solidFill>
              <a:srgbClr val="7030A0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8174267" y="2529126"/>
              <a:ext cx="401017" cy="236256"/>
            </a:xfrm>
            <a:prstGeom prst="rect">
              <a:avLst/>
            </a:prstGeom>
            <a:solidFill>
              <a:schemeClr val="accent4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7651675" y="2777597"/>
              <a:ext cx="38548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6" name="TextBox 45"/>
          <p:cNvSpPr txBox="1"/>
          <p:nvPr/>
        </p:nvSpPr>
        <p:spPr>
          <a:xfrm>
            <a:off x="10558386" y="2759191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7200" b="1" dirty="0">
                <a:solidFill>
                  <a:srgbClr val="4472C4"/>
                </a:solidFill>
                <a:latin typeface="Helvetica Neue" charset="0"/>
                <a:ea typeface="Helvetica Neue" charset="0"/>
                <a:cs typeface="Helvetica Neue" charset="0"/>
              </a:rPr>
              <a:t>?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411705" y="903804"/>
            <a:ext cx="2153155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4267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Serving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143530" y="4393288"/>
            <a:ext cx="1521570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3733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Model</a:t>
            </a:r>
            <a:endParaRPr lang="en-US" sz="3733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8702" y="3211701"/>
            <a:ext cx="1102291" cy="5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70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46" grpId="0"/>
      <p:bldP spid="46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8110363" y="6376250"/>
            <a:ext cx="2418934" cy="9911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4031690" y="6376250"/>
            <a:ext cx="1810909" cy="9911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5538" y="1118352"/>
            <a:ext cx="11344152" cy="64249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45567" y="2454116"/>
            <a:ext cx="11344122" cy="2812928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445538" y="-13145"/>
            <a:ext cx="11746462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Clipper Architecture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949993" y="2357235"/>
            <a:ext cx="21275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Clipper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8471" y="1209029"/>
            <a:ext cx="1909438" cy="48674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685" y="1209029"/>
            <a:ext cx="1828581" cy="48674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114" y="1209029"/>
            <a:ext cx="1194440" cy="486742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6759" y="1132712"/>
            <a:ext cx="1166301" cy="5717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263" y="1209029"/>
            <a:ext cx="1652740" cy="4867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0058" y="6469862"/>
            <a:ext cx="2032000" cy="59069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85691" y="6436458"/>
            <a:ext cx="15247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latin typeface="Helvetica" charset="0"/>
                <a:ea typeface="Helvetica" charset="0"/>
                <a:cs typeface="Helvetica" charset="0"/>
              </a:rPr>
              <a:t>Caffe</a:t>
            </a:r>
            <a:endParaRPr lang="en-US" sz="44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5537" y="1183891"/>
            <a:ext cx="3022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 Neue" charset="0"/>
                <a:ea typeface="Helvetica Neue" charset="0"/>
                <a:cs typeface="Helvetica Neue" charset="0"/>
              </a:rPr>
              <a:t>Applications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783991" y="1781929"/>
            <a:ext cx="1736806" cy="635052"/>
            <a:chOff x="783991" y="2298303"/>
            <a:chExt cx="1736806" cy="635052"/>
          </a:xfrm>
        </p:grpSpPr>
        <p:sp>
          <p:nvSpPr>
            <p:cNvPr id="22" name="TextBox 21"/>
            <p:cNvSpPr txBox="1"/>
            <p:nvPr/>
          </p:nvSpPr>
          <p:spPr>
            <a:xfrm>
              <a:off x="783991" y="2323442"/>
              <a:ext cx="148374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Predict</a:t>
              </a:r>
            </a:p>
          </p:txBody>
        </p:sp>
        <p:sp>
          <p:nvSpPr>
            <p:cNvPr id="23" name="Up-Down Arrow 22"/>
            <p:cNvSpPr/>
            <p:nvPr/>
          </p:nvSpPr>
          <p:spPr>
            <a:xfrm>
              <a:off x="2267731" y="2298303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498601" y="1781929"/>
            <a:ext cx="1970146" cy="635052"/>
            <a:chOff x="9498601" y="2298303"/>
            <a:chExt cx="1970146" cy="635052"/>
          </a:xfrm>
        </p:grpSpPr>
        <p:sp>
          <p:nvSpPr>
            <p:cNvPr id="50" name="TextBox 49"/>
            <p:cNvSpPr txBox="1"/>
            <p:nvPr/>
          </p:nvSpPr>
          <p:spPr>
            <a:xfrm>
              <a:off x="9741992" y="2323442"/>
              <a:ext cx="172675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Observe</a:t>
              </a:r>
            </a:p>
          </p:txBody>
        </p:sp>
        <p:sp>
          <p:nvSpPr>
            <p:cNvPr id="51" name="Up-Down Arrow 50"/>
            <p:cNvSpPr/>
            <p:nvPr/>
          </p:nvSpPr>
          <p:spPr>
            <a:xfrm>
              <a:off x="9498601" y="2298303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4054677" y="1807068"/>
            <a:ext cx="4153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Helvetica Neue" charset="0"/>
                <a:ea typeface="Helvetica Neue" charset="0"/>
                <a:cs typeface="Helvetica Neue" charset="0"/>
              </a:rPr>
              <a:t>RPC/REST Interface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711" y="6354736"/>
            <a:ext cx="1764600" cy="1111072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0830370" y="6399323"/>
            <a:ext cx="542513" cy="147044"/>
            <a:chOff x="10658591" y="6109729"/>
            <a:chExt cx="874878" cy="237129"/>
          </a:xfrm>
        </p:grpSpPr>
        <p:sp>
          <p:nvSpPr>
            <p:cNvPr id="28" name="Oval 27"/>
            <p:cNvSpPr/>
            <p:nvPr/>
          </p:nvSpPr>
          <p:spPr>
            <a:xfrm>
              <a:off x="10658591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10977466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11296340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Rectangle 57"/>
          <p:cNvSpPr/>
          <p:nvPr/>
        </p:nvSpPr>
        <p:spPr>
          <a:xfrm>
            <a:off x="6079346" y="6376251"/>
            <a:ext cx="1810909" cy="829648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079346" y="7227414"/>
            <a:ext cx="1810909" cy="431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4031690" y="5992897"/>
            <a:ext cx="1810909" cy="4064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MC</a:t>
            </a:r>
          </a:p>
        </p:txBody>
      </p:sp>
      <p:sp>
        <p:nvSpPr>
          <p:cNvPr id="70" name="Rectangle 69"/>
          <p:cNvSpPr/>
          <p:nvPr/>
        </p:nvSpPr>
        <p:spPr>
          <a:xfrm>
            <a:off x="6079346" y="5992897"/>
            <a:ext cx="1810909" cy="4064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MC</a:t>
            </a:r>
          </a:p>
        </p:txBody>
      </p:sp>
      <p:sp>
        <p:nvSpPr>
          <p:cNvPr id="71" name="Rectangle 70"/>
          <p:cNvSpPr/>
          <p:nvPr/>
        </p:nvSpPr>
        <p:spPr>
          <a:xfrm>
            <a:off x="8110363" y="5992897"/>
            <a:ext cx="2418934" cy="4064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MC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196853" y="5320710"/>
            <a:ext cx="1197411" cy="635052"/>
            <a:chOff x="1055580" y="4658605"/>
            <a:chExt cx="1197411" cy="635052"/>
          </a:xfrm>
        </p:grpSpPr>
        <p:sp>
          <p:nvSpPr>
            <p:cNvPr id="66" name="Up-Down Arrow 65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  <a:endParaRPr lang="en-US" sz="3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256913" y="5320710"/>
            <a:ext cx="1197411" cy="635052"/>
            <a:chOff x="1055580" y="4658605"/>
            <a:chExt cx="1197411" cy="635052"/>
          </a:xfrm>
        </p:grpSpPr>
        <p:sp>
          <p:nvSpPr>
            <p:cNvPr id="74" name="Up-Down Arrow 73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  <a:endParaRPr lang="en-US" sz="3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300548" y="5320710"/>
            <a:ext cx="1197411" cy="635052"/>
            <a:chOff x="1055580" y="4658605"/>
            <a:chExt cx="1197411" cy="635052"/>
          </a:xfrm>
        </p:grpSpPr>
        <p:sp>
          <p:nvSpPr>
            <p:cNvPr id="77" name="Up-Down Arrow 76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  <a:endParaRPr lang="en-US" sz="3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8624554" y="5320710"/>
            <a:ext cx="1197411" cy="635052"/>
            <a:chOff x="1055580" y="4658605"/>
            <a:chExt cx="1197411" cy="635052"/>
          </a:xfrm>
        </p:grpSpPr>
        <p:sp>
          <p:nvSpPr>
            <p:cNvPr id="80" name="Up-Down Arrow 79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  <a:endParaRPr lang="en-US" sz="3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34701" y="3946785"/>
            <a:ext cx="10997397" cy="1181124"/>
            <a:chOff x="634701" y="3946785"/>
            <a:chExt cx="10997397" cy="1181124"/>
          </a:xfrm>
        </p:grpSpPr>
        <p:sp>
          <p:nvSpPr>
            <p:cNvPr id="63" name="Rectangle 62"/>
            <p:cNvSpPr/>
            <p:nvPr/>
          </p:nvSpPr>
          <p:spPr>
            <a:xfrm>
              <a:off x="634701" y="3946785"/>
              <a:ext cx="10997397" cy="1181124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Ins="274320" rtlCol="0" anchor="ctr"/>
            <a:lstStyle/>
            <a:p>
              <a:pPr algn="r"/>
              <a:r>
                <a:rPr lang="en-US" sz="3200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Model Abstraction Layer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37486" y="4029515"/>
              <a:ext cx="468448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Provide a </a:t>
              </a:r>
              <a:r>
                <a:rPr lang="en-US" sz="2000" b="1" i="1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common interface </a:t>
              </a:r>
              <a:r>
                <a:rPr lang="en-US" sz="2000" i="1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to models</a:t>
              </a:r>
            </a:p>
            <a:p>
              <a:r>
                <a:rPr lang="en-US" sz="2000" i="1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while </a:t>
              </a:r>
              <a:r>
                <a:rPr lang="en-US" sz="2000" b="1" i="1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bounding latency </a:t>
              </a:r>
              <a:r>
                <a:rPr lang="en-US" sz="2000" i="1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and </a:t>
              </a:r>
              <a:br>
                <a:rPr lang="en-US" sz="2000" i="1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</a:br>
              <a:r>
                <a:rPr lang="en-US" sz="2000" b="1" i="1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maximizing throughput</a:t>
              </a:r>
              <a:r>
                <a:rPr lang="en-US" sz="2000" i="1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.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45537" y="5992897"/>
            <a:ext cx="3361842" cy="1374518"/>
            <a:chOff x="445537" y="5992897"/>
            <a:chExt cx="3361842" cy="1374518"/>
          </a:xfrm>
        </p:grpSpPr>
        <p:sp>
          <p:nvSpPr>
            <p:cNvPr id="27" name="Rectangle 26"/>
            <p:cNvSpPr/>
            <p:nvPr/>
          </p:nvSpPr>
          <p:spPr>
            <a:xfrm>
              <a:off x="445538" y="6376250"/>
              <a:ext cx="3361841" cy="9911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445537" y="5992897"/>
              <a:ext cx="3361842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Model Container (MC)</a:t>
              </a:r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2893" y="6436458"/>
              <a:ext cx="1707129" cy="9080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3303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8110363" y="6376250"/>
            <a:ext cx="2418934" cy="9911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4031690" y="6376250"/>
            <a:ext cx="1810909" cy="9911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5538" y="1118352"/>
            <a:ext cx="11344152" cy="64249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45567" y="2454116"/>
            <a:ext cx="11344122" cy="2812928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445538" y="-13145"/>
            <a:ext cx="11746462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Clipper Architecture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949993" y="2357235"/>
            <a:ext cx="21275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Clipper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8471" y="1209029"/>
            <a:ext cx="1909438" cy="48674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685" y="1209029"/>
            <a:ext cx="1828581" cy="48674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114" y="1209029"/>
            <a:ext cx="1194440" cy="486742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6759" y="1132712"/>
            <a:ext cx="1166301" cy="5717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263" y="1209029"/>
            <a:ext cx="1652740" cy="4867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0058" y="6469862"/>
            <a:ext cx="2032000" cy="59069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85691" y="6436458"/>
            <a:ext cx="15247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latin typeface="Helvetica" charset="0"/>
                <a:ea typeface="Helvetica" charset="0"/>
                <a:cs typeface="Helvetica" charset="0"/>
              </a:rPr>
              <a:t>Caffe</a:t>
            </a:r>
            <a:endParaRPr lang="en-US" sz="44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5537" y="1183891"/>
            <a:ext cx="3022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 Neue" charset="0"/>
                <a:ea typeface="Helvetica Neue" charset="0"/>
                <a:cs typeface="Helvetica Neue" charset="0"/>
              </a:rPr>
              <a:t>Applications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783991" y="1781929"/>
            <a:ext cx="1736806" cy="635052"/>
            <a:chOff x="783991" y="2298303"/>
            <a:chExt cx="1736806" cy="635052"/>
          </a:xfrm>
        </p:grpSpPr>
        <p:sp>
          <p:nvSpPr>
            <p:cNvPr id="22" name="TextBox 21"/>
            <p:cNvSpPr txBox="1"/>
            <p:nvPr/>
          </p:nvSpPr>
          <p:spPr>
            <a:xfrm>
              <a:off x="783991" y="2323442"/>
              <a:ext cx="148374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Predict</a:t>
              </a:r>
            </a:p>
          </p:txBody>
        </p:sp>
        <p:sp>
          <p:nvSpPr>
            <p:cNvPr id="23" name="Up-Down Arrow 22"/>
            <p:cNvSpPr/>
            <p:nvPr/>
          </p:nvSpPr>
          <p:spPr>
            <a:xfrm>
              <a:off x="2267731" y="2298303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498601" y="1781929"/>
            <a:ext cx="1970146" cy="635052"/>
            <a:chOff x="9498601" y="2298303"/>
            <a:chExt cx="1970146" cy="635052"/>
          </a:xfrm>
        </p:grpSpPr>
        <p:sp>
          <p:nvSpPr>
            <p:cNvPr id="50" name="TextBox 49"/>
            <p:cNvSpPr txBox="1"/>
            <p:nvPr/>
          </p:nvSpPr>
          <p:spPr>
            <a:xfrm>
              <a:off x="9741992" y="2323442"/>
              <a:ext cx="172675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Observe</a:t>
              </a:r>
            </a:p>
          </p:txBody>
        </p:sp>
        <p:sp>
          <p:nvSpPr>
            <p:cNvPr id="51" name="Up-Down Arrow 50"/>
            <p:cNvSpPr/>
            <p:nvPr/>
          </p:nvSpPr>
          <p:spPr>
            <a:xfrm>
              <a:off x="9498601" y="2298303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4054677" y="1807068"/>
            <a:ext cx="4153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Helvetica Neue" charset="0"/>
                <a:ea typeface="Helvetica Neue" charset="0"/>
                <a:cs typeface="Helvetica Neue" charset="0"/>
              </a:rPr>
              <a:t>RPC/REST Interface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711" y="6354736"/>
            <a:ext cx="1764600" cy="1111072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0830370" y="6399323"/>
            <a:ext cx="542513" cy="147044"/>
            <a:chOff x="10658591" y="6109729"/>
            <a:chExt cx="874878" cy="237129"/>
          </a:xfrm>
        </p:grpSpPr>
        <p:sp>
          <p:nvSpPr>
            <p:cNvPr id="28" name="Oval 27"/>
            <p:cNvSpPr/>
            <p:nvPr/>
          </p:nvSpPr>
          <p:spPr>
            <a:xfrm>
              <a:off x="10658591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10977466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11296340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Rectangle 57"/>
          <p:cNvSpPr/>
          <p:nvPr/>
        </p:nvSpPr>
        <p:spPr>
          <a:xfrm>
            <a:off x="6079346" y="6376251"/>
            <a:ext cx="1810909" cy="829648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079346" y="7227414"/>
            <a:ext cx="1810909" cy="431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4031690" y="5992897"/>
            <a:ext cx="1810909" cy="4064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MC</a:t>
            </a:r>
          </a:p>
        </p:txBody>
      </p:sp>
      <p:sp>
        <p:nvSpPr>
          <p:cNvPr id="70" name="Rectangle 69"/>
          <p:cNvSpPr/>
          <p:nvPr/>
        </p:nvSpPr>
        <p:spPr>
          <a:xfrm>
            <a:off x="6079346" y="5992897"/>
            <a:ext cx="1810909" cy="4064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MC</a:t>
            </a:r>
          </a:p>
        </p:txBody>
      </p:sp>
      <p:sp>
        <p:nvSpPr>
          <p:cNvPr id="71" name="Rectangle 70"/>
          <p:cNvSpPr/>
          <p:nvPr/>
        </p:nvSpPr>
        <p:spPr>
          <a:xfrm>
            <a:off x="8110363" y="5992897"/>
            <a:ext cx="2418934" cy="4064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MC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196853" y="5320710"/>
            <a:ext cx="1197411" cy="635052"/>
            <a:chOff x="1055580" y="4658605"/>
            <a:chExt cx="1197411" cy="635052"/>
          </a:xfrm>
        </p:grpSpPr>
        <p:sp>
          <p:nvSpPr>
            <p:cNvPr id="66" name="Up-Down Arrow 65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256913" y="5320710"/>
            <a:ext cx="1197411" cy="635052"/>
            <a:chOff x="1055580" y="4658605"/>
            <a:chExt cx="1197411" cy="635052"/>
          </a:xfrm>
        </p:grpSpPr>
        <p:sp>
          <p:nvSpPr>
            <p:cNvPr id="74" name="Up-Down Arrow 73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  <a:endParaRPr lang="en-US" sz="3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300548" y="5320710"/>
            <a:ext cx="1197411" cy="635052"/>
            <a:chOff x="1055580" y="4658605"/>
            <a:chExt cx="1197411" cy="635052"/>
          </a:xfrm>
        </p:grpSpPr>
        <p:sp>
          <p:nvSpPr>
            <p:cNvPr id="77" name="Up-Down Arrow 76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  <a:endParaRPr lang="en-US" sz="3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8624554" y="5320710"/>
            <a:ext cx="1197411" cy="635052"/>
            <a:chOff x="1055580" y="4658605"/>
            <a:chExt cx="1197411" cy="635052"/>
          </a:xfrm>
        </p:grpSpPr>
        <p:sp>
          <p:nvSpPr>
            <p:cNvPr id="80" name="Up-Down Arrow 79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  <a:endParaRPr lang="en-US" sz="3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34701" y="3946785"/>
            <a:ext cx="10997397" cy="1181124"/>
            <a:chOff x="634701" y="3898271"/>
            <a:chExt cx="10997397" cy="1181124"/>
          </a:xfrm>
        </p:grpSpPr>
        <p:sp>
          <p:nvSpPr>
            <p:cNvPr id="63" name="Rectangle 62"/>
            <p:cNvSpPr/>
            <p:nvPr/>
          </p:nvSpPr>
          <p:spPr>
            <a:xfrm>
              <a:off x="634701" y="3898271"/>
              <a:ext cx="10997397" cy="1181124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Ins="274320" rtlCol="0" anchor="ctr"/>
            <a:lstStyle/>
            <a:p>
              <a:pPr algn="r"/>
              <a:r>
                <a:rPr lang="en-US" sz="32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Model Abstraction Layer</a:t>
              </a:r>
              <a:endParaRPr lang="en-US" sz="32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82" name="Rounded Rectangle 81"/>
            <p:cNvSpPr/>
            <p:nvPr/>
          </p:nvSpPr>
          <p:spPr>
            <a:xfrm>
              <a:off x="780876" y="3971235"/>
              <a:ext cx="5042536" cy="47475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Ins="91440"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rPr>
                <a:t>Caching</a:t>
              </a:r>
            </a:p>
          </p:txBody>
        </p:sp>
        <p:sp>
          <p:nvSpPr>
            <p:cNvPr id="83" name="Rounded Rectangle 82"/>
            <p:cNvSpPr/>
            <p:nvPr/>
          </p:nvSpPr>
          <p:spPr>
            <a:xfrm>
              <a:off x="780876" y="4531828"/>
              <a:ext cx="5042536" cy="47475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Ins="91440"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rPr>
                <a:t>Latency-Aware Batching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445537" y="5992897"/>
            <a:ext cx="3361842" cy="1374518"/>
            <a:chOff x="445537" y="5992897"/>
            <a:chExt cx="3361842" cy="1374518"/>
          </a:xfrm>
        </p:grpSpPr>
        <p:sp>
          <p:nvSpPr>
            <p:cNvPr id="85" name="Rectangle 84"/>
            <p:cNvSpPr/>
            <p:nvPr/>
          </p:nvSpPr>
          <p:spPr>
            <a:xfrm>
              <a:off x="445538" y="6376250"/>
              <a:ext cx="3361841" cy="9911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45537" y="5992897"/>
              <a:ext cx="3361842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Model Container (MC)</a:t>
              </a:r>
            </a:p>
          </p:txBody>
        </p:sp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2893" y="6436458"/>
              <a:ext cx="1707129" cy="9080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6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726023" y="1852807"/>
            <a:ext cx="3885557" cy="1981277"/>
            <a:chOff x="374332" y="1887984"/>
            <a:chExt cx="3885557" cy="1981277"/>
          </a:xfrm>
        </p:grpSpPr>
        <p:grpSp>
          <p:nvGrpSpPr>
            <p:cNvPr id="41" name="Group 40"/>
            <p:cNvGrpSpPr/>
            <p:nvPr/>
          </p:nvGrpSpPr>
          <p:grpSpPr>
            <a:xfrm>
              <a:off x="374332" y="1887984"/>
              <a:ext cx="1836305" cy="1981277"/>
              <a:chOff x="374332" y="1887984"/>
              <a:chExt cx="1836305" cy="1981277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374332" y="1887984"/>
                <a:ext cx="1836305" cy="1981277"/>
              </a:xfrm>
              <a:prstGeom prst="rect">
                <a:avLst/>
              </a:prstGeom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493217" y="2023345"/>
                <a:ext cx="1596800" cy="187709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93217" y="2325958"/>
                <a:ext cx="1596800" cy="1423727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2256840" y="2093792"/>
              <a:ext cx="2003049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4287" lvl="0"/>
              <a:r>
                <a:rPr lang="en-US" sz="2400" dirty="0">
                  <a:solidFill>
                    <a:srgbClr val="000000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 single </a:t>
              </a:r>
            </a:p>
            <a:p>
              <a:pPr marL="14287" lvl="0"/>
              <a:r>
                <a:rPr lang="en-US" sz="2400" dirty="0">
                  <a:solidFill>
                    <a:srgbClr val="000000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page load </a:t>
              </a:r>
              <a:br>
                <a:rPr lang="en-US" sz="2400" dirty="0">
                  <a:solidFill>
                    <a:srgbClr val="000000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</a:br>
              <a:r>
                <a:rPr lang="en-US" sz="2400" dirty="0">
                  <a:solidFill>
                    <a:srgbClr val="000000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Wingdings"/>
                </a:rPr>
                <a:t>may generate</a:t>
              </a:r>
            </a:p>
            <a:p>
              <a:pPr marL="14287" lvl="0"/>
              <a:r>
                <a:rPr lang="en-US" sz="2400" dirty="0">
                  <a:solidFill>
                    <a:srgbClr val="000000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Wingdings"/>
                </a:rPr>
                <a:t>many queries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004" y="-34791"/>
            <a:ext cx="12896828" cy="1325563"/>
          </a:xfrm>
        </p:spPr>
        <p:txBody>
          <a:bodyPr>
            <a:normAutofit/>
          </a:bodyPr>
          <a:lstStyle/>
          <a:p>
            <a:r>
              <a:rPr lang="en-US" i="1" dirty="0"/>
              <a:t>Batching </a:t>
            </a:r>
            <a:r>
              <a:rPr lang="en-US" dirty="0"/>
              <a:t>to Improve Throughput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9538" y="1142658"/>
            <a:ext cx="6843933" cy="1809528"/>
          </a:xfrm>
        </p:spPr>
        <p:txBody>
          <a:bodyPr>
            <a:normAutofit/>
          </a:bodyPr>
          <a:lstStyle/>
          <a:p>
            <a:r>
              <a:rPr lang="en-US" dirty="0"/>
              <a:t>Optimal batch depends on:</a:t>
            </a:r>
          </a:p>
          <a:p>
            <a:pPr lvl="1"/>
            <a:r>
              <a:rPr lang="en-US" dirty="0"/>
              <a:t>hardware configuration</a:t>
            </a:r>
          </a:p>
          <a:p>
            <a:pPr lvl="1"/>
            <a:r>
              <a:rPr lang="en-US" dirty="0"/>
              <a:t>model and framework</a:t>
            </a:r>
          </a:p>
          <a:p>
            <a:pPr lvl="1"/>
            <a:r>
              <a:rPr lang="en-US" dirty="0"/>
              <a:t>system load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979190" y="2447842"/>
            <a:ext cx="1343331" cy="1109784"/>
            <a:chOff x="627499" y="2483019"/>
            <a:chExt cx="1343331" cy="1109784"/>
          </a:xfrm>
        </p:grpSpPr>
        <p:grpSp>
          <p:nvGrpSpPr>
            <p:cNvPr id="40" name="Group 39"/>
            <p:cNvGrpSpPr/>
            <p:nvPr/>
          </p:nvGrpSpPr>
          <p:grpSpPr>
            <a:xfrm>
              <a:off x="627499" y="2483019"/>
              <a:ext cx="641819" cy="616629"/>
              <a:chOff x="627499" y="2483019"/>
              <a:chExt cx="641819" cy="616629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627499" y="2483019"/>
                <a:ext cx="641819" cy="616629"/>
              </a:xfrm>
              <a:prstGeom prst="rect">
                <a:avLst/>
              </a:prstGeom>
              <a:solidFill>
                <a:schemeClr val="tx1"/>
              </a:solidFill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756003" y="2582486"/>
                <a:ext cx="404875" cy="40487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3" name="Triangle 22"/>
              <p:cNvSpPr/>
              <p:nvPr/>
            </p:nvSpPr>
            <p:spPr>
              <a:xfrm rot="5400000">
                <a:off x="876020" y="2681274"/>
                <a:ext cx="240468" cy="207300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1436141" y="2483019"/>
              <a:ext cx="534689" cy="315008"/>
            </a:xfrm>
            <a:prstGeom prst="rect">
              <a:avLst/>
            </a:prstGeom>
            <a:solidFill>
              <a:srgbClr val="7030A0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436141" y="2888193"/>
              <a:ext cx="534689" cy="315008"/>
            </a:xfrm>
            <a:prstGeom prst="rect">
              <a:avLst/>
            </a:prstGeom>
            <a:solidFill>
              <a:schemeClr val="accent4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716638" y="3219488"/>
              <a:ext cx="51398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642113" y="3349318"/>
              <a:ext cx="359513" cy="24348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126715" y="3349318"/>
              <a:ext cx="359513" cy="243485"/>
            </a:xfrm>
            <a:prstGeom prst="rect">
              <a:avLst/>
            </a:prstGeom>
            <a:solidFill>
              <a:srgbClr val="FFC000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611317" y="3349318"/>
              <a:ext cx="359513" cy="243485"/>
            </a:xfrm>
            <a:prstGeom prst="rect">
              <a:avLst/>
            </a:prstGeom>
            <a:solidFill>
              <a:srgbClr val="00B0F0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44" name="Content Placeholder 2"/>
          <p:cNvSpPr txBox="1">
            <a:spLocks/>
          </p:cNvSpPr>
          <p:nvPr/>
        </p:nvSpPr>
        <p:spPr>
          <a:xfrm>
            <a:off x="190004" y="1142657"/>
            <a:ext cx="4421576" cy="1627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42913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Wingdings" charset="2"/>
              <a:buChar char="Ø"/>
              <a:tabLst/>
              <a:defRPr sz="2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914400" indent="-45720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24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2pPr>
            <a:lvl3pPr marL="1373188" indent="-31115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20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3pPr>
            <a:lvl4pPr marL="1830388" indent="-236538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1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4pPr>
            <a:lvl5pPr marL="2287588" indent="-23495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1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Why batching helps:</a:t>
            </a:r>
            <a:endParaRPr lang="en-US" b="1" dirty="0"/>
          </a:p>
        </p:txBody>
      </p:sp>
      <p:cxnSp>
        <p:nvCxnSpPr>
          <p:cNvPr id="56" name="Straight Connector 55"/>
          <p:cNvCxnSpPr/>
          <p:nvPr/>
        </p:nvCxnSpPr>
        <p:spPr>
          <a:xfrm>
            <a:off x="4944792" y="1063044"/>
            <a:ext cx="0" cy="553470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644361" y="4601927"/>
            <a:ext cx="4153293" cy="2054155"/>
            <a:chOff x="76162" y="4021065"/>
            <a:chExt cx="5394960" cy="266826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" t="45911" r="29104"/>
            <a:stretch/>
          </p:blipFill>
          <p:spPr>
            <a:xfrm>
              <a:off x="76162" y="4021065"/>
              <a:ext cx="5394959" cy="2668265"/>
            </a:xfrm>
            <a:prstGeom prst="rect">
              <a:avLst/>
            </a:prstGeom>
          </p:spPr>
        </p:pic>
        <p:cxnSp>
          <p:nvCxnSpPr>
            <p:cNvPr id="37" name="Straight Connector 36"/>
            <p:cNvCxnSpPr/>
            <p:nvPr/>
          </p:nvCxnSpPr>
          <p:spPr>
            <a:xfrm flipH="1">
              <a:off x="5471121" y="4262236"/>
              <a:ext cx="1" cy="2024264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 rot="16200000">
            <a:off x="-258049" y="5452831"/>
            <a:ext cx="15105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20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Throughput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90004" y="4178437"/>
            <a:ext cx="49095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" lvl="0"/>
            <a:r>
              <a:rPr lang="en-US" sz="240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Throughput-optimized frameworks</a:t>
            </a:r>
            <a:endParaRPr lang="en-US" sz="2400" dirty="0">
              <a:solidFill>
                <a:srgbClr val="000000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142764" y="6479179"/>
            <a:ext cx="1377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20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Batch size</a:t>
            </a:r>
          </a:p>
        </p:txBody>
      </p:sp>
    </p:spTree>
    <p:extLst>
      <p:ext uri="{BB962C8B-B14F-4D97-AF65-F5344CB8AC3E}">
        <p14:creationId xmlns:p14="http://schemas.microsoft.com/office/powerpoint/2010/main" val="214476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9" grpId="0"/>
      <p:bldP spid="38" grpId="0"/>
      <p:bldP spid="5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726023" y="1852807"/>
            <a:ext cx="3885557" cy="1981277"/>
            <a:chOff x="374332" y="1887984"/>
            <a:chExt cx="3885557" cy="1981277"/>
          </a:xfrm>
        </p:grpSpPr>
        <p:grpSp>
          <p:nvGrpSpPr>
            <p:cNvPr id="41" name="Group 40"/>
            <p:cNvGrpSpPr/>
            <p:nvPr/>
          </p:nvGrpSpPr>
          <p:grpSpPr>
            <a:xfrm>
              <a:off x="374332" y="1887984"/>
              <a:ext cx="1836305" cy="1981277"/>
              <a:chOff x="374332" y="1887984"/>
              <a:chExt cx="1836305" cy="1981277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374332" y="1887984"/>
                <a:ext cx="1836305" cy="1981277"/>
              </a:xfrm>
              <a:prstGeom prst="rect">
                <a:avLst/>
              </a:prstGeom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493217" y="2023345"/>
                <a:ext cx="1596800" cy="187709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93217" y="2325958"/>
                <a:ext cx="1596800" cy="1423727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2256840" y="2093792"/>
              <a:ext cx="2003049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4287" lvl="0"/>
              <a:r>
                <a:rPr lang="en-US" sz="2400" dirty="0">
                  <a:solidFill>
                    <a:srgbClr val="000000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 single </a:t>
              </a:r>
            </a:p>
            <a:p>
              <a:pPr marL="14287" lvl="0"/>
              <a:r>
                <a:rPr lang="en-US" sz="2400" dirty="0">
                  <a:solidFill>
                    <a:srgbClr val="000000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page load </a:t>
              </a:r>
              <a:br>
                <a:rPr lang="en-US" sz="2400" dirty="0">
                  <a:solidFill>
                    <a:srgbClr val="000000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</a:br>
              <a:r>
                <a:rPr lang="en-US" sz="2400" dirty="0">
                  <a:solidFill>
                    <a:srgbClr val="000000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Wingdings"/>
                </a:rPr>
                <a:t>may generate</a:t>
              </a:r>
            </a:p>
            <a:p>
              <a:pPr marL="14287" lvl="0"/>
              <a:r>
                <a:rPr lang="en-US" sz="2400" dirty="0">
                  <a:solidFill>
                    <a:srgbClr val="000000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Wingdings"/>
                </a:rPr>
                <a:t>many queries</a:t>
              </a: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9538" y="1142658"/>
            <a:ext cx="6843933" cy="1809528"/>
          </a:xfrm>
        </p:spPr>
        <p:txBody>
          <a:bodyPr>
            <a:normAutofit/>
          </a:bodyPr>
          <a:lstStyle/>
          <a:p>
            <a:r>
              <a:rPr lang="en-US" dirty="0"/>
              <a:t>Optimal batch depends on:</a:t>
            </a:r>
          </a:p>
          <a:p>
            <a:pPr lvl="1"/>
            <a:r>
              <a:rPr lang="en-US" dirty="0"/>
              <a:t>hardware configuration</a:t>
            </a:r>
          </a:p>
          <a:p>
            <a:pPr lvl="1"/>
            <a:r>
              <a:rPr lang="en-US" dirty="0"/>
              <a:t>model and framework</a:t>
            </a:r>
          </a:p>
          <a:p>
            <a:pPr lvl="1"/>
            <a:r>
              <a:rPr lang="en-US" dirty="0"/>
              <a:t>system load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979190" y="2447842"/>
            <a:ext cx="1343331" cy="1109784"/>
            <a:chOff x="627499" y="2483019"/>
            <a:chExt cx="1343331" cy="1109784"/>
          </a:xfrm>
        </p:grpSpPr>
        <p:grpSp>
          <p:nvGrpSpPr>
            <p:cNvPr id="40" name="Group 39"/>
            <p:cNvGrpSpPr/>
            <p:nvPr/>
          </p:nvGrpSpPr>
          <p:grpSpPr>
            <a:xfrm>
              <a:off x="627499" y="2483019"/>
              <a:ext cx="641819" cy="616629"/>
              <a:chOff x="627499" y="2483019"/>
              <a:chExt cx="641819" cy="616629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627499" y="2483019"/>
                <a:ext cx="641819" cy="616629"/>
              </a:xfrm>
              <a:prstGeom prst="rect">
                <a:avLst/>
              </a:prstGeom>
              <a:solidFill>
                <a:schemeClr val="tx1"/>
              </a:solidFill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756003" y="2582486"/>
                <a:ext cx="404875" cy="40487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3" name="Triangle 22"/>
              <p:cNvSpPr/>
              <p:nvPr/>
            </p:nvSpPr>
            <p:spPr>
              <a:xfrm rot="5400000">
                <a:off x="876020" y="2681274"/>
                <a:ext cx="240468" cy="207300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1436141" y="2483019"/>
              <a:ext cx="534689" cy="315008"/>
            </a:xfrm>
            <a:prstGeom prst="rect">
              <a:avLst/>
            </a:prstGeom>
            <a:solidFill>
              <a:srgbClr val="7030A0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436141" y="2888193"/>
              <a:ext cx="534689" cy="315008"/>
            </a:xfrm>
            <a:prstGeom prst="rect">
              <a:avLst/>
            </a:prstGeom>
            <a:solidFill>
              <a:schemeClr val="accent4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716638" y="3219488"/>
              <a:ext cx="51398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642113" y="3349318"/>
              <a:ext cx="359513" cy="24348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126715" y="3349318"/>
              <a:ext cx="359513" cy="243485"/>
            </a:xfrm>
            <a:prstGeom prst="rect">
              <a:avLst/>
            </a:prstGeom>
            <a:solidFill>
              <a:srgbClr val="FFC000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611317" y="3349318"/>
              <a:ext cx="359513" cy="243485"/>
            </a:xfrm>
            <a:prstGeom prst="rect">
              <a:avLst/>
            </a:prstGeom>
            <a:solidFill>
              <a:srgbClr val="00B0F0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44" name="Content Placeholder 2"/>
          <p:cNvSpPr txBox="1">
            <a:spLocks/>
          </p:cNvSpPr>
          <p:nvPr/>
        </p:nvSpPr>
        <p:spPr>
          <a:xfrm>
            <a:off x="190004" y="1142657"/>
            <a:ext cx="4421576" cy="1627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42913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Wingdings" charset="2"/>
              <a:buChar char="Ø"/>
              <a:tabLst/>
              <a:defRPr sz="2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914400" indent="-45720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24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2pPr>
            <a:lvl3pPr marL="1373188" indent="-31115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20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3pPr>
            <a:lvl4pPr marL="1830388" indent="-236538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1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4pPr>
            <a:lvl5pPr marL="2287588" indent="-23495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1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Why batching helps:</a:t>
            </a:r>
            <a:endParaRPr lang="en-US" b="1" dirty="0"/>
          </a:p>
        </p:txBody>
      </p:sp>
      <p:cxnSp>
        <p:nvCxnSpPr>
          <p:cNvPr id="56" name="Straight Connector 55"/>
          <p:cNvCxnSpPr/>
          <p:nvPr/>
        </p:nvCxnSpPr>
        <p:spPr>
          <a:xfrm>
            <a:off x="4944792" y="1063044"/>
            <a:ext cx="0" cy="553470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644361" y="4601927"/>
            <a:ext cx="4153293" cy="2054155"/>
            <a:chOff x="76162" y="4021065"/>
            <a:chExt cx="5394960" cy="266826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" t="45911" r="29104"/>
            <a:stretch/>
          </p:blipFill>
          <p:spPr>
            <a:xfrm>
              <a:off x="76162" y="4021065"/>
              <a:ext cx="5394959" cy="2668265"/>
            </a:xfrm>
            <a:prstGeom prst="rect">
              <a:avLst/>
            </a:prstGeom>
          </p:spPr>
        </p:pic>
        <p:cxnSp>
          <p:nvCxnSpPr>
            <p:cNvPr id="37" name="Straight Connector 36"/>
            <p:cNvCxnSpPr/>
            <p:nvPr/>
          </p:nvCxnSpPr>
          <p:spPr>
            <a:xfrm flipH="1">
              <a:off x="5471121" y="4262236"/>
              <a:ext cx="1" cy="2024264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 rot="16200000">
            <a:off x="-258049" y="5452831"/>
            <a:ext cx="15105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20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Throughput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90004" y="4178437"/>
            <a:ext cx="49095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" lvl="0"/>
            <a:r>
              <a:rPr lang="en-US" sz="240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Throughput-optimized frameworks</a:t>
            </a:r>
            <a:endParaRPr lang="en-US" sz="2400" dirty="0">
              <a:solidFill>
                <a:srgbClr val="000000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142764" y="6479179"/>
            <a:ext cx="1377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20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Batch size</a:t>
            </a: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3908488" y="-8050"/>
            <a:ext cx="9226032" cy="1325563"/>
          </a:xfrm>
        </p:spPr>
        <p:txBody>
          <a:bodyPr>
            <a:normAutofit/>
          </a:bodyPr>
          <a:lstStyle/>
          <a:p>
            <a:r>
              <a:rPr lang="en-US" i="1" dirty="0"/>
              <a:t>Batching </a:t>
            </a:r>
            <a:r>
              <a:rPr lang="en-US" dirty="0"/>
              <a:t>to Improve Throughput</a:t>
            </a:r>
            <a:endParaRPr lang="en-US" i="1" dirty="0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83580" y="-8050"/>
            <a:ext cx="39431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i="1" dirty="0"/>
              <a:t>Latency-aware</a:t>
            </a:r>
          </a:p>
        </p:txBody>
      </p:sp>
      <p:sp>
        <p:nvSpPr>
          <p:cNvPr id="36" name="Content Placeholder 2"/>
          <p:cNvSpPr txBox="1">
            <a:spLocks/>
          </p:cNvSpPr>
          <p:nvPr/>
        </p:nvSpPr>
        <p:spPr>
          <a:xfrm>
            <a:off x="5099538" y="3557626"/>
            <a:ext cx="7092462" cy="31878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42913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Wingdings" charset="2"/>
              <a:buChar char="Ø"/>
              <a:tabLst/>
              <a:defRPr sz="2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914400" indent="-45720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24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2pPr>
            <a:lvl3pPr marL="1373188" indent="-31115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20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3pPr>
            <a:lvl4pPr marL="1830388" indent="-236538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1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4pPr>
            <a:lvl5pPr marL="2287588" indent="-23495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1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" indent="0">
              <a:buFont typeface="Wingdings" charset="2"/>
              <a:buNone/>
            </a:pPr>
            <a:r>
              <a:rPr lang="en-US" b="1"/>
              <a:t>Clipper Solution:</a:t>
            </a:r>
            <a:endParaRPr lang="en-US" b="1" i="1"/>
          </a:p>
          <a:p>
            <a:pPr marL="14287" indent="0" algn="ctr">
              <a:spcBef>
                <a:spcPts val="2200"/>
              </a:spcBef>
              <a:spcAft>
                <a:spcPts val="1200"/>
              </a:spcAft>
              <a:buFont typeface="Wingdings" charset="2"/>
              <a:buNone/>
            </a:pPr>
            <a:r>
              <a:rPr lang="en-US" i="1" dirty="0"/>
              <a:t>Adaptively tradeoff latency and throughput</a:t>
            </a:r>
            <a:r>
              <a:rPr lang="is-IS" i="1" dirty="0"/>
              <a:t>…</a:t>
            </a:r>
            <a:endParaRPr lang="en-US" i="1" dirty="0"/>
          </a:p>
          <a:p>
            <a:r>
              <a:rPr lang="en-US" dirty="0"/>
              <a:t>Inc. batch size </a:t>
            </a:r>
            <a:r>
              <a:rPr lang="en-US" i="1" dirty="0"/>
              <a:t>until the latency objective is exceeded </a:t>
            </a:r>
            <a:r>
              <a:rPr lang="en-US" dirty="0"/>
              <a:t>(</a:t>
            </a:r>
            <a:r>
              <a:rPr lang="en-US" b="1" dirty="0"/>
              <a:t>Additive Increase</a:t>
            </a:r>
            <a:r>
              <a:rPr lang="en-US" dirty="0"/>
              <a:t>)</a:t>
            </a:r>
          </a:p>
          <a:p>
            <a:r>
              <a:rPr lang="en-US" dirty="0"/>
              <a:t>If latency exceeds SLO cut batch size by a fraction (</a:t>
            </a:r>
            <a:r>
              <a:rPr lang="en-US" b="1" dirty="0"/>
              <a:t>Multiplicative Decrease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24711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9007" y="2053662"/>
            <a:ext cx="407034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32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Throughput</a:t>
            </a:r>
            <a:br>
              <a:rPr lang="en-US" sz="32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32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(Queries Per Second)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663" y="125880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/>
              <a:t>Tensor Flow Conv. Net (GPU)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11"/>
          <a:stretch/>
        </p:blipFill>
        <p:spPr>
          <a:xfrm>
            <a:off x="4406024" y="1134795"/>
            <a:ext cx="7763256" cy="2668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32251" y="3733099"/>
            <a:ext cx="2149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32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Batch Size</a:t>
            </a:r>
            <a:endParaRPr lang="en-US" sz="3200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" name="Down Arrow 10"/>
          <p:cNvSpPr/>
          <p:nvPr/>
        </p:nvSpPr>
        <p:spPr>
          <a:xfrm rot="10800000">
            <a:off x="3992950" y="1532355"/>
            <a:ext cx="550127" cy="1234250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/>
          <p:cNvSpPr txBox="1"/>
          <p:nvPr/>
        </p:nvSpPr>
        <p:spPr>
          <a:xfrm>
            <a:off x="3712639" y="986977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Helvetica" charset="0"/>
                <a:ea typeface="Helvetica" charset="0"/>
                <a:cs typeface="Helvetica" charset="0"/>
              </a:rPr>
              <a:t>Better</a:t>
            </a:r>
          </a:p>
        </p:txBody>
      </p:sp>
    </p:spTree>
    <p:extLst>
      <p:ext uri="{BB962C8B-B14F-4D97-AF65-F5344CB8AC3E}">
        <p14:creationId xmlns:p14="http://schemas.microsoft.com/office/powerpoint/2010/main" val="9306355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726023" y="1852807"/>
            <a:ext cx="3885557" cy="1981277"/>
            <a:chOff x="374332" y="1887984"/>
            <a:chExt cx="3885557" cy="1981277"/>
          </a:xfrm>
        </p:grpSpPr>
        <p:grpSp>
          <p:nvGrpSpPr>
            <p:cNvPr id="41" name="Group 40"/>
            <p:cNvGrpSpPr/>
            <p:nvPr/>
          </p:nvGrpSpPr>
          <p:grpSpPr>
            <a:xfrm>
              <a:off x="374332" y="1887984"/>
              <a:ext cx="1836305" cy="1981277"/>
              <a:chOff x="374332" y="1887984"/>
              <a:chExt cx="1836305" cy="1981277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374332" y="1887984"/>
                <a:ext cx="1836305" cy="1981277"/>
              </a:xfrm>
              <a:prstGeom prst="rect">
                <a:avLst/>
              </a:prstGeom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493217" y="2023345"/>
                <a:ext cx="1596800" cy="187709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93217" y="2325958"/>
                <a:ext cx="1596800" cy="1423727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2256840" y="2093792"/>
              <a:ext cx="2003049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4287" lvl="0"/>
              <a:r>
                <a:rPr lang="en-US" sz="2400" dirty="0">
                  <a:solidFill>
                    <a:srgbClr val="000000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 single </a:t>
              </a:r>
            </a:p>
            <a:p>
              <a:pPr marL="14287" lvl="0"/>
              <a:r>
                <a:rPr lang="en-US" sz="2400" dirty="0">
                  <a:solidFill>
                    <a:srgbClr val="000000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page load </a:t>
              </a:r>
              <a:br>
                <a:rPr lang="en-US" sz="2400" dirty="0">
                  <a:solidFill>
                    <a:srgbClr val="000000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</a:br>
              <a:r>
                <a:rPr lang="en-US" sz="2400" dirty="0">
                  <a:solidFill>
                    <a:srgbClr val="000000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Wingdings"/>
                </a:rPr>
                <a:t>may generate</a:t>
              </a:r>
            </a:p>
            <a:p>
              <a:pPr marL="14287" lvl="0"/>
              <a:r>
                <a:rPr lang="en-US" sz="2400" dirty="0">
                  <a:solidFill>
                    <a:srgbClr val="000000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Wingdings"/>
                </a:rPr>
                <a:t>many queries</a:t>
              </a: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9538" y="3557626"/>
            <a:ext cx="7092462" cy="3187830"/>
          </a:xfrm>
        </p:spPr>
        <p:txBody>
          <a:bodyPr>
            <a:normAutofit/>
          </a:bodyPr>
          <a:lstStyle/>
          <a:p>
            <a:pPr marL="14287" indent="0">
              <a:buNone/>
            </a:pPr>
            <a:r>
              <a:rPr lang="en-US" b="1" dirty="0"/>
              <a:t>Clipper Solution:</a:t>
            </a:r>
            <a:endParaRPr lang="en-US" b="1" i="1" dirty="0"/>
          </a:p>
          <a:p>
            <a:pPr marL="14287" indent="0" algn="ctr">
              <a:spcBef>
                <a:spcPts val="2200"/>
              </a:spcBef>
              <a:spcAft>
                <a:spcPts val="1200"/>
              </a:spcAft>
              <a:buNone/>
            </a:pPr>
            <a:r>
              <a:rPr lang="en-US" i="1" dirty="0"/>
              <a:t>Adaptively tradeoff latency and throughput</a:t>
            </a:r>
            <a:r>
              <a:rPr lang="is-IS" i="1" dirty="0"/>
              <a:t>…</a:t>
            </a:r>
            <a:endParaRPr lang="en-US" i="1" dirty="0"/>
          </a:p>
          <a:p>
            <a:r>
              <a:rPr lang="en-US" dirty="0"/>
              <a:t>Inc. batch size </a:t>
            </a:r>
            <a:r>
              <a:rPr lang="en-US" i="1" dirty="0"/>
              <a:t>until the latency objective is exceeded </a:t>
            </a:r>
            <a:r>
              <a:rPr lang="en-US" dirty="0"/>
              <a:t>(</a:t>
            </a:r>
            <a:r>
              <a:rPr lang="en-US" b="1" dirty="0"/>
              <a:t>Additive Increase</a:t>
            </a:r>
            <a:r>
              <a:rPr lang="en-US" dirty="0"/>
              <a:t>)</a:t>
            </a:r>
          </a:p>
          <a:p>
            <a:r>
              <a:rPr lang="en-US" dirty="0"/>
              <a:t>If latency exceeds SLO cut batch size by a fraction (</a:t>
            </a:r>
            <a:r>
              <a:rPr lang="en-US" b="1" dirty="0"/>
              <a:t>Multiplicative Decrease</a:t>
            </a:r>
            <a:r>
              <a:rPr lang="en-US" dirty="0"/>
              <a:t>)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979190" y="2447842"/>
            <a:ext cx="1343331" cy="1109784"/>
            <a:chOff x="627499" y="2483019"/>
            <a:chExt cx="1343331" cy="1109784"/>
          </a:xfrm>
        </p:grpSpPr>
        <p:grpSp>
          <p:nvGrpSpPr>
            <p:cNvPr id="40" name="Group 39"/>
            <p:cNvGrpSpPr/>
            <p:nvPr/>
          </p:nvGrpSpPr>
          <p:grpSpPr>
            <a:xfrm>
              <a:off x="627499" y="2483019"/>
              <a:ext cx="641819" cy="616629"/>
              <a:chOff x="627499" y="2483019"/>
              <a:chExt cx="641819" cy="616629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627499" y="2483019"/>
                <a:ext cx="641819" cy="616629"/>
              </a:xfrm>
              <a:prstGeom prst="rect">
                <a:avLst/>
              </a:prstGeom>
              <a:solidFill>
                <a:schemeClr val="tx1"/>
              </a:solidFill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756003" y="2582486"/>
                <a:ext cx="404875" cy="40487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3" name="Triangle 22"/>
              <p:cNvSpPr/>
              <p:nvPr/>
            </p:nvSpPr>
            <p:spPr>
              <a:xfrm rot="5400000">
                <a:off x="876020" y="2681274"/>
                <a:ext cx="240468" cy="207300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1436141" y="2483019"/>
              <a:ext cx="534689" cy="315008"/>
            </a:xfrm>
            <a:prstGeom prst="rect">
              <a:avLst/>
            </a:prstGeom>
            <a:solidFill>
              <a:srgbClr val="7030A0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436141" y="2888193"/>
              <a:ext cx="534689" cy="315008"/>
            </a:xfrm>
            <a:prstGeom prst="rect">
              <a:avLst/>
            </a:prstGeom>
            <a:solidFill>
              <a:schemeClr val="accent4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716638" y="3219488"/>
              <a:ext cx="51398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642113" y="3349318"/>
              <a:ext cx="359513" cy="24348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126715" y="3349318"/>
              <a:ext cx="359513" cy="243485"/>
            </a:xfrm>
            <a:prstGeom prst="rect">
              <a:avLst/>
            </a:prstGeom>
            <a:solidFill>
              <a:srgbClr val="FFC000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611317" y="3349318"/>
              <a:ext cx="359513" cy="243485"/>
            </a:xfrm>
            <a:prstGeom prst="rect">
              <a:avLst/>
            </a:prstGeom>
            <a:solidFill>
              <a:srgbClr val="00B0F0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44" name="Content Placeholder 2"/>
          <p:cNvSpPr txBox="1">
            <a:spLocks/>
          </p:cNvSpPr>
          <p:nvPr/>
        </p:nvSpPr>
        <p:spPr>
          <a:xfrm>
            <a:off x="190004" y="1142657"/>
            <a:ext cx="4421576" cy="1627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42913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Wingdings" charset="2"/>
              <a:buChar char="Ø"/>
              <a:tabLst/>
              <a:defRPr sz="2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914400" indent="-45720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24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2pPr>
            <a:lvl3pPr marL="1373188" indent="-31115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20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3pPr>
            <a:lvl4pPr marL="1830388" indent="-236538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1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4pPr>
            <a:lvl5pPr marL="2287588" indent="-23495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1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Why batching helps:</a:t>
            </a:r>
            <a:endParaRPr lang="en-US" b="1" dirty="0"/>
          </a:p>
        </p:txBody>
      </p:sp>
      <p:grpSp>
        <p:nvGrpSpPr>
          <p:cNvPr id="48" name="Group 47"/>
          <p:cNvGrpSpPr/>
          <p:nvPr/>
        </p:nvGrpSpPr>
        <p:grpSpPr>
          <a:xfrm>
            <a:off x="308420" y="4053937"/>
            <a:ext cx="4313691" cy="1111417"/>
            <a:chOff x="319948" y="4321743"/>
            <a:chExt cx="4313691" cy="1111417"/>
          </a:xfrm>
        </p:grpSpPr>
        <p:sp>
          <p:nvSpPr>
            <p:cNvPr id="45" name="Rectangle 44"/>
            <p:cNvSpPr/>
            <p:nvPr/>
          </p:nvSpPr>
          <p:spPr>
            <a:xfrm>
              <a:off x="319948" y="4432481"/>
              <a:ext cx="183383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4287" lvl="0" algn="r"/>
              <a:r>
                <a:rPr lang="en-US" sz="2400" dirty="0">
                  <a:solidFill>
                    <a:srgbClr val="000000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Hardware</a:t>
              </a:r>
            </a:p>
            <a:p>
              <a:pPr marL="14287" lvl="0" algn="r"/>
              <a:r>
                <a:rPr lang="en-US" sz="2400" dirty="0">
                  <a:solidFill>
                    <a:srgbClr val="000000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Acceleration</a:t>
              </a:r>
              <a:endParaRPr lang="en-US" sz="2400" dirty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Wingdings"/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06070" y="4321743"/>
              <a:ext cx="2427569" cy="1111417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/>
        </p:nvGrpSpPr>
        <p:grpSpPr>
          <a:xfrm>
            <a:off x="526585" y="5386983"/>
            <a:ext cx="4163892" cy="1112190"/>
            <a:chOff x="1036903" y="5632838"/>
            <a:chExt cx="4163892" cy="1112190"/>
          </a:xfrm>
        </p:grpSpPr>
        <p:sp>
          <p:nvSpPr>
            <p:cNvPr id="49" name="Rectangle 48"/>
            <p:cNvSpPr/>
            <p:nvPr/>
          </p:nvSpPr>
          <p:spPr>
            <a:xfrm>
              <a:off x="2738582" y="5773434"/>
              <a:ext cx="246221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4287" lvl="0"/>
              <a:r>
                <a:rPr lang="en-US" sz="2400" dirty="0">
                  <a:solidFill>
                    <a:srgbClr val="000000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Helps amortize</a:t>
              </a:r>
            </a:p>
            <a:p>
              <a:pPr marL="14287" lvl="0"/>
              <a:r>
                <a:rPr lang="en-US" sz="2400" dirty="0">
                  <a:solidFill>
                    <a:srgbClr val="000000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system overhead</a:t>
              </a: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6903" y="5632838"/>
              <a:ext cx="1654781" cy="1112190"/>
            </a:xfrm>
            <a:prstGeom prst="rect">
              <a:avLst/>
            </a:prstGeom>
          </p:spPr>
        </p:pic>
      </p:grpSp>
      <p:cxnSp>
        <p:nvCxnSpPr>
          <p:cNvPr id="56" name="Straight Connector 55"/>
          <p:cNvCxnSpPr/>
          <p:nvPr/>
        </p:nvCxnSpPr>
        <p:spPr>
          <a:xfrm>
            <a:off x="4944792" y="1063044"/>
            <a:ext cx="0" cy="553470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Content Placeholder 2"/>
          <p:cNvSpPr txBox="1">
            <a:spLocks/>
          </p:cNvSpPr>
          <p:nvPr/>
        </p:nvSpPr>
        <p:spPr>
          <a:xfrm>
            <a:off x="5099538" y="1142658"/>
            <a:ext cx="6843933" cy="1809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42913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Wingdings" charset="2"/>
              <a:buChar char="Ø"/>
              <a:tabLst/>
              <a:defRPr sz="2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914400" indent="-45720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24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2pPr>
            <a:lvl3pPr marL="1373188" indent="-31115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20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3pPr>
            <a:lvl4pPr marL="1830388" indent="-236538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1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4pPr>
            <a:lvl5pPr marL="2287588" indent="-23495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1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Optimal batch depends on:</a:t>
            </a:r>
          </a:p>
          <a:p>
            <a:pPr lvl="1"/>
            <a:r>
              <a:rPr lang="en-US" dirty="0"/>
              <a:t>hardware configuration</a:t>
            </a:r>
          </a:p>
          <a:p>
            <a:pPr lvl="1"/>
            <a:r>
              <a:rPr lang="en-US" dirty="0"/>
              <a:t>model and framework</a:t>
            </a:r>
          </a:p>
          <a:p>
            <a:pPr lvl="1"/>
            <a:r>
              <a:rPr lang="en-US" dirty="0"/>
              <a:t>system load</a:t>
            </a:r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3908488" y="-8050"/>
            <a:ext cx="9226032" cy="1325563"/>
          </a:xfrm>
        </p:spPr>
        <p:txBody>
          <a:bodyPr>
            <a:normAutofit/>
          </a:bodyPr>
          <a:lstStyle/>
          <a:p>
            <a:r>
              <a:rPr lang="en-US" i="1" dirty="0"/>
              <a:t>Batching </a:t>
            </a:r>
            <a:r>
              <a:rPr lang="en-US" dirty="0"/>
              <a:t>to Improve Throughput</a:t>
            </a:r>
            <a:endParaRPr lang="en-US" i="1" dirty="0"/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83580" y="-8050"/>
            <a:ext cx="39431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i="1" dirty="0"/>
              <a:t>Latency-aware</a:t>
            </a:r>
          </a:p>
        </p:txBody>
      </p:sp>
    </p:spTree>
    <p:extLst>
      <p:ext uri="{BB962C8B-B14F-4D97-AF65-F5344CB8AC3E}">
        <p14:creationId xmlns:p14="http://schemas.microsoft.com/office/powerpoint/2010/main" val="1052742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101" y="3005201"/>
            <a:ext cx="22781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Throughput</a:t>
            </a:r>
          </a:p>
          <a:p>
            <a:pPr algn="ctr"/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(QPS)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327" y="2033204"/>
            <a:ext cx="9343673" cy="4195118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 rot="10800000">
            <a:off x="2364290" y="2926685"/>
            <a:ext cx="550127" cy="1234250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Box 6"/>
          <p:cNvSpPr txBox="1"/>
          <p:nvPr/>
        </p:nvSpPr>
        <p:spPr>
          <a:xfrm>
            <a:off x="2136651" y="2425762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Helvetica" charset="0"/>
                <a:ea typeface="Helvetica" charset="0"/>
                <a:cs typeface="Helvetica" charset="0"/>
              </a:rPr>
              <a:t>Better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908488" y="-8050"/>
            <a:ext cx="9226032" cy="1325563"/>
          </a:xfrm>
        </p:spPr>
        <p:txBody>
          <a:bodyPr>
            <a:normAutofit/>
          </a:bodyPr>
          <a:lstStyle/>
          <a:p>
            <a:r>
              <a:rPr lang="en-US" i="1" dirty="0"/>
              <a:t>Batching </a:t>
            </a:r>
            <a:r>
              <a:rPr lang="en-US" dirty="0"/>
              <a:t>to Improve Throughput</a:t>
            </a:r>
            <a:endParaRPr lang="en-US" i="1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3580" y="-8050"/>
            <a:ext cx="39431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i="1" dirty="0"/>
              <a:t>Latency-aware</a:t>
            </a:r>
          </a:p>
        </p:txBody>
      </p:sp>
    </p:spTree>
    <p:extLst>
      <p:ext uri="{BB962C8B-B14F-4D97-AF65-F5344CB8AC3E}">
        <p14:creationId xmlns:p14="http://schemas.microsoft.com/office/powerpoint/2010/main" val="9790063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663" y="9730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/>
              <a:t>Tensor Flow Conv. Net (GPU)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008" y="1137706"/>
            <a:ext cx="7759992" cy="506934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535625" y="6136701"/>
            <a:ext cx="2149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32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Batch Size</a:t>
            </a:r>
            <a:endParaRPr lang="en-US" sz="3200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39920" y="4622482"/>
            <a:ext cx="25138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32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Latency (</a:t>
            </a:r>
            <a:r>
              <a:rPr lang="en-US" sz="3200" dirty="0" err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ms</a:t>
            </a:r>
            <a:r>
              <a:rPr lang="en-US" sz="32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9007" y="2025087"/>
            <a:ext cx="407034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32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Throughput</a:t>
            </a:r>
            <a:br>
              <a:rPr lang="en-US" sz="32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32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(Queries Per Second)</a:t>
            </a:r>
          </a:p>
        </p:txBody>
      </p:sp>
      <p:sp>
        <p:nvSpPr>
          <p:cNvPr id="32" name="Down Arrow 31"/>
          <p:cNvSpPr/>
          <p:nvPr/>
        </p:nvSpPr>
        <p:spPr>
          <a:xfrm rot="10800000">
            <a:off x="3992950" y="1503780"/>
            <a:ext cx="550127" cy="1234250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3" name="TextBox 32"/>
          <p:cNvSpPr txBox="1"/>
          <p:nvPr/>
        </p:nvSpPr>
        <p:spPr>
          <a:xfrm>
            <a:off x="3712639" y="958402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Helvetica" charset="0"/>
                <a:ea typeface="Helvetica" charset="0"/>
                <a:cs typeface="Helvetica" charset="0"/>
              </a:rPr>
              <a:t>Better</a:t>
            </a:r>
          </a:p>
        </p:txBody>
      </p:sp>
      <p:sp>
        <p:nvSpPr>
          <p:cNvPr id="34" name="Down Arrow 33"/>
          <p:cNvSpPr/>
          <p:nvPr/>
        </p:nvSpPr>
        <p:spPr>
          <a:xfrm>
            <a:off x="4075624" y="3932320"/>
            <a:ext cx="550127" cy="1227062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5" name="TextBox 34"/>
          <p:cNvSpPr txBox="1"/>
          <p:nvPr/>
        </p:nvSpPr>
        <p:spPr>
          <a:xfrm>
            <a:off x="3837334" y="5159382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Helvetica" charset="0"/>
                <a:ea typeface="Helvetica" charset="0"/>
                <a:cs typeface="Helvetica" charset="0"/>
              </a:rPr>
              <a:t>Better</a:t>
            </a:r>
          </a:p>
        </p:txBody>
      </p:sp>
    </p:spTree>
    <p:extLst>
      <p:ext uri="{BB962C8B-B14F-4D97-AF65-F5344CB8AC3E}">
        <p14:creationId xmlns:p14="http://schemas.microsoft.com/office/powerpoint/2010/main" val="17676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663" y="9730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/>
              <a:t>Tensor Flow Conv. Net (GPU)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744" y="1149801"/>
            <a:ext cx="7763256" cy="50714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35625" y="6136701"/>
            <a:ext cx="2149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32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Batch Size</a:t>
            </a:r>
            <a:endParaRPr lang="en-US" sz="3200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096000" y="705852"/>
            <a:ext cx="4019218" cy="5430849"/>
            <a:chOff x="2891249" y="-658358"/>
            <a:chExt cx="4019216" cy="6388198"/>
          </a:xfrm>
        </p:grpSpPr>
        <p:sp>
          <p:nvSpPr>
            <p:cNvPr id="17" name="TextBox 16"/>
            <p:cNvSpPr txBox="1"/>
            <p:nvPr/>
          </p:nvSpPr>
          <p:spPr>
            <a:xfrm>
              <a:off x="2891249" y="1604968"/>
              <a:ext cx="3483645" cy="651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377"/>
              <a:r>
                <a:rPr lang="en-US" sz="3000" dirty="0">
                  <a:solidFill>
                    <a:srgbClr val="ED7D31"/>
                  </a:solidFill>
                  <a:latin typeface="Helvetica Neue" charset="0"/>
                  <a:ea typeface="Helvetica Neue" charset="0"/>
                  <a:cs typeface="Helvetica Neue" charset="0"/>
                </a:rPr>
                <a:t>Optimal Batch Size</a:t>
              </a: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5901129" y="-658358"/>
              <a:ext cx="1009336" cy="6388198"/>
              <a:chOff x="5901129" y="-688338"/>
              <a:chExt cx="1009336" cy="6388198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 flipV="1">
                <a:off x="6405797" y="-688338"/>
                <a:ext cx="0" cy="5829966"/>
              </a:xfrm>
              <a:prstGeom prst="line">
                <a:avLst/>
              </a:prstGeom>
              <a:ln w="5715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5901129" y="5141627"/>
                <a:ext cx="1009336" cy="558233"/>
              </a:xfrm>
              <a:prstGeom prst="rect">
                <a:avLst/>
              </a:prstGeom>
              <a:ln w="5715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377"/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2" name="TextBox 21"/>
          <p:cNvSpPr txBox="1"/>
          <p:nvPr/>
        </p:nvSpPr>
        <p:spPr>
          <a:xfrm>
            <a:off x="1139920" y="4622482"/>
            <a:ext cx="25138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32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Latency (</a:t>
            </a:r>
            <a:r>
              <a:rPr lang="en-US" sz="3200" dirty="0" err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ms</a:t>
            </a:r>
            <a:r>
              <a:rPr lang="en-US" sz="32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9007" y="2025087"/>
            <a:ext cx="407034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32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Throughput</a:t>
            </a:r>
            <a:br>
              <a:rPr lang="en-US" sz="32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32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(Queries Per Second)</a:t>
            </a:r>
          </a:p>
        </p:txBody>
      </p:sp>
      <p:sp>
        <p:nvSpPr>
          <p:cNvPr id="24" name="Down Arrow 23"/>
          <p:cNvSpPr/>
          <p:nvPr/>
        </p:nvSpPr>
        <p:spPr>
          <a:xfrm rot="10800000">
            <a:off x="3992950" y="1503780"/>
            <a:ext cx="550127" cy="1234250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7" name="TextBox 26"/>
          <p:cNvSpPr txBox="1"/>
          <p:nvPr/>
        </p:nvSpPr>
        <p:spPr>
          <a:xfrm>
            <a:off x="3712639" y="958402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Helvetica" charset="0"/>
                <a:ea typeface="Helvetica" charset="0"/>
                <a:cs typeface="Helvetica" charset="0"/>
              </a:rPr>
              <a:t>Better</a:t>
            </a:r>
          </a:p>
        </p:txBody>
      </p:sp>
      <p:sp>
        <p:nvSpPr>
          <p:cNvPr id="28" name="Down Arrow 27"/>
          <p:cNvSpPr/>
          <p:nvPr/>
        </p:nvSpPr>
        <p:spPr>
          <a:xfrm>
            <a:off x="4075624" y="3932320"/>
            <a:ext cx="550127" cy="1227062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TextBox 28"/>
          <p:cNvSpPr txBox="1"/>
          <p:nvPr/>
        </p:nvSpPr>
        <p:spPr>
          <a:xfrm>
            <a:off x="3837334" y="5159382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Helvetica" charset="0"/>
                <a:ea typeface="Helvetica" charset="0"/>
                <a:cs typeface="Helvetica" charset="0"/>
              </a:rPr>
              <a:t>Better</a:t>
            </a:r>
          </a:p>
        </p:txBody>
      </p:sp>
    </p:spTree>
    <p:extLst>
      <p:ext uri="{BB962C8B-B14F-4D97-AF65-F5344CB8AC3E}">
        <p14:creationId xmlns:p14="http://schemas.microsoft.com/office/powerpoint/2010/main" val="185182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1"/>
          <p:cNvSpPr txBox="1">
            <a:spLocks/>
          </p:cNvSpPr>
          <p:nvPr/>
        </p:nvSpPr>
        <p:spPr>
          <a:xfrm>
            <a:off x="643128" y="-83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Overhead of decoupled architecture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45537" y="1118351"/>
            <a:ext cx="11344153" cy="6003212"/>
            <a:chOff x="445537" y="1118351"/>
            <a:chExt cx="11344153" cy="6003212"/>
          </a:xfrm>
        </p:grpSpPr>
        <p:sp>
          <p:nvSpPr>
            <p:cNvPr id="57" name="Rectangle 56"/>
            <p:cNvSpPr/>
            <p:nvPr/>
          </p:nvSpPr>
          <p:spPr>
            <a:xfrm>
              <a:off x="445567" y="3088505"/>
              <a:ext cx="11344122" cy="1504273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949993" y="3455921"/>
              <a:ext cx="212750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Clipper</a:t>
              </a: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783991" y="2298303"/>
              <a:ext cx="1736806" cy="635052"/>
              <a:chOff x="783991" y="2298303"/>
              <a:chExt cx="1736806" cy="635052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783991" y="2323442"/>
                <a:ext cx="148374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3200" dirty="0">
                    <a:latin typeface="Helvetica Neue" charset="0"/>
                    <a:ea typeface="Helvetica Neue" charset="0"/>
                    <a:cs typeface="Helvetica Neue" charset="0"/>
                  </a:rPr>
                  <a:t>Predict</a:t>
                </a:r>
              </a:p>
            </p:txBody>
          </p:sp>
          <p:sp>
            <p:nvSpPr>
              <p:cNvPr id="23" name="Up-Down Arrow 22"/>
              <p:cNvSpPr/>
              <p:nvPr/>
            </p:nvSpPr>
            <p:spPr>
              <a:xfrm>
                <a:off x="2267731" y="2298303"/>
                <a:ext cx="253066" cy="635052"/>
              </a:xfrm>
              <a:prstGeom prst="upDown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9352297" y="2298303"/>
              <a:ext cx="2242656" cy="635052"/>
              <a:chOff x="9498601" y="2298303"/>
              <a:chExt cx="2242656" cy="635052"/>
            </a:xfrm>
          </p:grpSpPr>
          <p:sp>
            <p:nvSpPr>
              <p:cNvPr id="50" name="TextBox 49"/>
              <p:cNvSpPr txBox="1"/>
              <p:nvPr/>
            </p:nvSpPr>
            <p:spPr>
              <a:xfrm>
                <a:off x="9741992" y="2323442"/>
                <a:ext cx="199926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latin typeface="Helvetica Neue" charset="0"/>
                    <a:ea typeface="Helvetica Neue" charset="0"/>
                    <a:cs typeface="Helvetica Neue" charset="0"/>
                  </a:rPr>
                  <a:t>Feedback</a:t>
                </a:r>
              </a:p>
            </p:txBody>
          </p:sp>
          <p:sp>
            <p:nvSpPr>
              <p:cNvPr id="51" name="Up-Down Arrow 50"/>
              <p:cNvSpPr/>
              <p:nvPr/>
            </p:nvSpPr>
            <p:spPr>
              <a:xfrm>
                <a:off x="9498601" y="2298303"/>
                <a:ext cx="253066" cy="635052"/>
              </a:xfrm>
              <a:prstGeom prst="upDown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4054677" y="2323442"/>
              <a:ext cx="415370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Helvetica Neue" charset="0"/>
                  <a:ea typeface="Helvetica Neue" charset="0"/>
                  <a:cs typeface="Helvetica Neue" charset="0"/>
                </a:rPr>
                <a:t>RPC/REST Interface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079346" y="6689666"/>
              <a:ext cx="1810909" cy="4318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4031690" y="5304390"/>
              <a:ext cx="1810909" cy="1374518"/>
              <a:chOff x="4031690" y="5304390"/>
              <a:chExt cx="1810909" cy="1374518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4031690" y="5687743"/>
                <a:ext cx="1810909" cy="99116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4285691" y="5878308"/>
                <a:ext cx="152477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400" dirty="0" err="1">
                    <a:latin typeface="Helvetica" charset="0"/>
                    <a:ea typeface="Helvetica" charset="0"/>
                    <a:cs typeface="Helvetica" charset="0"/>
                  </a:rPr>
                  <a:t>Caffe</a:t>
                </a:r>
                <a:endParaRPr lang="en-US" sz="4400" dirty="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4031690" y="5304390"/>
                <a:ext cx="1810909" cy="40642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>
                    <a:solidFill>
                      <a:schemeClr val="bg1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MC</a:t>
                </a: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6079346" y="5304390"/>
              <a:ext cx="1810909" cy="1677323"/>
              <a:chOff x="6079346" y="5304390"/>
              <a:chExt cx="1810909" cy="1677323"/>
            </a:xfrm>
          </p:grpSpPr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06711" y="5666228"/>
                <a:ext cx="1764600" cy="1315485"/>
              </a:xfrm>
              <a:prstGeom prst="rect">
                <a:avLst/>
              </a:prstGeom>
            </p:spPr>
          </p:pic>
          <p:sp>
            <p:nvSpPr>
              <p:cNvPr id="58" name="Rectangle 57"/>
              <p:cNvSpPr/>
              <p:nvPr/>
            </p:nvSpPr>
            <p:spPr>
              <a:xfrm>
                <a:off x="6079346" y="5687744"/>
                <a:ext cx="1810909" cy="991164"/>
              </a:xfrm>
              <a:prstGeom prst="rect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6079346" y="5304390"/>
                <a:ext cx="1810909" cy="40642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>
                    <a:solidFill>
                      <a:schemeClr val="bg1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MC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8110363" y="5304390"/>
              <a:ext cx="2418934" cy="1374518"/>
              <a:chOff x="8110363" y="5304390"/>
              <a:chExt cx="2418934" cy="1374518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8110363" y="5687743"/>
                <a:ext cx="2418934" cy="99116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20058" y="5845977"/>
                <a:ext cx="2032000" cy="736600"/>
              </a:xfrm>
              <a:prstGeom prst="rect">
                <a:avLst/>
              </a:prstGeom>
            </p:spPr>
          </p:pic>
          <p:sp>
            <p:nvSpPr>
              <p:cNvPr id="71" name="Rectangle 70"/>
              <p:cNvSpPr/>
              <p:nvPr/>
            </p:nvSpPr>
            <p:spPr>
              <a:xfrm>
                <a:off x="8110363" y="5304390"/>
                <a:ext cx="2418934" cy="40642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>
                    <a:solidFill>
                      <a:schemeClr val="bg1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MC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1196853" y="4632203"/>
              <a:ext cx="1197411" cy="635052"/>
              <a:chOff x="1055580" y="4658605"/>
              <a:chExt cx="1197411" cy="635052"/>
            </a:xfrm>
          </p:grpSpPr>
          <p:sp>
            <p:nvSpPr>
              <p:cNvPr id="66" name="Up-Down Arrow 65"/>
              <p:cNvSpPr/>
              <p:nvPr/>
            </p:nvSpPr>
            <p:spPr>
              <a:xfrm>
                <a:off x="1999925" y="4658605"/>
                <a:ext cx="253066" cy="635052"/>
              </a:xfrm>
              <a:prstGeom prst="upDown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1055580" y="4675478"/>
                <a:ext cx="102784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3200" dirty="0">
                    <a:latin typeface="Helvetica Neue" charset="0"/>
                    <a:ea typeface="Helvetica Neue" charset="0"/>
                    <a:cs typeface="Helvetica Neue" charset="0"/>
                  </a:rPr>
                  <a:t>RPC</a:t>
                </a:r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>
              <a:off x="4256913" y="4632203"/>
              <a:ext cx="1197411" cy="635052"/>
              <a:chOff x="1055580" y="4658605"/>
              <a:chExt cx="1197411" cy="635052"/>
            </a:xfrm>
          </p:grpSpPr>
          <p:sp>
            <p:nvSpPr>
              <p:cNvPr id="74" name="Up-Down Arrow 73"/>
              <p:cNvSpPr/>
              <p:nvPr/>
            </p:nvSpPr>
            <p:spPr>
              <a:xfrm>
                <a:off x="1999925" y="4658605"/>
                <a:ext cx="253066" cy="635052"/>
              </a:xfrm>
              <a:prstGeom prst="upDown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1055580" y="4675478"/>
                <a:ext cx="102784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3200" dirty="0">
                    <a:latin typeface="Helvetica Neue" charset="0"/>
                    <a:ea typeface="Helvetica Neue" charset="0"/>
                    <a:cs typeface="Helvetica Neue" charset="0"/>
                  </a:rPr>
                  <a:t>RPC</a:t>
                </a:r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6300548" y="4632203"/>
              <a:ext cx="1197411" cy="635052"/>
              <a:chOff x="1055580" y="4658605"/>
              <a:chExt cx="1197411" cy="635052"/>
            </a:xfrm>
          </p:grpSpPr>
          <p:sp>
            <p:nvSpPr>
              <p:cNvPr id="77" name="Up-Down Arrow 76"/>
              <p:cNvSpPr/>
              <p:nvPr/>
            </p:nvSpPr>
            <p:spPr>
              <a:xfrm>
                <a:off x="1999925" y="4658605"/>
                <a:ext cx="253066" cy="635052"/>
              </a:xfrm>
              <a:prstGeom prst="upDown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1055580" y="4675478"/>
                <a:ext cx="102784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3200" dirty="0">
                    <a:latin typeface="Helvetica Neue" charset="0"/>
                    <a:ea typeface="Helvetica Neue" charset="0"/>
                    <a:cs typeface="Helvetica Neue" charset="0"/>
                  </a:rPr>
                  <a:t>RPC</a:t>
                </a:r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8624554" y="4632203"/>
              <a:ext cx="1197411" cy="635052"/>
              <a:chOff x="1055580" y="4658605"/>
              <a:chExt cx="1197411" cy="635052"/>
            </a:xfrm>
          </p:grpSpPr>
          <p:sp>
            <p:nvSpPr>
              <p:cNvPr id="80" name="Up-Down Arrow 79"/>
              <p:cNvSpPr/>
              <p:nvPr/>
            </p:nvSpPr>
            <p:spPr>
              <a:xfrm>
                <a:off x="1999925" y="4658605"/>
                <a:ext cx="253066" cy="635052"/>
              </a:xfrm>
              <a:prstGeom prst="upDown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1055580" y="4675478"/>
                <a:ext cx="102784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3200">
                    <a:latin typeface="Helvetica Neue" charset="0"/>
                    <a:ea typeface="Helvetica Neue" charset="0"/>
                    <a:cs typeface="Helvetica Neue" charset="0"/>
                  </a:rPr>
                  <a:t>RPC</a:t>
                </a: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445538" y="1118351"/>
              <a:ext cx="11344152" cy="104570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08471" y="1209029"/>
              <a:ext cx="1909438" cy="867668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67685" y="1209029"/>
              <a:ext cx="1828581" cy="867668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30114" y="1209029"/>
              <a:ext cx="1194440" cy="867668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36759" y="1132711"/>
              <a:ext cx="1166301" cy="101915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015263" y="1209029"/>
              <a:ext cx="1652740" cy="86766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45537" y="1356555"/>
              <a:ext cx="30221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Applications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10830370" y="6066011"/>
              <a:ext cx="542513" cy="147044"/>
              <a:chOff x="10658591" y="6109729"/>
              <a:chExt cx="874878" cy="237129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10658591" y="6109729"/>
                <a:ext cx="237129" cy="23712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10977466" y="6109729"/>
                <a:ext cx="237129" cy="23712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11296340" y="6109729"/>
                <a:ext cx="237129" cy="23712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45537" y="5315148"/>
              <a:ext cx="3361842" cy="1374518"/>
              <a:chOff x="445537" y="4154449"/>
              <a:chExt cx="3361842" cy="1374518"/>
            </a:xfrm>
          </p:grpSpPr>
          <p:grpSp>
            <p:nvGrpSpPr>
              <p:cNvPr id="64" name="Group 63"/>
              <p:cNvGrpSpPr/>
              <p:nvPr/>
            </p:nvGrpSpPr>
            <p:grpSpPr>
              <a:xfrm>
                <a:off x="445537" y="4154449"/>
                <a:ext cx="3361842" cy="1374518"/>
                <a:chOff x="445537" y="5304390"/>
                <a:chExt cx="3361842" cy="1374518"/>
              </a:xfrm>
            </p:grpSpPr>
            <p:sp>
              <p:nvSpPr>
                <p:cNvPr id="82" name="Rectangle 81"/>
                <p:cNvSpPr/>
                <p:nvPr/>
              </p:nvSpPr>
              <p:spPr>
                <a:xfrm>
                  <a:off x="445538" y="5687743"/>
                  <a:ext cx="3361841" cy="991165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445537" y="5304390"/>
                  <a:ext cx="3361842" cy="406426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chemeClr val="bg1"/>
                      </a:solidFill>
                      <a:latin typeface="Helvetica Neue" charset="0"/>
                      <a:ea typeface="Helvetica Neue" charset="0"/>
                      <a:cs typeface="Helvetica Neue" charset="0"/>
                    </a:rPr>
                    <a:t>MC</a:t>
                  </a:r>
                </a:p>
              </p:txBody>
            </p:sp>
          </p:grpSp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72031" y="4579360"/>
                <a:ext cx="1707129" cy="908047"/>
              </a:xfrm>
              <a:prstGeom prst="rect">
                <a:avLst/>
              </a:prstGeom>
            </p:spPr>
          </p:pic>
        </p:grpSp>
        <p:sp>
          <p:nvSpPr>
            <p:cNvPr id="84" name="Rectangle 83"/>
            <p:cNvSpPr/>
            <p:nvPr/>
          </p:nvSpPr>
          <p:spPr>
            <a:xfrm>
              <a:off x="6117614" y="6703168"/>
              <a:ext cx="1753697" cy="3590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40090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an 54"/>
          <p:cNvSpPr/>
          <p:nvPr/>
        </p:nvSpPr>
        <p:spPr>
          <a:xfrm>
            <a:off x="223876" y="2759191"/>
            <a:ext cx="1317547" cy="1884206"/>
          </a:xfrm>
          <a:prstGeom prst="can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Big</a:t>
            </a:r>
            <a:endParaRPr lang="en-US" sz="2667" dirty="0">
              <a:solidFill>
                <a:prstClr val="white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Data</a:t>
            </a:r>
          </a:p>
        </p:txBody>
      </p:sp>
      <p:sp>
        <p:nvSpPr>
          <p:cNvPr id="96" name="Right Arrow 95"/>
          <p:cNvSpPr/>
          <p:nvPr/>
        </p:nvSpPr>
        <p:spPr>
          <a:xfrm>
            <a:off x="1764844" y="3239499"/>
            <a:ext cx="1335158" cy="884662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Training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3952405" y="2401159"/>
            <a:ext cx="3362580" cy="1945217"/>
            <a:chOff x="4437802" y="2295143"/>
            <a:chExt cx="2565113" cy="1483893"/>
          </a:xfrm>
        </p:grpSpPr>
        <p:cxnSp>
          <p:nvCxnSpPr>
            <p:cNvPr id="88" name="Straight Arrow Connector 87"/>
            <p:cNvCxnSpPr/>
            <p:nvPr/>
          </p:nvCxnSpPr>
          <p:spPr>
            <a:xfrm>
              <a:off x="6221474" y="3037091"/>
              <a:ext cx="781441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>
              <a:off x="4608575" y="2380530"/>
              <a:ext cx="1922918" cy="65656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>
              <a:off x="4608575" y="2708810"/>
              <a:ext cx="1922918" cy="32828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608575" y="3037089"/>
              <a:ext cx="1922918" cy="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4608575" y="3037090"/>
              <a:ext cx="1922918" cy="32827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V="1">
              <a:off x="4608575" y="3037090"/>
              <a:ext cx="1922918" cy="65656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sp>
          <p:nvSpPr>
            <p:cNvPr id="94" name="Oval 93"/>
            <p:cNvSpPr/>
            <p:nvPr/>
          </p:nvSpPr>
          <p:spPr>
            <a:xfrm>
              <a:off x="5121690" y="2390319"/>
              <a:ext cx="1293541" cy="1293541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grpSp>
          <p:nvGrpSpPr>
            <p:cNvPr id="87" name="Group 86"/>
            <p:cNvGrpSpPr/>
            <p:nvPr/>
          </p:nvGrpSpPr>
          <p:grpSpPr>
            <a:xfrm>
              <a:off x="4437802" y="2295143"/>
              <a:ext cx="170773" cy="1483893"/>
              <a:chOff x="4461603" y="726948"/>
              <a:chExt cx="228600" cy="1986366"/>
            </a:xfrm>
          </p:grpSpPr>
          <p:sp>
            <p:nvSpPr>
              <p:cNvPr id="89" name="Oval 88"/>
              <p:cNvSpPr/>
              <p:nvPr/>
            </p:nvSpPr>
            <p:spPr>
              <a:xfrm>
                <a:off x="4461603" y="726948"/>
                <a:ext cx="228600" cy="228600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4461603" y="1605830"/>
                <a:ext cx="228600" cy="228600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4461603" y="2045271"/>
                <a:ext cx="228600" cy="228600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4461603" y="2484714"/>
                <a:ext cx="228600" cy="228600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4461603" y="1166389"/>
                <a:ext cx="228600" cy="228600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523029" y="1652171"/>
            <a:ext cx="2483629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4267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Learning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9583118" y="2401159"/>
            <a:ext cx="2584361" cy="3035836"/>
            <a:chOff x="6934007" y="1783903"/>
            <a:chExt cx="1938271" cy="2276877"/>
          </a:xfrm>
        </p:grpSpPr>
        <p:grpSp>
          <p:nvGrpSpPr>
            <p:cNvPr id="24" name="Group 23"/>
            <p:cNvGrpSpPr/>
            <p:nvPr/>
          </p:nvGrpSpPr>
          <p:grpSpPr>
            <a:xfrm>
              <a:off x="7248513" y="1783903"/>
              <a:ext cx="1377229" cy="1732148"/>
              <a:chOff x="9125207" y="2174230"/>
              <a:chExt cx="1380488" cy="1736247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9125207" y="2174230"/>
                <a:ext cx="1380488" cy="1736247"/>
              </a:xfrm>
              <a:prstGeom prst="rect">
                <a:avLst/>
              </a:prstGeom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9214582" y="2275991"/>
                <a:ext cx="1200434" cy="141115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9214582" y="2503488"/>
                <a:ext cx="1200434" cy="1300416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9330413" y="3302478"/>
                <a:ext cx="977923" cy="353568"/>
                <a:chOff x="9339557" y="3293334"/>
                <a:chExt cx="977923" cy="353568"/>
              </a:xfrm>
            </p:grpSpPr>
            <p:cxnSp>
              <p:nvCxnSpPr>
                <p:cNvPr id="30" name="Straight Connector 29"/>
                <p:cNvCxnSpPr/>
                <p:nvPr/>
              </p:nvCxnSpPr>
              <p:spPr>
                <a:xfrm>
                  <a:off x="9339557" y="3293334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9339557" y="3352262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9339557" y="3529046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9339557" y="3587974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9339557" y="3646902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9339557" y="3470118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9339557" y="3411190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5" name="TextBox 24"/>
            <p:cNvSpPr txBox="1"/>
            <p:nvPr/>
          </p:nvSpPr>
          <p:spPr>
            <a:xfrm>
              <a:off x="6934007" y="3560691"/>
              <a:ext cx="1938271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733" dirty="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rPr>
                <a:t>Application</a:t>
              </a:r>
            </a:p>
          </p:txBody>
        </p:sp>
      </p:grpSp>
      <p:sp>
        <p:nvSpPr>
          <p:cNvPr id="37" name="Right Arrow 36"/>
          <p:cNvSpPr/>
          <p:nvPr/>
        </p:nvSpPr>
        <p:spPr>
          <a:xfrm>
            <a:off x="7640163" y="3527881"/>
            <a:ext cx="1933739" cy="1198800"/>
          </a:xfrm>
          <a:prstGeom prst="rightArrow">
            <a:avLst/>
          </a:prstGeom>
          <a:solidFill>
            <a:srgbClr val="E16718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Decision</a:t>
            </a:r>
          </a:p>
        </p:txBody>
      </p:sp>
      <p:sp>
        <p:nvSpPr>
          <p:cNvPr id="38" name="Left Arrow 37"/>
          <p:cNvSpPr/>
          <p:nvPr/>
        </p:nvSpPr>
        <p:spPr>
          <a:xfrm>
            <a:off x="7490231" y="2112470"/>
            <a:ext cx="1842948" cy="1243892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Query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10255626" y="2996194"/>
            <a:ext cx="1320617" cy="736469"/>
            <a:chOff x="7584821" y="2225245"/>
            <a:chExt cx="990463" cy="552352"/>
          </a:xfrm>
        </p:grpSpPr>
        <p:sp>
          <p:nvSpPr>
            <p:cNvPr id="40" name="Rectangle 39"/>
            <p:cNvSpPr/>
            <p:nvPr/>
          </p:nvSpPr>
          <p:spPr>
            <a:xfrm>
              <a:off x="7584821" y="2225245"/>
              <a:ext cx="481364" cy="462472"/>
            </a:xfrm>
            <a:prstGeom prst="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7664774" y="2299845"/>
              <a:ext cx="303656" cy="30365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42" name="Triangle 41"/>
            <p:cNvSpPr/>
            <p:nvPr/>
          </p:nvSpPr>
          <p:spPr>
            <a:xfrm rot="5400000">
              <a:off x="7754787" y="2373936"/>
              <a:ext cx="180351" cy="155475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8174267" y="2225245"/>
              <a:ext cx="401017" cy="236256"/>
            </a:xfrm>
            <a:prstGeom prst="rect">
              <a:avLst/>
            </a:prstGeom>
            <a:solidFill>
              <a:srgbClr val="7030A0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8174267" y="2529126"/>
              <a:ext cx="401017" cy="236256"/>
            </a:xfrm>
            <a:prstGeom prst="rect">
              <a:avLst/>
            </a:prstGeom>
            <a:solidFill>
              <a:schemeClr val="accent4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7651675" y="2777597"/>
              <a:ext cx="38548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8" name="TextBox 47"/>
          <p:cNvSpPr txBox="1"/>
          <p:nvPr/>
        </p:nvSpPr>
        <p:spPr>
          <a:xfrm>
            <a:off x="4774856" y="4425151"/>
            <a:ext cx="1521570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3733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Model</a:t>
            </a:r>
            <a:endParaRPr lang="en-US" sz="3733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903804"/>
            <a:ext cx="3882189" cy="5272407"/>
          </a:xfrm>
          <a:prstGeom prst="rect">
            <a:avLst/>
          </a:prstGeom>
          <a:solidFill>
            <a:srgbClr val="FFFFFF">
              <a:alpha val="7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3562585" y="978570"/>
            <a:ext cx="0" cy="52013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3877907" y="5496515"/>
            <a:ext cx="84751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000" i="1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Prediction-Serving for </a:t>
            </a:r>
            <a:r>
              <a:rPr lang="en-US" sz="3000" i="1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interactive applications</a:t>
            </a:r>
          </a:p>
          <a:p>
            <a:pPr>
              <a:spcBef>
                <a:spcPts val="1200"/>
              </a:spcBef>
            </a:pPr>
            <a:r>
              <a:rPr lang="en-US" sz="3000" i="1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Timescale: ~10s of milliseconds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697003" y="862202"/>
            <a:ext cx="2153155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4267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Serving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196" y="2973813"/>
            <a:ext cx="1286028" cy="68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873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3495" y="1676241"/>
            <a:ext cx="9301210" cy="3581717"/>
          </a:xfrm>
        </p:spPr>
        <p:txBody>
          <a:bodyPr>
            <a:noAutofit/>
          </a:bodyPr>
          <a:lstStyle/>
          <a:p>
            <a:pPr algn="ctr"/>
            <a:r>
              <a:rPr lang="en-US" sz="7500" b="1" i="1" dirty="0">
                <a:solidFill>
                  <a:schemeClr val="accent6">
                    <a:lumMod val="75000"/>
                  </a:schemeClr>
                </a:solidFill>
              </a:rPr>
              <a:t>Deploying Models with Clipper</a:t>
            </a:r>
          </a:p>
        </p:txBody>
      </p:sp>
    </p:spTree>
    <p:extLst>
      <p:ext uri="{BB962C8B-B14F-4D97-AF65-F5344CB8AC3E}">
        <p14:creationId xmlns:p14="http://schemas.microsoft.com/office/powerpoint/2010/main" val="1428985843"/>
      </p:ext>
    </p:extLst>
  </p:cSld>
  <p:clrMapOvr>
    <a:masterClrMapping/>
  </p:clrMapOvr>
  <p:transition spd="slow">
    <p:push dir="u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93563" y="1499089"/>
            <a:ext cx="5579533" cy="5020732"/>
            <a:chOff x="93563" y="1499089"/>
            <a:chExt cx="5579533" cy="5020732"/>
          </a:xfrm>
        </p:grpSpPr>
        <p:sp>
          <p:nvSpPr>
            <p:cNvPr id="44" name="Rounded Rectangle 43"/>
            <p:cNvSpPr/>
            <p:nvPr/>
          </p:nvSpPr>
          <p:spPr>
            <a:xfrm>
              <a:off x="93563" y="1499089"/>
              <a:ext cx="5579533" cy="502073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2891427" y="3653743"/>
              <a:ext cx="2107996" cy="1107440"/>
              <a:chOff x="6638071" y="1914313"/>
              <a:chExt cx="2107996" cy="1107440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6638071" y="1914313"/>
                <a:ext cx="2107996" cy="1107440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6970605" y="1914313"/>
                <a:ext cx="1728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Driver Program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6810368" y="2476492"/>
                <a:ext cx="1812106" cy="430953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Predict function</a:t>
                </a:r>
                <a:endPara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679512" y="1780521"/>
              <a:ext cx="1822027" cy="1295289"/>
              <a:chOff x="9718045" y="957577"/>
              <a:chExt cx="1822027" cy="1295289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9718045" y="957577"/>
                <a:ext cx="1822027" cy="1295289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9764611" y="957578"/>
                <a:ext cx="1728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Worker Node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9868753" y="1302839"/>
                <a:ext cx="1520609" cy="87631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9879757" y="1302839"/>
                <a:ext cx="1193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Executor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0001682" y="1760249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0704413" y="1760246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632946" y="3260664"/>
              <a:ext cx="1822027" cy="1295289"/>
              <a:chOff x="9718045" y="957577"/>
              <a:chExt cx="1822027" cy="1295289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9718045" y="957577"/>
                <a:ext cx="1822027" cy="1295289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9764611" y="957578"/>
                <a:ext cx="1728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Worker Node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9868753" y="1302839"/>
                <a:ext cx="1520609" cy="87631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9879757" y="1302839"/>
                <a:ext cx="1193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Executor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10001682" y="1760249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0704413" y="1760246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632946" y="4840034"/>
              <a:ext cx="1822027" cy="1295289"/>
              <a:chOff x="9718045" y="957577"/>
              <a:chExt cx="1822027" cy="1295289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9718045" y="957577"/>
                <a:ext cx="1822027" cy="1295289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9764611" y="957578"/>
                <a:ext cx="1728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Worker Node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9868753" y="1302839"/>
                <a:ext cx="1520609" cy="87631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9879757" y="1302839"/>
                <a:ext cx="1193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Executor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0001682" y="1760249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0704413" y="1760246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</p:grpSp>
      </p:grpSp>
      <p:grpSp>
        <p:nvGrpSpPr>
          <p:cNvPr id="59" name="Group 58"/>
          <p:cNvGrpSpPr/>
          <p:nvPr/>
        </p:nvGrpSpPr>
        <p:grpSpPr>
          <a:xfrm>
            <a:off x="6826666" y="1812823"/>
            <a:ext cx="4834466" cy="1041400"/>
            <a:chOff x="338667" y="2274034"/>
            <a:chExt cx="2827866" cy="1041400"/>
          </a:xfrm>
        </p:grpSpPr>
        <p:sp>
          <p:nvSpPr>
            <p:cNvPr id="51" name="Cube 50"/>
            <p:cNvSpPr/>
            <p:nvPr/>
          </p:nvSpPr>
          <p:spPr>
            <a:xfrm>
              <a:off x="338667" y="2274034"/>
              <a:ext cx="2827866" cy="10414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999067" y="2621598"/>
              <a:ext cx="15070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Inconsolata Medium" charset="0"/>
                  <a:ea typeface="Inconsolata Medium" charset="0"/>
                  <a:cs typeface="Inconsolata Medium" charset="0"/>
                </a:rPr>
                <a:t>Web Server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0135032" y="4536373"/>
            <a:ext cx="1526100" cy="1735840"/>
            <a:chOff x="200662" y="4086619"/>
            <a:chExt cx="1289471" cy="1440369"/>
          </a:xfrm>
        </p:grpSpPr>
        <p:sp>
          <p:nvSpPr>
            <p:cNvPr id="65" name="Can 64"/>
            <p:cNvSpPr/>
            <p:nvPr/>
          </p:nvSpPr>
          <p:spPr>
            <a:xfrm>
              <a:off x="200662" y="4086619"/>
              <a:ext cx="1227667" cy="1440369"/>
            </a:xfrm>
            <a:prstGeom prst="can">
              <a:avLst/>
            </a:prstGeom>
            <a:solidFill>
              <a:srgbClr val="0095A4">
                <a:alpha val="55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00662" y="4637815"/>
              <a:ext cx="12894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Inconsolata Medium" charset="0"/>
                  <a:ea typeface="Inconsolata Medium" charset="0"/>
                  <a:cs typeface="Inconsolata Medium" charset="0"/>
                </a:rPr>
                <a:t>Database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9962735" y="3684924"/>
            <a:ext cx="1634066" cy="477810"/>
            <a:chOff x="338667" y="3385184"/>
            <a:chExt cx="1634066" cy="477810"/>
          </a:xfrm>
        </p:grpSpPr>
        <p:sp>
          <p:nvSpPr>
            <p:cNvPr id="73" name="Rounded Rectangle 72"/>
            <p:cNvSpPr/>
            <p:nvPr/>
          </p:nvSpPr>
          <p:spPr>
            <a:xfrm>
              <a:off x="338667" y="3385184"/>
              <a:ext cx="1634066" cy="477810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02167" y="3385184"/>
              <a:ext cx="15070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Inconsolata Medium" charset="0"/>
                  <a:ea typeface="Inconsolata Medium" charset="0"/>
                  <a:cs typeface="Inconsolata Medium" charset="0"/>
                </a:rPr>
                <a:t>Cache</a:t>
              </a:r>
            </a:p>
          </p:txBody>
        </p:sp>
      </p:grpSp>
      <p:cxnSp>
        <p:nvCxnSpPr>
          <p:cNvPr id="88" name="Straight Arrow Connector 87"/>
          <p:cNvCxnSpPr>
            <a:endCxn id="73" idx="0"/>
          </p:cNvCxnSpPr>
          <p:nvPr/>
        </p:nvCxnSpPr>
        <p:spPr>
          <a:xfrm>
            <a:off x="10532124" y="2868125"/>
            <a:ext cx="247644" cy="816799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stCxn id="73" idx="2"/>
            <a:endCxn id="65" idx="0"/>
          </p:cNvCxnSpPr>
          <p:nvPr/>
        </p:nvCxnSpPr>
        <p:spPr>
          <a:xfrm>
            <a:off x="10779768" y="4162734"/>
            <a:ext cx="81741" cy="736878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6437223" y="4372955"/>
            <a:ext cx="3313457" cy="2110830"/>
            <a:chOff x="12857474" y="4953587"/>
            <a:chExt cx="3313457" cy="2110830"/>
          </a:xfrm>
        </p:grpSpPr>
        <p:sp>
          <p:nvSpPr>
            <p:cNvPr id="31" name="Rounded Rectangle 30"/>
            <p:cNvSpPr/>
            <p:nvPr/>
          </p:nvSpPr>
          <p:spPr>
            <a:xfrm>
              <a:off x="12857474" y="4953587"/>
              <a:ext cx="3313457" cy="2110830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3556421" y="5690568"/>
              <a:ext cx="17187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Clipper</a:t>
              </a:r>
            </a:p>
          </p:txBody>
        </p:sp>
      </p:grpSp>
      <p:cxnSp>
        <p:nvCxnSpPr>
          <p:cNvPr id="57" name="Straight Arrow Connector 56"/>
          <p:cNvCxnSpPr>
            <a:endCxn id="31" idx="0"/>
          </p:cNvCxnSpPr>
          <p:nvPr/>
        </p:nvCxnSpPr>
        <p:spPr>
          <a:xfrm flipH="1">
            <a:off x="8093952" y="2885362"/>
            <a:ext cx="286607" cy="1487593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8" idx="3"/>
          </p:cNvCxnSpPr>
          <p:nvPr/>
        </p:nvCxnSpPr>
        <p:spPr>
          <a:xfrm flipH="1" flipV="1">
            <a:off x="4875830" y="4431399"/>
            <a:ext cx="1561396" cy="753898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itle 1"/>
          <p:cNvSpPr>
            <a:spLocks noGrp="1"/>
          </p:cNvSpPr>
          <p:nvPr>
            <p:ph type="title"/>
          </p:nvPr>
        </p:nvSpPr>
        <p:spPr>
          <a:xfrm>
            <a:off x="264168" y="-30147"/>
            <a:ext cx="6322370" cy="1325563"/>
          </a:xfrm>
        </p:spPr>
        <p:txBody>
          <a:bodyPr/>
          <a:lstStyle/>
          <a:p>
            <a:r>
              <a:rPr lang="en-US" dirty="0"/>
              <a:t>Goal: Connect Analytics</a:t>
            </a: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6388350" y="-30148"/>
            <a:ext cx="36978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and Serving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162363" y="1785047"/>
            <a:ext cx="2447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Inconsolata Medium" charset="0"/>
                <a:ea typeface="Inconsolata Medium" charset="0"/>
                <a:cs typeface="Inconsolata Medium" charset="0"/>
              </a:rPr>
              <a:t>Analytics Cluster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0610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354098" y="-106204"/>
            <a:ext cx="118379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3700" i="1" dirty="0">
                <a:latin typeface="Helvetica Neue Light" charset="0"/>
                <a:ea typeface="Helvetica Neue Light" charset="0"/>
                <a:cs typeface="Helvetica Neue Light" charset="0"/>
              </a:rPr>
              <a:t>You can always implement your own model container</a:t>
            </a:r>
            <a:r>
              <a:rPr lang="mr-IN" sz="3700" i="1" dirty="0">
                <a:latin typeface="Helvetica Neue Light" charset="0"/>
                <a:ea typeface="Helvetica Neue Light" charset="0"/>
                <a:cs typeface="Helvetica Neue Light" charset="0"/>
              </a:rPr>
              <a:t>…</a:t>
            </a:r>
            <a:endParaRPr lang="en-US" sz="3700" i="1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114405" y="1428742"/>
            <a:ext cx="6053882" cy="5257804"/>
            <a:chOff x="445537" y="5304390"/>
            <a:chExt cx="1941480" cy="1374518"/>
          </a:xfrm>
        </p:grpSpPr>
        <p:sp>
          <p:nvSpPr>
            <p:cNvPr id="25" name="Rectangle 24"/>
            <p:cNvSpPr/>
            <p:nvPr/>
          </p:nvSpPr>
          <p:spPr>
            <a:xfrm>
              <a:off x="445538" y="5687743"/>
              <a:ext cx="1941479" cy="9911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45537" y="5304390"/>
              <a:ext cx="1941480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Model Container (MC)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440" y="5351475"/>
            <a:ext cx="2117734" cy="1126453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1303351" y="3109277"/>
            <a:ext cx="5727649" cy="19056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593837" y="3319964"/>
            <a:ext cx="626364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class </a:t>
            </a:r>
            <a:r>
              <a:rPr lang="en-US" sz="2400" dirty="0" err="1">
                <a:latin typeface="Consolas" charset="0"/>
                <a:ea typeface="Consolas" charset="0"/>
                <a:cs typeface="Consolas" charset="0"/>
              </a:rPr>
              <a:t>ModelContainer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2400" dirty="0" err="1">
                <a:latin typeface="Consolas" charset="0"/>
                <a:ea typeface="Consolas" charset="0"/>
                <a:cs typeface="Consolas" charset="0"/>
              </a:rPr>
              <a:t>def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 __</a:t>
            </a:r>
            <a:r>
              <a:rPr lang="en-US" sz="2400" dirty="0" err="1">
                <a:latin typeface="Consolas" charset="0"/>
                <a:ea typeface="Consolas" charset="0"/>
                <a:cs typeface="Consolas" charset="0"/>
              </a:rPr>
              <a:t>init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__(</a:t>
            </a:r>
            <a:r>
              <a:rPr lang="en-US" sz="2400" dirty="0" err="1">
                <a:latin typeface="Consolas" charset="0"/>
                <a:ea typeface="Consolas" charset="0"/>
                <a:cs typeface="Consolas" charset="0"/>
              </a:rPr>
              <a:t>model_data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):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2400" dirty="0" err="1">
                <a:latin typeface="Consolas" charset="0"/>
                <a:ea typeface="Consolas" charset="0"/>
                <a:cs typeface="Consolas" charset="0"/>
              </a:rPr>
              <a:t>def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400" dirty="0" err="1">
                <a:latin typeface="Consolas" charset="0"/>
                <a:ea typeface="Consolas" charset="0"/>
                <a:cs typeface="Consolas" charset="0"/>
              </a:rPr>
              <a:t>predict_batch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(inputs):</a:t>
            </a:r>
          </a:p>
        </p:txBody>
      </p:sp>
    </p:spTree>
    <p:extLst>
      <p:ext uri="{BB962C8B-B14F-4D97-AF65-F5344CB8AC3E}">
        <p14:creationId xmlns:p14="http://schemas.microsoft.com/office/powerpoint/2010/main" val="165745858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146685" y="1676241"/>
            <a:ext cx="7974830" cy="3581717"/>
          </a:xfrm>
        </p:spPr>
        <p:txBody>
          <a:bodyPr>
            <a:noAutofit/>
          </a:bodyPr>
          <a:lstStyle/>
          <a:p>
            <a:pPr algn="ctr"/>
            <a:r>
              <a:rPr lang="en-US" sz="7500" b="1" i="1" dirty="0">
                <a:solidFill>
                  <a:schemeClr val="accent1">
                    <a:lumMod val="50000"/>
                  </a:schemeClr>
                </a:solidFill>
              </a:rPr>
              <a:t>Can we do better?</a:t>
            </a:r>
          </a:p>
        </p:txBody>
      </p:sp>
    </p:spTree>
    <p:extLst>
      <p:ext uri="{BB962C8B-B14F-4D97-AF65-F5344CB8AC3E}">
        <p14:creationId xmlns:p14="http://schemas.microsoft.com/office/powerpoint/2010/main" val="1780241379"/>
      </p:ext>
    </p:extLst>
  </p:cSld>
  <p:clrMapOvr>
    <a:masterClrMapping/>
  </p:clrMapOvr>
  <p:transition spd="slow">
    <p:push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354098" y="-106204"/>
            <a:ext cx="118379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3700" i="1" dirty="0">
                <a:latin typeface="Helvetica Neue Light" charset="0"/>
                <a:ea typeface="Helvetica Neue Light" charset="0"/>
                <a:cs typeface="Helvetica Neue Light" charset="0"/>
              </a:rPr>
              <a:t>You can always implement your own model container</a:t>
            </a:r>
            <a:r>
              <a:rPr lang="mr-IN" sz="3700" i="1" dirty="0">
                <a:latin typeface="Helvetica Neue Light" charset="0"/>
                <a:ea typeface="Helvetica Neue Light" charset="0"/>
                <a:cs typeface="Helvetica Neue Light" charset="0"/>
              </a:rPr>
              <a:t>…</a:t>
            </a:r>
            <a:endParaRPr lang="en-US" sz="3700" i="1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114405" y="1428742"/>
            <a:ext cx="6053882" cy="5257804"/>
            <a:chOff x="445537" y="5304390"/>
            <a:chExt cx="1941480" cy="1374518"/>
          </a:xfrm>
        </p:grpSpPr>
        <p:sp>
          <p:nvSpPr>
            <p:cNvPr id="25" name="Rectangle 24"/>
            <p:cNvSpPr/>
            <p:nvPr/>
          </p:nvSpPr>
          <p:spPr>
            <a:xfrm>
              <a:off x="445538" y="5687743"/>
              <a:ext cx="1941479" cy="9911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45537" y="5304390"/>
              <a:ext cx="1941480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Model Container (MC)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440" y="5643423"/>
            <a:ext cx="1568871" cy="834505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1303351" y="3109277"/>
            <a:ext cx="5727649" cy="24574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593837" y="3319964"/>
            <a:ext cx="62636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class </a:t>
            </a:r>
            <a:r>
              <a:rPr lang="en-US" sz="2400" dirty="0" err="1">
                <a:latin typeface="Consolas" charset="0"/>
                <a:ea typeface="Consolas" charset="0"/>
                <a:cs typeface="Consolas" charset="0"/>
              </a:rPr>
              <a:t>ModelContainer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2400" dirty="0" err="1">
                <a:latin typeface="Consolas" charset="0"/>
                <a:ea typeface="Consolas" charset="0"/>
                <a:cs typeface="Consolas" charset="0"/>
              </a:rPr>
              <a:t>def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 __</a:t>
            </a:r>
            <a:r>
              <a:rPr lang="en-US" sz="2400" dirty="0" err="1">
                <a:latin typeface="Consolas" charset="0"/>
                <a:ea typeface="Consolas" charset="0"/>
                <a:cs typeface="Consolas" charset="0"/>
              </a:rPr>
              <a:t>init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__(</a:t>
            </a:r>
            <a:r>
              <a:rPr lang="en-US" sz="2400" dirty="0" err="1">
                <a:latin typeface="Consolas" charset="0"/>
                <a:ea typeface="Consolas" charset="0"/>
                <a:cs typeface="Consolas" charset="0"/>
              </a:rPr>
              <a:t>model_data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):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        # Your code here...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2400" dirty="0" err="1">
                <a:latin typeface="Consolas" charset="0"/>
                <a:ea typeface="Consolas" charset="0"/>
                <a:cs typeface="Consolas" charset="0"/>
              </a:rPr>
              <a:t>def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400" dirty="0" err="1">
                <a:latin typeface="Consolas" charset="0"/>
                <a:ea typeface="Consolas" charset="0"/>
                <a:cs typeface="Consolas" charset="0"/>
              </a:rPr>
              <a:t>predict_batch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(inputs):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        # Your code here...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58773" y="2200151"/>
            <a:ext cx="4414837" cy="3165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2600" dirty="0">
                <a:latin typeface="Helvetica Neue Light" charset="0"/>
                <a:ea typeface="Helvetica Neue Light" charset="0"/>
                <a:cs typeface="Helvetica Neue Light" charset="0"/>
              </a:rPr>
              <a:t>Implement model container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2600" dirty="0">
                <a:latin typeface="Helvetica Neue Light" charset="0"/>
                <a:ea typeface="Helvetica Neue Light" charset="0"/>
                <a:cs typeface="Helvetica Neue Light" charset="0"/>
              </a:rPr>
              <a:t>Build Docker image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2600" dirty="0">
                <a:latin typeface="Helvetica Neue Light" charset="0"/>
                <a:ea typeface="Helvetica Neue Light" charset="0"/>
                <a:cs typeface="Helvetica Neue Light" charset="0"/>
              </a:rPr>
              <a:t>Serialize Spark model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2600" dirty="0">
                <a:latin typeface="Helvetica Neue Light" charset="0"/>
                <a:ea typeface="Helvetica Neue Light" charset="0"/>
                <a:cs typeface="Helvetica Neue Light" charset="0"/>
              </a:rPr>
              <a:t>Deploy to Clipper</a:t>
            </a:r>
          </a:p>
        </p:txBody>
      </p:sp>
    </p:spTree>
    <p:extLst>
      <p:ext uri="{BB962C8B-B14F-4D97-AF65-F5344CB8AC3E}">
        <p14:creationId xmlns:p14="http://schemas.microsoft.com/office/powerpoint/2010/main" val="17870455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354098" y="-106204"/>
            <a:ext cx="118379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3700" i="1" dirty="0">
                <a:latin typeface="Helvetica Neue Light" charset="0"/>
                <a:ea typeface="Helvetica Neue Light" charset="0"/>
                <a:cs typeface="Helvetica Neue Light" charset="0"/>
              </a:rPr>
              <a:t>Clipper admin will automatically deploy Spark models</a:t>
            </a:r>
          </a:p>
        </p:txBody>
      </p:sp>
      <p:sp>
        <p:nvSpPr>
          <p:cNvPr id="2" name="Rectangle 1"/>
          <p:cNvSpPr/>
          <p:nvPr/>
        </p:nvSpPr>
        <p:spPr>
          <a:xfrm>
            <a:off x="848037" y="1219359"/>
            <a:ext cx="1057212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latin typeface="Inconsolata Medium" charset="0"/>
                <a:ea typeface="Inconsolata Medium" charset="0"/>
                <a:cs typeface="Inconsolata Medium" charset="0"/>
              </a:rPr>
              <a:t>Clipper.deploy_pyspark_model</a:t>
            </a:r>
            <a:r>
              <a:rPr lang="en-US" sz="3000" dirty="0">
                <a:latin typeface="Inconsolata Medium" charset="0"/>
                <a:ea typeface="Inconsolata Medium" charset="0"/>
                <a:cs typeface="Inconsolata Medium" charset="0"/>
              </a:rPr>
              <a:t>(model, </a:t>
            </a:r>
            <a:r>
              <a:rPr lang="en-US" sz="3000" dirty="0" err="1">
                <a:latin typeface="Inconsolata Medium" charset="0"/>
                <a:ea typeface="Inconsolata Medium" charset="0"/>
                <a:cs typeface="Inconsolata Medium" charset="0"/>
              </a:rPr>
              <a:t>predict_function</a:t>
            </a:r>
            <a:r>
              <a:rPr lang="en-US" sz="3000" dirty="0">
                <a:latin typeface="Inconsolata Medium" charset="0"/>
                <a:ea typeface="Inconsolata Medium" charset="0"/>
                <a:cs typeface="Inconsolata Medium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79993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415088" y="1219359"/>
            <a:ext cx="1057275" cy="70945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54098" y="-106204"/>
            <a:ext cx="118379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3700" i="1" dirty="0">
                <a:latin typeface="Helvetica Neue Light" charset="0"/>
                <a:ea typeface="Helvetica Neue Light" charset="0"/>
                <a:cs typeface="Helvetica Neue Light" charset="0"/>
              </a:rPr>
              <a:t>Clipper admin will automatically deploy Spark models</a:t>
            </a:r>
          </a:p>
        </p:txBody>
      </p:sp>
      <p:sp>
        <p:nvSpPr>
          <p:cNvPr id="2" name="Rectangle 1"/>
          <p:cNvSpPr/>
          <p:nvPr/>
        </p:nvSpPr>
        <p:spPr>
          <a:xfrm>
            <a:off x="848037" y="1219359"/>
            <a:ext cx="1057212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latin typeface="Inconsolata Medium" charset="0"/>
                <a:ea typeface="Inconsolata Medium" charset="0"/>
                <a:cs typeface="Inconsolata Medium" charset="0"/>
              </a:rPr>
              <a:t>Clipper.deploy_pyspark_model</a:t>
            </a:r>
            <a:r>
              <a:rPr lang="en-US" sz="3000" dirty="0">
                <a:latin typeface="Inconsolata Medium" charset="0"/>
                <a:ea typeface="Inconsolata Medium" charset="0"/>
                <a:cs typeface="Inconsolata Medium" charset="0"/>
              </a:rPr>
              <a:t>(model, </a:t>
            </a:r>
            <a:r>
              <a:rPr lang="en-US" sz="3000" dirty="0" err="1">
                <a:latin typeface="Inconsolata Medium" charset="0"/>
                <a:ea typeface="Inconsolata Medium" charset="0"/>
                <a:cs typeface="Inconsolata Medium" charset="0"/>
              </a:rPr>
              <a:t>predict_function</a:t>
            </a:r>
            <a:r>
              <a:rPr lang="en-US" sz="3000" dirty="0">
                <a:latin typeface="Inconsolata Medium" charset="0"/>
                <a:ea typeface="Inconsolata Medium" charset="0"/>
                <a:cs typeface="Inconsolata Medium" charset="0"/>
              </a:rPr>
              <a:t>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71547" y="1767630"/>
            <a:ext cx="6543675" cy="1613742"/>
            <a:chOff x="1071563" y="1853358"/>
            <a:chExt cx="6543675" cy="1613742"/>
          </a:xfrm>
        </p:grpSpPr>
        <p:sp>
          <p:nvSpPr>
            <p:cNvPr id="14" name="Rounded Rectangle 13"/>
            <p:cNvSpPr/>
            <p:nvPr/>
          </p:nvSpPr>
          <p:spPr>
            <a:xfrm>
              <a:off x="1071563" y="1853358"/>
              <a:ext cx="6543675" cy="161374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85900" y="2068269"/>
              <a:ext cx="612933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i="1" u="sng" dirty="0">
                  <a:latin typeface="Helvetica Neue Light" charset="0"/>
                  <a:ea typeface="Helvetica Neue Light" charset="0"/>
                  <a:cs typeface="Helvetica Neue Light" charset="0"/>
                </a:rPr>
                <a:t>Instance of </a:t>
              </a:r>
              <a:r>
                <a:rPr lang="en-US" sz="3200" i="1" u="sng" dirty="0" err="1">
                  <a:latin typeface="Helvetica Neue Light" charset="0"/>
                  <a:ea typeface="Helvetica Neue Light" charset="0"/>
                  <a:cs typeface="Helvetica Neue Light" charset="0"/>
                </a:rPr>
                <a:t>PySpark</a:t>
              </a:r>
              <a:r>
                <a:rPr lang="en-US" sz="3200" i="1" u="sng" dirty="0">
                  <a:latin typeface="Helvetica Neue Light" charset="0"/>
                  <a:ea typeface="Helvetica Neue Light" charset="0"/>
                  <a:cs typeface="Helvetica Neue Light" charset="0"/>
                </a:rPr>
                <a:t> model:</a:t>
              </a:r>
            </a:p>
            <a:p>
              <a:r>
                <a:rPr lang="en-US" sz="2400" dirty="0"/>
                <a:t>    </a:t>
              </a:r>
              <a:r>
                <a:rPr lang="en-US" sz="2400" dirty="0" err="1">
                  <a:latin typeface="Inconsolata Medium" charset="0"/>
                  <a:ea typeface="Inconsolata Medium" charset="0"/>
                  <a:cs typeface="Inconsolata Medium" charset="0"/>
                </a:rPr>
                <a:t>pyspark.mllib</a:t>
              </a:r>
              <a:r>
                <a:rPr lang="en-US" sz="2400" dirty="0">
                  <a:latin typeface="Inconsolata Medium" charset="0"/>
                  <a:ea typeface="Inconsolata Medium" charset="0"/>
                  <a:cs typeface="Inconsolata Medium" charset="0"/>
                </a:rPr>
                <a:t>.*</a:t>
              </a:r>
            </a:p>
            <a:p>
              <a:r>
                <a:rPr lang="en-US" sz="2400" dirty="0">
                  <a:latin typeface="Inconsolata Medium" charset="0"/>
                  <a:ea typeface="Inconsolata Medium" charset="0"/>
                  <a:cs typeface="Inconsolata Medium" charset="0"/>
                </a:rPr>
                <a:t>  </a:t>
              </a:r>
              <a:r>
                <a:rPr lang="en-US" sz="2400" dirty="0" err="1">
                  <a:latin typeface="Inconsolata Medium" charset="0"/>
                  <a:ea typeface="Inconsolata Medium" charset="0"/>
                  <a:cs typeface="Inconsolata Medium" charset="0"/>
                </a:rPr>
                <a:t>pyspark.ml.pipeline.PipelineModel</a:t>
              </a:r>
              <a:endParaRPr lang="en-US" sz="2400" dirty="0">
                <a:latin typeface="Inconsolata Medium" charset="0"/>
                <a:ea typeface="Inconsolata Medium" charset="0"/>
                <a:cs typeface="Inconsolata Medium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0284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7638731" y="1184871"/>
            <a:ext cx="3305493" cy="7094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54098" y="-106204"/>
            <a:ext cx="118379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3700" i="1" dirty="0">
                <a:latin typeface="Helvetica Neue Light" charset="0"/>
                <a:ea typeface="Helvetica Neue Light" charset="0"/>
                <a:cs typeface="Helvetica Neue Light" charset="0"/>
              </a:rPr>
              <a:t>Clipper admin will automatically deploy Spark models</a:t>
            </a:r>
          </a:p>
        </p:txBody>
      </p:sp>
      <p:sp>
        <p:nvSpPr>
          <p:cNvPr id="2" name="Rectangle 1"/>
          <p:cNvSpPr/>
          <p:nvPr/>
        </p:nvSpPr>
        <p:spPr>
          <a:xfrm>
            <a:off x="848037" y="1219359"/>
            <a:ext cx="1057212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latin typeface="Inconsolata Medium" charset="0"/>
                <a:ea typeface="Inconsolata Medium" charset="0"/>
                <a:cs typeface="Inconsolata Medium" charset="0"/>
              </a:rPr>
              <a:t>Clipper.deploy_pyspark_model</a:t>
            </a:r>
            <a:r>
              <a:rPr lang="en-US" sz="3000" dirty="0">
                <a:latin typeface="Inconsolata Medium" charset="0"/>
                <a:ea typeface="Inconsolata Medium" charset="0"/>
                <a:cs typeface="Inconsolata Medium" charset="0"/>
              </a:rPr>
              <a:t>(model, </a:t>
            </a:r>
            <a:r>
              <a:rPr lang="en-US" sz="3000" dirty="0" err="1">
                <a:latin typeface="Inconsolata Medium" charset="0"/>
                <a:ea typeface="Inconsolata Medium" charset="0"/>
                <a:cs typeface="Inconsolata Medium" charset="0"/>
              </a:rPr>
              <a:t>predict_function</a:t>
            </a:r>
            <a:r>
              <a:rPr lang="en-US" sz="3000" dirty="0">
                <a:latin typeface="Inconsolata Medium" charset="0"/>
                <a:ea typeface="Inconsolata Medium" charset="0"/>
                <a:cs typeface="Inconsolata Medium" charset="0"/>
              </a:rPr>
              <a:t>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028949" y="1724764"/>
            <a:ext cx="8086727" cy="3754342"/>
            <a:chOff x="3028949" y="1724764"/>
            <a:chExt cx="8086727" cy="3754342"/>
          </a:xfrm>
        </p:grpSpPr>
        <p:sp>
          <p:nvSpPr>
            <p:cNvPr id="14" name="Rounded Rectangle 13"/>
            <p:cNvSpPr/>
            <p:nvPr/>
          </p:nvSpPr>
          <p:spPr>
            <a:xfrm>
              <a:off x="3028949" y="1724764"/>
              <a:ext cx="8086727" cy="363123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443285" y="1939676"/>
              <a:ext cx="7672391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i="1" u="sng" dirty="0">
                  <a:latin typeface="Helvetica Neue Light" charset="0"/>
                  <a:ea typeface="Helvetica Neue Light" charset="0"/>
                  <a:cs typeface="Helvetica Neue Light" charset="0"/>
                </a:rPr>
                <a:t>Python closure</a:t>
              </a:r>
            </a:p>
            <a:p>
              <a:r>
                <a:rPr lang="en-US" sz="2400" dirty="0"/>
                <a:t>    </a:t>
              </a:r>
              <a:r>
                <a:rPr lang="en-US" sz="2400" dirty="0" err="1">
                  <a:latin typeface="Inconsolata Medium" charset="0"/>
                  <a:ea typeface="Inconsolata Medium" charset="0"/>
                  <a:cs typeface="Inconsolata Medium" charset="0"/>
                </a:rPr>
                <a:t>def</a:t>
              </a:r>
              <a:r>
                <a:rPr lang="en-US" sz="2400" dirty="0">
                  <a:latin typeface="Inconsolata Medium" charset="0"/>
                  <a:ea typeface="Inconsolata Medium" charset="0"/>
                  <a:cs typeface="Inconsolata Medium" charset="0"/>
                </a:rPr>
                <a:t> </a:t>
              </a:r>
              <a:r>
                <a:rPr lang="en-US" sz="2400" dirty="0" err="1">
                  <a:latin typeface="Inconsolata Medium" charset="0"/>
                  <a:ea typeface="Inconsolata Medium" charset="0"/>
                  <a:cs typeface="Inconsolata Medium" charset="0"/>
                </a:rPr>
                <a:t>predict_function</a:t>
              </a:r>
              <a:r>
                <a:rPr lang="en-US" sz="2400" dirty="0">
                  <a:latin typeface="Inconsolata Medium" charset="0"/>
                  <a:ea typeface="Inconsolata Medium" charset="0"/>
                  <a:cs typeface="Inconsolata Medium" charset="0"/>
                </a:rPr>
                <a:t>(spark, model, inputs)</a:t>
              </a:r>
            </a:p>
            <a:p>
              <a:r>
                <a:rPr lang="en-US" sz="2400" u="sng" dirty="0" err="1">
                  <a:latin typeface="Inconsolata Medium" charset="0"/>
                  <a:ea typeface="Inconsolata Medium" charset="0"/>
                  <a:cs typeface="Inconsolata Medium" charset="0"/>
                </a:rPr>
                <a:t>Params</a:t>
              </a:r>
              <a:r>
                <a:rPr lang="en-US" sz="2400" u="sng" dirty="0">
                  <a:latin typeface="Inconsolata Medium" charset="0"/>
                  <a:ea typeface="Inconsolata Medium" charset="0"/>
                  <a:cs typeface="Inconsolata Medium" charset="0"/>
                </a:rPr>
                <a:t>:</a:t>
              </a:r>
              <a:r>
                <a:rPr lang="en-US" sz="2400" dirty="0">
                  <a:latin typeface="Inconsolata Medium" charset="0"/>
                  <a:ea typeface="Inconsolata Medium" charset="0"/>
                  <a:cs typeface="Inconsolata Medium" charset="0"/>
                </a:rPr>
                <a:t>  </a:t>
              </a:r>
            </a:p>
            <a:p>
              <a:r>
                <a:rPr lang="en-US" sz="2400" dirty="0">
                  <a:latin typeface="Inconsolata Medium" charset="0"/>
                  <a:ea typeface="Inconsolata Medium" charset="0"/>
                  <a:cs typeface="Inconsolata Medium" charset="0"/>
                </a:rPr>
                <a:t>  spark : </a:t>
              </a:r>
              <a:r>
                <a:rPr lang="en-US" sz="2400" dirty="0" err="1">
                  <a:latin typeface="Inconsolata Medium" charset="0"/>
                  <a:ea typeface="Inconsolata Medium" charset="0"/>
                  <a:cs typeface="Inconsolata Medium" charset="0"/>
                </a:rPr>
                <a:t>SparkSession</a:t>
              </a:r>
              <a:endParaRPr lang="en-US" sz="2400" dirty="0">
                <a:latin typeface="Inconsolata Medium" charset="0"/>
                <a:ea typeface="Inconsolata Medium" charset="0"/>
                <a:cs typeface="Inconsolata Medium" charset="0"/>
              </a:endParaRPr>
            </a:p>
            <a:p>
              <a:r>
                <a:rPr lang="en-US" sz="2400" dirty="0">
                  <a:latin typeface="Inconsolata Medium" charset="0"/>
                  <a:ea typeface="Inconsolata Medium" charset="0"/>
                  <a:cs typeface="Inconsolata Medium" charset="0"/>
                </a:rPr>
                <a:t>  model : ml or </a:t>
              </a:r>
              <a:r>
                <a:rPr lang="en-US" sz="2400" dirty="0" err="1">
                  <a:latin typeface="Inconsolata Medium" charset="0"/>
                  <a:ea typeface="Inconsolata Medium" charset="0"/>
                  <a:cs typeface="Inconsolata Medium" charset="0"/>
                </a:rPr>
                <a:t>mllib</a:t>
              </a:r>
              <a:r>
                <a:rPr lang="en-US" sz="2400" dirty="0">
                  <a:latin typeface="Inconsolata Medium" charset="0"/>
                  <a:ea typeface="Inconsolata Medium" charset="0"/>
                  <a:cs typeface="Inconsolata Medium" charset="0"/>
                </a:rPr>
                <a:t> model instance</a:t>
              </a:r>
            </a:p>
            <a:p>
              <a:r>
                <a:rPr lang="en-US" sz="2400" dirty="0">
                  <a:latin typeface="Inconsolata Medium" charset="0"/>
                  <a:ea typeface="Inconsolata Medium" charset="0"/>
                  <a:cs typeface="Inconsolata Medium" charset="0"/>
                </a:rPr>
                <a:t>  inputs : list of inputs to predict</a:t>
              </a:r>
            </a:p>
            <a:p>
              <a:r>
                <a:rPr lang="en-US" sz="2400" u="sng" dirty="0">
                  <a:latin typeface="Inconsolata Medium" charset="0"/>
                  <a:ea typeface="Inconsolata Medium" charset="0"/>
                  <a:cs typeface="Inconsolata Medium" charset="0"/>
                </a:rPr>
                <a:t>Returns:</a:t>
              </a:r>
            </a:p>
            <a:p>
              <a:r>
                <a:rPr lang="en-US" sz="2400" dirty="0">
                  <a:latin typeface="Inconsolata Medium" charset="0"/>
                  <a:ea typeface="Inconsolata Medium" charset="0"/>
                  <a:cs typeface="Inconsolata Medium" charset="0"/>
                </a:rPr>
                <a:t>  list of </a:t>
              </a:r>
              <a:r>
                <a:rPr lang="en-US" sz="2400" dirty="0" err="1">
                  <a:latin typeface="Inconsolata Medium" charset="0"/>
                  <a:ea typeface="Inconsolata Medium" charset="0"/>
                  <a:cs typeface="Inconsolata Medium" charset="0"/>
                </a:rPr>
                <a:t>str</a:t>
              </a:r>
              <a:endParaRPr lang="en-US" sz="2400" dirty="0">
                <a:latin typeface="Inconsolata Medium" charset="0"/>
                <a:ea typeface="Inconsolata Medium" charset="0"/>
                <a:cs typeface="Inconsolata Medium" charset="0"/>
              </a:endParaRPr>
            </a:p>
            <a:p>
              <a:endParaRPr lang="en-US" sz="2400" dirty="0"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36235" y="5522315"/>
            <a:ext cx="10683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C0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Can be used for business logic, </a:t>
            </a:r>
            <a:r>
              <a:rPr lang="en-US" sz="3600" i="1" dirty="0" err="1">
                <a:solidFill>
                  <a:srgbClr val="C0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featurization</a:t>
            </a:r>
            <a:r>
              <a:rPr lang="en-US" sz="3600" i="1" dirty="0">
                <a:solidFill>
                  <a:srgbClr val="C0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, post-processing</a:t>
            </a:r>
            <a:r>
              <a:rPr lang="mr-IN" sz="3600" i="1" dirty="0">
                <a:solidFill>
                  <a:srgbClr val="C0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…</a:t>
            </a:r>
            <a:endParaRPr lang="en-US" sz="3600" i="1" dirty="0">
              <a:solidFill>
                <a:srgbClr val="C00000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265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354098" y="-106204"/>
            <a:ext cx="118379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3700" i="1" dirty="0" err="1">
                <a:latin typeface="Helvetica Neue Light" charset="0"/>
                <a:ea typeface="Helvetica Neue Light" charset="0"/>
                <a:cs typeface="Helvetica Neue Light" charset="0"/>
              </a:rPr>
              <a:t>pyspark.mllib</a:t>
            </a:r>
            <a:r>
              <a:rPr lang="en-US" sz="3700" i="1" dirty="0">
                <a:latin typeface="Helvetica Neue Light" charset="0"/>
                <a:ea typeface="Helvetica Neue Light" charset="0"/>
                <a:cs typeface="Helvetica Neue Light" charset="0"/>
              </a:rPr>
              <a:t> example:</a:t>
            </a:r>
          </a:p>
        </p:txBody>
      </p:sp>
      <p:sp>
        <p:nvSpPr>
          <p:cNvPr id="2" name="Rectangle 1"/>
          <p:cNvSpPr/>
          <p:nvPr/>
        </p:nvSpPr>
        <p:spPr>
          <a:xfrm>
            <a:off x="848037" y="1219359"/>
            <a:ext cx="1057212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latin typeface="Inconsolata Medium" charset="0"/>
                <a:ea typeface="Inconsolata Medium" charset="0"/>
                <a:cs typeface="Inconsolata Medium" charset="0"/>
              </a:rPr>
              <a:t>Clipper.deploy_pyspark_model</a:t>
            </a:r>
            <a:r>
              <a:rPr lang="en-US" sz="3000" dirty="0">
                <a:latin typeface="Inconsolata Medium" charset="0"/>
                <a:ea typeface="Inconsolata Medium" charset="0"/>
                <a:cs typeface="Inconsolata Medium" charset="0"/>
              </a:rPr>
              <a:t>(model, </a:t>
            </a:r>
            <a:r>
              <a:rPr lang="en-US" sz="3000" dirty="0" err="1">
                <a:latin typeface="Inconsolata Medium" charset="0"/>
                <a:ea typeface="Inconsolata Medium" charset="0"/>
                <a:cs typeface="Inconsolata Medium" charset="0"/>
              </a:rPr>
              <a:t>predict_function</a:t>
            </a:r>
            <a:r>
              <a:rPr lang="en-US" sz="3000" dirty="0">
                <a:latin typeface="Inconsolata Medium" charset="0"/>
                <a:ea typeface="Inconsolata Medium" charset="0"/>
                <a:cs typeface="Inconsolata Medium" charset="0"/>
              </a:rPr>
              <a:t>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37" y="2291798"/>
            <a:ext cx="10911446" cy="235060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54098" y="4136571"/>
            <a:ext cx="11405385" cy="527603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13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354098" y="-106204"/>
            <a:ext cx="118379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3700" i="1" dirty="0" err="1">
                <a:latin typeface="Helvetica Neue Light" charset="0"/>
                <a:ea typeface="Helvetica Neue Light" charset="0"/>
                <a:cs typeface="Helvetica Neue Light" charset="0"/>
              </a:rPr>
              <a:t>pyspark.ml.pipeline</a:t>
            </a:r>
            <a:r>
              <a:rPr lang="en-US" sz="3700" i="1" dirty="0">
                <a:latin typeface="Helvetica Neue Light" charset="0"/>
                <a:ea typeface="Helvetica Neue Light" charset="0"/>
                <a:cs typeface="Helvetica Neue Light" charset="0"/>
              </a:rPr>
              <a:t> example:</a:t>
            </a:r>
          </a:p>
        </p:txBody>
      </p:sp>
      <p:sp>
        <p:nvSpPr>
          <p:cNvPr id="2" name="Rectangle 1"/>
          <p:cNvSpPr/>
          <p:nvPr/>
        </p:nvSpPr>
        <p:spPr>
          <a:xfrm>
            <a:off x="848037" y="1219359"/>
            <a:ext cx="1057212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latin typeface="Inconsolata Medium" charset="0"/>
                <a:ea typeface="Inconsolata Medium" charset="0"/>
                <a:cs typeface="Inconsolata Medium" charset="0"/>
              </a:rPr>
              <a:t>Clipper.deploy_pyspark_model</a:t>
            </a:r>
            <a:r>
              <a:rPr lang="en-US" sz="3000" dirty="0">
                <a:latin typeface="Inconsolata Medium" charset="0"/>
                <a:ea typeface="Inconsolata Medium" charset="0"/>
                <a:cs typeface="Inconsolata Medium" charset="0"/>
              </a:rPr>
              <a:t>(model, </a:t>
            </a:r>
            <a:r>
              <a:rPr lang="en-US" sz="3000" dirty="0" err="1">
                <a:latin typeface="Inconsolata Medium" charset="0"/>
                <a:ea typeface="Inconsolata Medium" charset="0"/>
                <a:cs typeface="Inconsolata Medium" charset="0"/>
              </a:rPr>
              <a:t>predict_function</a:t>
            </a:r>
            <a:r>
              <a:rPr lang="en-US" sz="3000" dirty="0">
                <a:latin typeface="Inconsolata Medium" charset="0"/>
                <a:ea typeface="Inconsolata Medium" charset="0"/>
                <a:cs typeface="Inconsolata Medium" charset="0"/>
              </a:rPr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085" y="1922870"/>
            <a:ext cx="10128077" cy="465015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047870" y="6096001"/>
            <a:ext cx="8509788" cy="626532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26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86" y="1573318"/>
            <a:ext cx="11602614" cy="5013219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7800"/>
              </a:spcBef>
              <a:buClr>
                <a:schemeClr val="accent5">
                  <a:lumMod val="75000"/>
                </a:schemeClr>
              </a:buClr>
              <a:buFont typeface="Wingdings" charset="2"/>
              <a:buChar char="q"/>
            </a:pPr>
            <a:r>
              <a:rPr lang="en-US" sz="4000" i="1" dirty="0">
                <a:solidFill>
                  <a:schemeClr val="accent5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Challenges of prediction serving</a:t>
            </a:r>
          </a:p>
          <a:p>
            <a:pPr>
              <a:spcBef>
                <a:spcPts val="7800"/>
              </a:spcBef>
              <a:buClr>
                <a:schemeClr val="accent5">
                  <a:lumMod val="75000"/>
                </a:schemeClr>
              </a:buClr>
              <a:buFont typeface="Wingdings" charset="2"/>
              <a:buChar char="q"/>
            </a:pPr>
            <a:r>
              <a:rPr lang="en-US" sz="4000" i="1" dirty="0">
                <a:solidFill>
                  <a:schemeClr val="accent5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Clipper overview and architecture</a:t>
            </a:r>
          </a:p>
          <a:p>
            <a:pPr>
              <a:spcBef>
                <a:spcPts val="7800"/>
              </a:spcBef>
              <a:buClr>
                <a:schemeClr val="accent5">
                  <a:lumMod val="75000"/>
                </a:schemeClr>
              </a:buClr>
              <a:buFont typeface="Wingdings" charset="2"/>
              <a:buChar char="q"/>
            </a:pPr>
            <a:r>
              <a:rPr lang="en-US" sz="4000" i="1" dirty="0">
                <a:solidFill>
                  <a:schemeClr val="accent5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Deploy and serve models with Clipper</a:t>
            </a:r>
          </a:p>
          <a:p>
            <a:pPr>
              <a:spcBef>
                <a:spcPts val="7800"/>
              </a:spcBef>
              <a:buClr>
                <a:schemeClr val="accent5">
                  <a:lumMod val="75000"/>
                </a:schemeClr>
              </a:buClr>
              <a:buFont typeface="Wingdings" charset="2"/>
              <a:buChar char="q"/>
            </a:pPr>
            <a:r>
              <a:rPr lang="en-US" sz="4000" i="1" dirty="0">
                <a:solidFill>
                  <a:schemeClr val="accent5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Serving multi-model pipelines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5743" y="78423"/>
            <a:ext cx="117967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4800" b="1" i="1" dirty="0">
                <a:solidFill>
                  <a:schemeClr val="accent5">
                    <a:lumMod val="75000"/>
                  </a:schemeClr>
                </a:solidFill>
                <a:latin typeface="Futura-BoldOblique" charset="0"/>
                <a:ea typeface="Futura-BoldOblique" charset="0"/>
                <a:cs typeface="Futura-BoldOblique" charset="0"/>
              </a:rPr>
              <a:t>In this talk</a:t>
            </a:r>
            <a:r>
              <a:rPr lang="mr-IN" sz="4800" b="1" i="1" dirty="0">
                <a:solidFill>
                  <a:schemeClr val="accent5">
                    <a:lumMod val="75000"/>
                  </a:schemeClr>
                </a:solidFill>
                <a:latin typeface="Futura-BoldOblique" charset="0"/>
                <a:ea typeface="Futura-BoldOblique" charset="0"/>
                <a:cs typeface="Futura-BoldOblique" charset="0"/>
              </a:rPr>
              <a:t>…</a:t>
            </a:r>
            <a:endParaRPr lang="en-US" sz="4800" b="1" dirty="0">
              <a:solidFill>
                <a:schemeClr val="accent5">
                  <a:lumMod val="7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90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93563" y="1499089"/>
            <a:ext cx="5579533" cy="5020732"/>
            <a:chOff x="93563" y="1499089"/>
            <a:chExt cx="5579533" cy="5020732"/>
          </a:xfrm>
        </p:grpSpPr>
        <p:sp>
          <p:nvSpPr>
            <p:cNvPr id="44" name="Rounded Rectangle 43"/>
            <p:cNvSpPr/>
            <p:nvPr/>
          </p:nvSpPr>
          <p:spPr>
            <a:xfrm>
              <a:off x="93563" y="1499089"/>
              <a:ext cx="5579533" cy="502073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3177395" y="3653742"/>
              <a:ext cx="1822027" cy="1870107"/>
              <a:chOff x="6924039" y="1914312"/>
              <a:chExt cx="1822027" cy="1870107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6924039" y="1914312"/>
                <a:ext cx="1822027" cy="1870107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6970605" y="1914313"/>
                <a:ext cx="1728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Driver Program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102685" y="2476492"/>
                <a:ext cx="1464733" cy="430953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 err="1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SparkContext</a:t>
                </a:r>
                <a:endPara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679512" y="1780521"/>
              <a:ext cx="1822027" cy="1295289"/>
              <a:chOff x="9718045" y="957577"/>
              <a:chExt cx="1822027" cy="1295289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9718045" y="957577"/>
                <a:ext cx="1822027" cy="1295289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9764611" y="957578"/>
                <a:ext cx="1728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Worker Node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9868753" y="1302839"/>
                <a:ext cx="1520609" cy="87631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9879757" y="1302839"/>
                <a:ext cx="1193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Executor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0001682" y="1760249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0704413" y="1760246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632946" y="3260664"/>
              <a:ext cx="1822027" cy="1295289"/>
              <a:chOff x="9718045" y="957577"/>
              <a:chExt cx="1822027" cy="1295289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9718045" y="957577"/>
                <a:ext cx="1822027" cy="1295289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9764611" y="957578"/>
                <a:ext cx="1728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Worker Node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9868753" y="1302839"/>
                <a:ext cx="1520609" cy="87631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9879757" y="1302839"/>
                <a:ext cx="1193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Executor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10001682" y="1760249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0704413" y="1760246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632946" y="4840034"/>
              <a:ext cx="1822027" cy="1295289"/>
              <a:chOff x="9718045" y="957577"/>
              <a:chExt cx="1822027" cy="1295289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9718045" y="957577"/>
                <a:ext cx="1822027" cy="1295289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9764611" y="957578"/>
                <a:ext cx="1728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Worker Node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9868753" y="1302839"/>
                <a:ext cx="1520609" cy="87631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9879757" y="1302839"/>
                <a:ext cx="1193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Executor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0001682" y="1760249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0704413" y="1760246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</p:grp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9517" y="1812823"/>
              <a:ext cx="1707129" cy="908047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6826666" y="1812823"/>
            <a:ext cx="4834466" cy="1041400"/>
            <a:chOff x="338667" y="2274034"/>
            <a:chExt cx="2827866" cy="1041400"/>
          </a:xfrm>
        </p:grpSpPr>
        <p:sp>
          <p:nvSpPr>
            <p:cNvPr id="51" name="Cube 50"/>
            <p:cNvSpPr/>
            <p:nvPr/>
          </p:nvSpPr>
          <p:spPr>
            <a:xfrm>
              <a:off x="338667" y="2274034"/>
              <a:ext cx="2827866" cy="10414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999067" y="2621598"/>
              <a:ext cx="15070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Inconsolata Medium" charset="0"/>
                  <a:ea typeface="Inconsolata Medium" charset="0"/>
                  <a:cs typeface="Inconsolata Medium" charset="0"/>
                </a:rPr>
                <a:t>Web Server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0135032" y="4536373"/>
            <a:ext cx="1526100" cy="1735840"/>
            <a:chOff x="200662" y="4086619"/>
            <a:chExt cx="1289471" cy="1440369"/>
          </a:xfrm>
        </p:grpSpPr>
        <p:sp>
          <p:nvSpPr>
            <p:cNvPr id="65" name="Can 64"/>
            <p:cNvSpPr/>
            <p:nvPr/>
          </p:nvSpPr>
          <p:spPr>
            <a:xfrm>
              <a:off x="200662" y="4086619"/>
              <a:ext cx="1227667" cy="1440369"/>
            </a:xfrm>
            <a:prstGeom prst="can">
              <a:avLst/>
            </a:prstGeom>
            <a:solidFill>
              <a:srgbClr val="0095A4">
                <a:alpha val="55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00662" y="4637815"/>
              <a:ext cx="12894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Inconsolata Medium" charset="0"/>
                  <a:ea typeface="Inconsolata Medium" charset="0"/>
                  <a:cs typeface="Inconsolata Medium" charset="0"/>
                </a:rPr>
                <a:t>Database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9962735" y="3684924"/>
            <a:ext cx="1634066" cy="477810"/>
            <a:chOff x="338667" y="3385184"/>
            <a:chExt cx="1634066" cy="477810"/>
          </a:xfrm>
        </p:grpSpPr>
        <p:sp>
          <p:nvSpPr>
            <p:cNvPr id="73" name="Rounded Rectangle 72"/>
            <p:cNvSpPr/>
            <p:nvPr/>
          </p:nvSpPr>
          <p:spPr>
            <a:xfrm>
              <a:off x="338667" y="3385184"/>
              <a:ext cx="1634066" cy="477810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02167" y="3385184"/>
              <a:ext cx="15070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Inconsolata Medium" charset="0"/>
                  <a:ea typeface="Inconsolata Medium" charset="0"/>
                  <a:cs typeface="Inconsolata Medium" charset="0"/>
                </a:rPr>
                <a:t>Cache</a:t>
              </a:r>
            </a:p>
          </p:txBody>
        </p:sp>
      </p:grpSp>
      <p:cxnSp>
        <p:nvCxnSpPr>
          <p:cNvPr id="88" name="Straight Arrow Connector 87"/>
          <p:cNvCxnSpPr>
            <a:endCxn id="73" idx="0"/>
          </p:cNvCxnSpPr>
          <p:nvPr/>
        </p:nvCxnSpPr>
        <p:spPr>
          <a:xfrm>
            <a:off x="10532124" y="2868125"/>
            <a:ext cx="247644" cy="816799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stCxn id="73" idx="2"/>
            <a:endCxn id="65" idx="0"/>
          </p:cNvCxnSpPr>
          <p:nvPr/>
        </p:nvCxnSpPr>
        <p:spPr>
          <a:xfrm>
            <a:off x="10779768" y="4162734"/>
            <a:ext cx="81741" cy="736878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endCxn id="31" idx="0"/>
          </p:cNvCxnSpPr>
          <p:nvPr/>
        </p:nvCxnSpPr>
        <p:spPr>
          <a:xfrm flipH="1">
            <a:off x="8093952" y="2885362"/>
            <a:ext cx="286607" cy="1487593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3634477" y="4779873"/>
            <a:ext cx="1056160" cy="610977"/>
            <a:chOff x="7989565" y="2206064"/>
            <a:chExt cx="2649647" cy="1532793"/>
          </a:xfrm>
        </p:grpSpPr>
        <p:grpSp>
          <p:nvGrpSpPr>
            <p:cNvPr id="50" name="Group 49"/>
            <p:cNvGrpSpPr/>
            <p:nvPr/>
          </p:nvGrpSpPr>
          <p:grpSpPr>
            <a:xfrm>
              <a:off x="7989565" y="2206064"/>
              <a:ext cx="2649647" cy="1532793"/>
              <a:chOff x="4437802" y="2295143"/>
              <a:chExt cx="2565113" cy="1483893"/>
            </a:xfrm>
          </p:grpSpPr>
          <p:cxnSp>
            <p:nvCxnSpPr>
              <p:cNvPr id="54" name="Straight Arrow Connector 53"/>
              <p:cNvCxnSpPr/>
              <p:nvPr/>
            </p:nvCxnSpPr>
            <p:spPr>
              <a:xfrm>
                <a:off x="6221474" y="3037091"/>
                <a:ext cx="781441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>
                <a:off x="4608575" y="238053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>
                <a:off x="4608575" y="2708810"/>
                <a:ext cx="1922918" cy="32828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>
                <a:off x="4608575" y="3037089"/>
                <a:ext cx="1922918" cy="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 flipV="1">
                <a:off x="4608575" y="3037090"/>
                <a:ext cx="1922918" cy="32827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 flipV="1">
                <a:off x="4608575" y="303709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sp>
            <p:nvSpPr>
              <p:cNvPr id="63" name="Oval 62"/>
              <p:cNvSpPr/>
              <p:nvPr/>
            </p:nvSpPr>
            <p:spPr>
              <a:xfrm>
                <a:off x="5121690" y="2390319"/>
                <a:ext cx="1293541" cy="1293541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64" name="Group 63"/>
              <p:cNvGrpSpPr/>
              <p:nvPr/>
            </p:nvGrpSpPr>
            <p:grpSpPr>
              <a:xfrm>
                <a:off x="4437802" y="2295143"/>
                <a:ext cx="170773" cy="1483893"/>
                <a:chOff x="4461603" y="726948"/>
                <a:chExt cx="228600" cy="1986366"/>
              </a:xfrm>
            </p:grpSpPr>
            <p:sp>
              <p:nvSpPr>
                <p:cNvPr id="67" name="Oval 66"/>
                <p:cNvSpPr/>
                <p:nvPr/>
              </p:nvSpPr>
              <p:spPr>
                <a:xfrm>
                  <a:off x="4461603" y="726948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4461603" y="1605830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70" name="Oval 69"/>
                <p:cNvSpPr/>
                <p:nvPr/>
              </p:nvSpPr>
              <p:spPr>
                <a:xfrm>
                  <a:off x="4461603" y="2045271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71" name="Oval 70"/>
                <p:cNvSpPr/>
                <p:nvPr/>
              </p:nvSpPr>
              <p:spPr>
                <a:xfrm>
                  <a:off x="4461603" y="2484714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4461603" y="1166389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</p:grp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21090" y="2637032"/>
              <a:ext cx="1102291" cy="586325"/>
            </a:xfrm>
            <a:prstGeom prst="rect">
              <a:avLst/>
            </a:prstGeom>
          </p:spPr>
        </p:pic>
      </p:grpSp>
      <p:grpSp>
        <p:nvGrpSpPr>
          <p:cNvPr id="87" name="Group 86"/>
          <p:cNvGrpSpPr/>
          <p:nvPr/>
        </p:nvGrpSpPr>
        <p:grpSpPr>
          <a:xfrm>
            <a:off x="6437223" y="4372955"/>
            <a:ext cx="3313457" cy="2110830"/>
            <a:chOff x="12857474" y="4953587"/>
            <a:chExt cx="3313457" cy="2110830"/>
          </a:xfrm>
        </p:grpSpPr>
        <p:sp>
          <p:nvSpPr>
            <p:cNvPr id="89" name="Rounded Rectangle 88"/>
            <p:cNvSpPr/>
            <p:nvPr/>
          </p:nvSpPr>
          <p:spPr>
            <a:xfrm>
              <a:off x="12857474" y="4953587"/>
              <a:ext cx="3313457" cy="2110830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3556421" y="5690568"/>
              <a:ext cx="17187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Clipper</a:t>
              </a:r>
            </a:p>
          </p:txBody>
        </p:sp>
      </p:grpSp>
      <p:sp>
        <p:nvSpPr>
          <p:cNvPr id="91" name="Title 1"/>
          <p:cNvSpPr>
            <a:spLocks noGrp="1"/>
          </p:cNvSpPr>
          <p:nvPr>
            <p:ph type="title"/>
          </p:nvPr>
        </p:nvSpPr>
        <p:spPr>
          <a:xfrm>
            <a:off x="264168" y="-30147"/>
            <a:ext cx="10515600" cy="1325563"/>
          </a:xfrm>
        </p:spPr>
        <p:txBody>
          <a:bodyPr/>
          <a:lstStyle/>
          <a:p>
            <a:r>
              <a:rPr lang="en-US" dirty="0"/>
              <a:t>Deploy Models from Spark to Clipper</a:t>
            </a:r>
          </a:p>
        </p:txBody>
      </p:sp>
    </p:spTree>
    <p:extLst>
      <p:ext uri="{BB962C8B-B14F-4D97-AF65-F5344CB8AC3E}">
        <p14:creationId xmlns:p14="http://schemas.microsoft.com/office/powerpoint/2010/main" val="95437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93563" y="1499089"/>
            <a:ext cx="5579533" cy="5020732"/>
            <a:chOff x="93563" y="1499089"/>
            <a:chExt cx="5579533" cy="5020732"/>
          </a:xfrm>
        </p:grpSpPr>
        <p:sp>
          <p:nvSpPr>
            <p:cNvPr id="44" name="Rounded Rectangle 43"/>
            <p:cNvSpPr/>
            <p:nvPr/>
          </p:nvSpPr>
          <p:spPr>
            <a:xfrm>
              <a:off x="93563" y="1499089"/>
              <a:ext cx="5579533" cy="502073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3177395" y="3653742"/>
              <a:ext cx="1822027" cy="1870107"/>
              <a:chOff x="6924039" y="1914312"/>
              <a:chExt cx="1822027" cy="1870107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6924039" y="1914312"/>
                <a:ext cx="1822027" cy="1870107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6970605" y="1914313"/>
                <a:ext cx="1728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Driver Program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102685" y="2476492"/>
                <a:ext cx="1464733" cy="430953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 err="1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SparkContext</a:t>
                </a:r>
                <a:endPara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679512" y="1780521"/>
              <a:ext cx="1822027" cy="1295289"/>
              <a:chOff x="9718045" y="957577"/>
              <a:chExt cx="1822027" cy="1295289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9718045" y="957577"/>
                <a:ext cx="1822027" cy="1295289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9764611" y="957578"/>
                <a:ext cx="1728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Worker Node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9868753" y="1302839"/>
                <a:ext cx="1520609" cy="87631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9879757" y="1302839"/>
                <a:ext cx="1193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Executor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0001682" y="1760249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0704413" y="1760246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632946" y="3260664"/>
              <a:ext cx="1822027" cy="1295289"/>
              <a:chOff x="9718045" y="957577"/>
              <a:chExt cx="1822027" cy="1295289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9718045" y="957577"/>
                <a:ext cx="1822027" cy="1295289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9764611" y="957578"/>
                <a:ext cx="1728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Worker Node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9868753" y="1302839"/>
                <a:ext cx="1520609" cy="87631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9879757" y="1302839"/>
                <a:ext cx="1193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Executor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10001682" y="1760249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0704413" y="1760246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632946" y="4840034"/>
              <a:ext cx="1822027" cy="1295289"/>
              <a:chOff x="9718045" y="957577"/>
              <a:chExt cx="1822027" cy="1295289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9718045" y="957577"/>
                <a:ext cx="1822027" cy="1295289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9764611" y="957578"/>
                <a:ext cx="1728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Worker Node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9868753" y="1302839"/>
                <a:ext cx="1520609" cy="87631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9879757" y="1302839"/>
                <a:ext cx="1193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Executor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0001682" y="1760249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0704413" y="1760246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</p:grp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9517" y="1812823"/>
              <a:ext cx="1707129" cy="908047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6826666" y="1812823"/>
            <a:ext cx="4834466" cy="1041400"/>
            <a:chOff x="338667" y="2274034"/>
            <a:chExt cx="2827866" cy="1041400"/>
          </a:xfrm>
        </p:grpSpPr>
        <p:sp>
          <p:nvSpPr>
            <p:cNvPr id="51" name="Cube 50"/>
            <p:cNvSpPr/>
            <p:nvPr/>
          </p:nvSpPr>
          <p:spPr>
            <a:xfrm>
              <a:off x="338667" y="2274034"/>
              <a:ext cx="2827866" cy="10414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999067" y="2621598"/>
              <a:ext cx="15070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Inconsolata Medium" charset="0"/>
                  <a:ea typeface="Inconsolata Medium" charset="0"/>
                  <a:cs typeface="Inconsolata Medium" charset="0"/>
                </a:rPr>
                <a:t>Web Server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0135032" y="4536373"/>
            <a:ext cx="1526100" cy="1735840"/>
            <a:chOff x="200662" y="4086619"/>
            <a:chExt cx="1289471" cy="1440369"/>
          </a:xfrm>
        </p:grpSpPr>
        <p:sp>
          <p:nvSpPr>
            <p:cNvPr id="65" name="Can 64"/>
            <p:cNvSpPr/>
            <p:nvPr/>
          </p:nvSpPr>
          <p:spPr>
            <a:xfrm>
              <a:off x="200662" y="4086619"/>
              <a:ext cx="1227667" cy="1440369"/>
            </a:xfrm>
            <a:prstGeom prst="can">
              <a:avLst/>
            </a:prstGeom>
            <a:solidFill>
              <a:srgbClr val="0095A4">
                <a:alpha val="55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00662" y="4637815"/>
              <a:ext cx="12894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Inconsolata Medium" charset="0"/>
                  <a:ea typeface="Inconsolata Medium" charset="0"/>
                  <a:cs typeface="Inconsolata Medium" charset="0"/>
                </a:rPr>
                <a:t>Database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9962735" y="3684924"/>
            <a:ext cx="1634066" cy="477810"/>
            <a:chOff x="338667" y="3385184"/>
            <a:chExt cx="1634066" cy="477810"/>
          </a:xfrm>
        </p:grpSpPr>
        <p:sp>
          <p:nvSpPr>
            <p:cNvPr id="73" name="Rounded Rectangle 72"/>
            <p:cNvSpPr/>
            <p:nvPr/>
          </p:nvSpPr>
          <p:spPr>
            <a:xfrm>
              <a:off x="338667" y="3385184"/>
              <a:ext cx="1634066" cy="477810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02167" y="3385184"/>
              <a:ext cx="15070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Inconsolata Medium" charset="0"/>
                  <a:ea typeface="Inconsolata Medium" charset="0"/>
                  <a:cs typeface="Inconsolata Medium" charset="0"/>
                </a:rPr>
                <a:t>Cache</a:t>
              </a:r>
            </a:p>
          </p:txBody>
        </p:sp>
      </p:grpSp>
      <p:cxnSp>
        <p:nvCxnSpPr>
          <p:cNvPr id="88" name="Straight Arrow Connector 87"/>
          <p:cNvCxnSpPr>
            <a:endCxn id="73" idx="0"/>
          </p:cNvCxnSpPr>
          <p:nvPr/>
        </p:nvCxnSpPr>
        <p:spPr>
          <a:xfrm>
            <a:off x="10532124" y="2868125"/>
            <a:ext cx="247644" cy="816799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stCxn id="73" idx="2"/>
            <a:endCxn id="65" idx="0"/>
          </p:cNvCxnSpPr>
          <p:nvPr/>
        </p:nvCxnSpPr>
        <p:spPr>
          <a:xfrm>
            <a:off x="10779768" y="4162734"/>
            <a:ext cx="81741" cy="736878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8206520" y="2885362"/>
            <a:ext cx="174040" cy="635046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8" idx="3"/>
          </p:cNvCxnSpPr>
          <p:nvPr/>
        </p:nvCxnSpPr>
        <p:spPr>
          <a:xfrm flipH="1" flipV="1">
            <a:off x="4820774" y="4431399"/>
            <a:ext cx="2393750" cy="918214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itle 1"/>
          <p:cNvSpPr>
            <a:spLocks noGrp="1"/>
          </p:cNvSpPr>
          <p:nvPr>
            <p:ph type="title"/>
          </p:nvPr>
        </p:nvSpPr>
        <p:spPr>
          <a:xfrm>
            <a:off x="264168" y="-30147"/>
            <a:ext cx="10515600" cy="1325563"/>
          </a:xfrm>
        </p:spPr>
        <p:txBody>
          <a:bodyPr/>
          <a:lstStyle/>
          <a:p>
            <a:r>
              <a:rPr lang="en-US" dirty="0"/>
              <a:t>Deploy Models from Spark to Clipper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3634477" y="4779873"/>
            <a:ext cx="1056160" cy="610977"/>
            <a:chOff x="7989565" y="2206064"/>
            <a:chExt cx="2649647" cy="1532793"/>
          </a:xfrm>
        </p:grpSpPr>
        <p:grpSp>
          <p:nvGrpSpPr>
            <p:cNvPr id="50" name="Group 49"/>
            <p:cNvGrpSpPr/>
            <p:nvPr/>
          </p:nvGrpSpPr>
          <p:grpSpPr>
            <a:xfrm>
              <a:off x="7989565" y="2206064"/>
              <a:ext cx="2649647" cy="1532793"/>
              <a:chOff x="4437802" y="2295143"/>
              <a:chExt cx="2565113" cy="1483893"/>
            </a:xfrm>
          </p:grpSpPr>
          <p:cxnSp>
            <p:nvCxnSpPr>
              <p:cNvPr id="54" name="Straight Arrow Connector 53"/>
              <p:cNvCxnSpPr/>
              <p:nvPr/>
            </p:nvCxnSpPr>
            <p:spPr>
              <a:xfrm>
                <a:off x="6221474" y="3037091"/>
                <a:ext cx="781441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>
                <a:off x="4608575" y="238053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>
                <a:off x="4608575" y="2708810"/>
                <a:ext cx="1922918" cy="32828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>
                <a:off x="4608575" y="3037089"/>
                <a:ext cx="1922918" cy="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 flipV="1">
                <a:off x="4608575" y="3037090"/>
                <a:ext cx="1922918" cy="32827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 flipV="1">
                <a:off x="4608575" y="303709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sp>
            <p:nvSpPr>
              <p:cNvPr id="63" name="Oval 62"/>
              <p:cNvSpPr/>
              <p:nvPr/>
            </p:nvSpPr>
            <p:spPr>
              <a:xfrm>
                <a:off x="5121690" y="2390319"/>
                <a:ext cx="1293541" cy="1293541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64" name="Group 63"/>
              <p:cNvGrpSpPr/>
              <p:nvPr/>
            </p:nvGrpSpPr>
            <p:grpSpPr>
              <a:xfrm>
                <a:off x="4437802" y="2295143"/>
                <a:ext cx="170773" cy="1483893"/>
                <a:chOff x="4461603" y="726948"/>
                <a:chExt cx="228600" cy="1986366"/>
              </a:xfrm>
            </p:grpSpPr>
            <p:sp>
              <p:nvSpPr>
                <p:cNvPr id="67" name="Oval 66"/>
                <p:cNvSpPr/>
                <p:nvPr/>
              </p:nvSpPr>
              <p:spPr>
                <a:xfrm>
                  <a:off x="4461603" y="726948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4461603" y="1605830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70" name="Oval 69"/>
                <p:cNvSpPr/>
                <p:nvPr/>
              </p:nvSpPr>
              <p:spPr>
                <a:xfrm>
                  <a:off x="4461603" y="2045271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71" name="Oval 70"/>
                <p:cNvSpPr/>
                <p:nvPr/>
              </p:nvSpPr>
              <p:spPr>
                <a:xfrm>
                  <a:off x="4461603" y="2484714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4461603" y="1166389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</p:grp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21090" y="2637032"/>
              <a:ext cx="1102291" cy="586325"/>
            </a:xfrm>
            <a:prstGeom prst="rect">
              <a:avLst/>
            </a:prstGeom>
          </p:spPr>
        </p:pic>
      </p:grpSp>
      <p:grpSp>
        <p:nvGrpSpPr>
          <p:cNvPr id="78" name="Group 77"/>
          <p:cNvGrpSpPr/>
          <p:nvPr/>
        </p:nvGrpSpPr>
        <p:grpSpPr>
          <a:xfrm>
            <a:off x="6540228" y="3534903"/>
            <a:ext cx="3173494" cy="904836"/>
            <a:chOff x="2229823" y="1726138"/>
            <a:chExt cx="4999652" cy="1350778"/>
          </a:xfrm>
        </p:grpSpPr>
        <p:sp>
          <p:nvSpPr>
            <p:cNvPr id="79" name="Rounded Rectangle 78"/>
            <p:cNvSpPr/>
            <p:nvPr/>
          </p:nvSpPr>
          <p:spPr>
            <a:xfrm>
              <a:off x="2229823" y="1726138"/>
              <a:ext cx="4999652" cy="1350778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707568" y="2031454"/>
              <a:ext cx="4074466" cy="689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Clipper</a:t>
              </a:r>
              <a:endParaRPr lang="en-US" sz="2400" dirty="0">
                <a:solidFill>
                  <a:schemeClr val="bg1"/>
                </a:solidFill>
                <a:latin typeface="Inconsolata Medium" charset="0"/>
                <a:ea typeface="Inconsolata Medium" charset="0"/>
                <a:cs typeface="Inconsolata Medium" charset="0"/>
              </a:endParaRPr>
            </a:p>
          </p:txBody>
        </p:sp>
      </p:grpSp>
      <p:pic>
        <p:nvPicPr>
          <p:cNvPr id="87" name="Picture 8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228" y="3500214"/>
            <a:ext cx="691183" cy="616654"/>
          </a:xfrm>
          <a:prstGeom prst="rect">
            <a:avLst/>
          </a:prstGeom>
        </p:spPr>
      </p:pic>
      <p:grpSp>
        <p:nvGrpSpPr>
          <p:cNvPr id="89" name="Group 88"/>
          <p:cNvGrpSpPr/>
          <p:nvPr/>
        </p:nvGrpSpPr>
        <p:grpSpPr>
          <a:xfrm>
            <a:off x="3634477" y="4779872"/>
            <a:ext cx="1056160" cy="610977"/>
            <a:chOff x="7989565" y="2206064"/>
            <a:chExt cx="2649647" cy="1532793"/>
          </a:xfrm>
        </p:grpSpPr>
        <p:grpSp>
          <p:nvGrpSpPr>
            <p:cNvPr id="90" name="Group 89"/>
            <p:cNvGrpSpPr/>
            <p:nvPr/>
          </p:nvGrpSpPr>
          <p:grpSpPr>
            <a:xfrm>
              <a:off x="7989565" y="2206064"/>
              <a:ext cx="2649647" cy="1532793"/>
              <a:chOff x="4437802" y="2295143"/>
              <a:chExt cx="2565113" cy="1483893"/>
            </a:xfrm>
          </p:grpSpPr>
          <p:cxnSp>
            <p:nvCxnSpPr>
              <p:cNvPr id="92" name="Straight Arrow Connector 91"/>
              <p:cNvCxnSpPr/>
              <p:nvPr/>
            </p:nvCxnSpPr>
            <p:spPr>
              <a:xfrm>
                <a:off x="6221474" y="3037091"/>
                <a:ext cx="781441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93" name="Straight Arrow Connector 92"/>
              <p:cNvCxnSpPr/>
              <p:nvPr/>
            </p:nvCxnSpPr>
            <p:spPr>
              <a:xfrm>
                <a:off x="4608575" y="238053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94" name="Straight Arrow Connector 93"/>
              <p:cNvCxnSpPr/>
              <p:nvPr/>
            </p:nvCxnSpPr>
            <p:spPr>
              <a:xfrm>
                <a:off x="4608575" y="2708810"/>
                <a:ext cx="1922918" cy="32828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95" name="Straight Arrow Connector 94"/>
              <p:cNvCxnSpPr/>
              <p:nvPr/>
            </p:nvCxnSpPr>
            <p:spPr>
              <a:xfrm>
                <a:off x="4608575" y="3037089"/>
                <a:ext cx="1922918" cy="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97" name="Straight Arrow Connector 96"/>
              <p:cNvCxnSpPr/>
              <p:nvPr/>
            </p:nvCxnSpPr>
            <p:spPr>
              <a:xfrm flipV="1">
                <a:off x="4608575" y="3037090"/>
                <a:ext cx="1922918" cy="32827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98" name="Straight Arrow Connector 97"/>
              <p:cNvCxnSpPr/>
              <p:nvPr/>
            </p:nvCxnSpPr>
            <p:spPr>
              <a:xfrm flipV="1">
                <a:off x="4608575" y="303709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sp>
            <p:nvSpPr>
              <p:cNvPr id="99" name="Oval 98"/>
              <p:cNvSpPr/>
              <p:nvPr/>
            </p:nvSpPr>
            <p:spPr>
              <a:xfrm>
                <a:off x="5121690" y="2390319"/>
                <a:ext cx="1293541" cy="1293541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100" name="Group 99"/>
              <p:cNvGrpSpPr/>
              <p:nvPr/>
            </p:nvGrpSpPr>
            <p:grpSpPr>
              <a:xfrm>
                <a:off x="4437802" y="2295143"/>
                <a:ext cx="170773" cy="1483893"/>
                <a:chOff x="4461603" y="726948"/>
                <a:chExt cx="228600" cy="1986366"/>
              </a:xfrm>
            </p:grpSpPr>
            <p:sp>
              <p:nvSpPr>
                <p:cNvPr id="101" name="Oval 100"/>
                <p:cNvSpPr/>
                <p:nvPr/>
              </p:nvSpPr>
              <p:spPr>
                <a:xfrm>
                  <a:off x="4461603" y="726948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02" name="Oval 101"/>
                <p:cNvSpPr/>
                <p:nvPr/>
              </p:nvSpPr>
              <p:spPr>
                <a:xfrm>
                  <a:off x="4461603" y="1605830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03" name="Oval 102"/>
                <p:cNvSpPr/>
                <p:nvPr/>
              </p:nvSpPr>
              <p:spPr>
                <a:xfrm>
                  <a:off x="4461603" y="2045271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04" name="Oval 103"/>
                <p:cNvSpPr/>
                <p:nvPr/>
              </p:nvSpPr>
              <p:spPr>
                <a:xfrm>
                  <a:off x="4461603" y="2484714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05" name="Oval 104"/>
                <p:cNvSpPr/>
                <p:nvPr/>
              </p:nvSpPr>
              <p:spPr>
                <a:xfrm>
                  <a:off x="4461603" y="1166389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</p:grpSp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21090" y="2637032"/>
              <a:ext cx="1102291" cy="586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29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0138 C -0.00092 -0.06459 -0.00157 -0.13102 0.04961 -0.11621 C 0.10104 -0.10209 0.26562 0.05972 0.3082 0.08796 " pathEditMode="relative" rAng="0" ptsTypes="AAA">
                                      <p:cBhvr>
                                        <p:cTn id="11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91" y="-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7214524" y="4770800"/>
            <a:ext cx="1542404" cy="1379468"/>
            <a:chOff x="1528538" y="3997077"/>
            <a:chExt cx="1766328" cy="1543280"/>
          </a:xfrm>
        </p:grpSpPr>
        <p:grpSp>
          <p:nvGrpSpPr>
            <p:cNvPr id="83" name="Group 82"/>
            <p:cNvGrpSpPr/>
            <p:nvPr/>
          </p:nvGrpSpPr>
          <p:grpSpPr>
            <a:xfrm>
              <a:off x="1528538" y="4044171"/>
              <a:ext cx="1766328" cy="1496186"/>
              <a:chOff x="7068754" y="4612178"/>
              <a:chExt cx="1742102" cy="968879"/>
            </a:xfrm>
          </p:grpSpPr>
          <p:sp>
            <p:nvSpPr>
              <p:cNvPr id="85" name="Rounded Rectangle 84"/>
              <p:cNvSpPr/>
              <p:nvPr/>
            </p:nvSpPr>
            <p:spPr>
              <a:xfrm>
                <a:off x="7068754" y="4612178"/>
                <a:ext cx="1742102" cy="968879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7669336" y="4628266"/>
                <a:ext cx="958742" cy="279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>
                    <a:solidFill>
                      <a:schemeClr val="bg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MC</a:t>
                </a:r>
                <a:endParaRPr lang="en-US" sz="2200" dirty="0">
                  <a:solidFill>
                    <a:schemeClr val="bg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</p:grpSp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3712" y="3997077"/>
              <a:ext cx="644230" cy="574764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93563" y="1499089"/>
            <a:ext cx="5579533" cy="5020732"/>
            <a:chOff x="93563" y="1499089"/>
            <a:chExt cx="5579533" cy="5020732"/>
          </a:xfrm>
        </p:grpSpPr>
        <p:sp>
          <p:nvSpPr>
            <p:cNvPr id="44" name="Rounded Rectangle 43"/>
            <p:cNvSpPr/>
            <p:nvPr/>
          </p:nvSpPr>
          <p:spPr>
            <a:xfrm>
              <a:off x="93563" y="1499089"/>
              <a:ext cx="5579533" cy="502073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3177395" y="3653742"/>
              <a:ext cx="1822027" cy="1870107"/>
              <a:chOff x="6924039" y="1914312"/>
              <a:chExt cx="1822027" cy="1870107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6924039" y="1914312"/>
                <a:ext cx="1822027" cy="1870107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6970605" y="1914313"/>
                <a:ext cx="1728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Driver Program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102685" y="2476492"/>
                <a:ext cx="1464733" cy="430953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 err="1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SparkContext</a:t>
                </a:r>
                <a:endPara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679512" y="1780521"/>
              <a:ext cx="1822027" cy="1295289"/>
              <a:chOff x="9718045" y="957577"/>
              <a:chExt cx="1822027" cy="1295289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9718045" y="957577"/>
                <a:ext cx="1822027" cy="1295289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9764611" y="957578"/>
                <a:ext cx="1728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Worker Node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9868753" y="1302839"/>
                <a:ext cx="1520609" cy="87631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9879757" y="1302839"/>
                <a:ext cx="1193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Executor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0001682" y="1760249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0704413" y="1760246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632946" y="3260664"/>
              <a:ext cx="1822027" cy="1295289"/>
              <a:chOff x="9718045" y="957577"/>
              <a:chExt cx="1822027" cy="1295289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9718045" y="957577"/>
                <a:ext cx="1822027" cy="1295289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9764611" y="957578"/>
                <a:ext cx="1728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Worker Node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9868753" y="1302839"/>
                <a:ext cx="1520609" cy="87631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9879757" y="1302839"/>
                <a:ext cx="1193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Executor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10001682" y="1760249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0704413" y="1760246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632946" y="4840034"/>
              <a:ext cx="1822027" cy="1295289"/>
              <a:chOff x="9718045" y="957577"/>
              <a:chExt cx="1822027" cy="1295289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9718045" y="957577"/>
                <a:ext cx="1822027" cy="1295289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9764611" y="957578"/>
                <a:ext cx="1728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Worker Node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9868753" y="1302839"/>
                <a:ext cx="1520609" cy="87631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9879757" y="1302839"/>
                <a:ext cx="1193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Executor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0001682" y="1760249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0704413" y="1760246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</p:grp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9517" y="1812823"/>
              <a:ext cx="1707129" cy="908047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6826666" y="1812823"/>
            <a:ext cx="4834466" cy="1041400"/>
            <a:chOff x="338667" y="2274034"/>
            <a:chExt cx="2827866" cy="1041400"/>
          </a:xfrm>
        </p:grpSpPr>
        <p:sp>
          <p:nvSpPr>
            <p:cNvPr id="51" name="Cube 50"/>
            <p:cNvSpPr/>
            <p:nvPr/>
          </p:nvSpPr>
          <p:spPr>
            <a:xfrm>
              <a:off x="338667" y="2274034"/>
              <a:ext cx="2827866" cy="10414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999067" y="2621598"/>
              <a:ext cx="15070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Inconsolata Medium" charset="0"/>
                  <a:ea typeface="Inconsolata Medium" charset="0"/>
                  <a:cs typeface="Inconsolata Medium" charset="0"/>
                </a:rPr>
                <a:t>Web Server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0135032" y="4536373"/>
            <a:ext cx="1526100" cy="1735840"/>
            <a:chOff x="200662" y="4086619"/>
            <a:chExt cx="1289471" cy="1440369"/>
          </a:xfrm>
        </p:grpSpPr>
        <p:sp>
          <p:nvSpPr>
            <p:cNvPr id="65" name="Can 64"/>
            <p:cNvSpPr/>
            <p:nvPr/>
          </p:nvSpPr>
          <p:spPr>
            <a:xfrm>
              <a:off x="200662" y="4086619"/>
              <a:ext cx="1227667" cy="1440369"/>
            </a:xfrm>
            <a:prstGeom prst="can">
              <a:avLst/>
            </a:prstGeom>
            <a:solidFill>
              <a:srgbClr val="0095A4">
                <a:alpha val="55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00662" y="4637815"/>
              <a:ext cx="12894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Inconsolata Medium" charset="0"/>
                  <a:ea typeface="Inconsolata Medium" charset="0"/>
                  <a:cs typeface="Inconsolata Medium" charset="0"/>
                </a:rPr>
                <a:t>Database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9962735" y="3684924"/>
            <a:ext cx="1634066" cy="477810"/>
            <a:chOff x="338667" y="3385184"/>
            <a:chExt cx="1634066" cy="477810"/>
          </a:xfrm>
        </p:grpSpPr>
        <p:sp>
          <p:nvSpPr>
            <p:cNvPr id="73" name="Rounded Rectangle 72"/>
            <p:cNvSpPr/>
            <p:nvPr/>
          </p:nvSpPr>
          <p:spPr>
            <a:xfrm>
              <a:off x="338667" y="3385184"/>
              <a:ext cx="1634066" cy="477810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02167" y="3385184"/>
              <a:ext cx="15070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Inconsolata Medium" charset="0"/>
                  <a:ea typeface="Inconsolata Medium" charset="0"/>
                  <a:cs typeface="Inconsolata Medium" charset="0"/>
                </a:rPr>
                <a:t>Cache</a:t>
              </a:r>
            </a:p>
          </p:txBody>
        </p:sp>
      </p:grpSp>
      <p:cxnSp>
        <p:nvCxnSpPr>
          <p:cNvPr id="88" name="Straight Arrow Connector 87"/>
          <p:cNvCxnSpPr>
            <a:endCxn id="73" idx="0"/>
          </p:cNvCxnSpPr>
          <p:nvPr/>
        </p:nvCxnSpPr>
        <p:spPr>
          <a:xfrm>
            <a:off x="10532124" y="2868125"/>
            <a:ext cx="247644" cy="816799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stCxn id="73" idx="2"/>
            <a:endCxn id="65" idx="0"/>
          </p:cNvCxnSpPr>
          <p:nvPr/>
        </p:nvCxnSpPr>
        <p:spPr>
          <a:xfrm>
            <a:off x="10779768" y="4162734"/>
            <a:ext cx="81741" cy="736878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8206520" y="2885362"/>
            <a:ext cx="174040" cy="635046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8" idx="3"/>
          </p:cNvCxnSpPr>
          <p:nvPr/>
        </p:nvCxnSpPr>
        <p:spPr>
          <a:xfrm flipH="1" flipV="1">
            <a:off x="4820774" y="4431399"/>
            <a:ext cx="2393750" cy="918214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itle 1"/>
          <p:cNvSpPr>
            <a:spLocks noGrp="1"/>
          </p:cNvSpPr>
          <p:nvPr>
            <p:ph type="title"/>
          </p:nvPr>
        </p:nvSpPr>
        <p:spPr>
          <a:xfrm>
            <a:off x="264168" y="-30147"/>
            <a:ext cx="10515600" cy="1325563"/>
          </a:xfrm>
        </p:spPr>
        <p:txBody>
          <a:bodyPr/>
          <a:lstStyle/>
          <a:p>
            <a:r>
              <a:rPr lang="en-US" dirty="0"/>
              <a:t>Deploy Models from Spark to Clipper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3634477" y="4779873"/>
            <a:ext cx="1056160" cy="610977"/>
            <a:chOff x="7989565" y="2206064"/>
            <a:chExt cx="2649647" cy="1532793"/>
          </a:xfrm>
        </p:grpSpPr>
        <p:grpSp>
          <p:nvGrpSpPr>
            <p:cNvPr id="50" name="Group 49"/>
            <p:cNvGrpSpPr/>
            <p:nvPr/>
          </p:nvGrpSpPr>
          <p:grpSpPr>
            <a:xfrm>
              <a:off x="7989565" y="2206064"/>
              <a:ext cx="2649647" cy="1532793"/>
              <a:chOff x="4437802" y="2295143"/>
              <a:chExt cx="2565113" cy="1483893"/>
            </a:xfrm>
          </p:grpSpPr>
          <p:cxnSp>
            <p:nvCxnSpPr>
              <p:cNvPr id="54" name="Straight Arrow Connector 53"/>
              <p:cNvCxnSpPr/>
              <p:nvPr/>
            </p:nvCxnSpPr>
            <p:spPr>
              <a:xfrm>
                <a:off x="6221474" y="3037091"/>
                <a:ext cx="781441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>
                <a:off x="4608575" y="238053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>
                <a:off x="4608575" y="2708810"/>
                <a:ext cx="1922918" cy="32828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>
                <a:off x="4608575" y="3037089"/>
                <a:ext cx="1922918" cy="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 flipV="1">
                <a:off x="4608575" y="3037090"/>
                <a:ext cx="1922918" cy="32827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 flipV="1">
                <a:off x="4608575" y="303709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sp>
            <p:nvSpPr>
              <p:cNvPr id="63" name="Oval 62"/>
              <p:cNvSpPr/>
              <p:nvPr/>
            </p:nvSpPr>
            <p:spPr>
              <a:xfrm>
                <a:off x="5121690" y="2390319"/>
                <a:ext cx="1293541" cy="1293541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64" name="Group 63"/>
              <p:cNvGrpSpPr/>
              <p:nvPr/>
            </p:nvGrpSpPr>
            <p:grpSpPr>
              <a:xfrm>
                <a:off x="4437802" y="2295143"/>
                <a:ext cx="170773" cy="1483893"/>
                <a:chOff x="4461603" y="726948"/>
                <a:chExt cx="228600" cy="1986366"/>
              </a:xfrm>
            </p:grpSpPr>
            <p:sp>
              <p:nvSpPr>
                <p:cNvPr id="67" name="Oval 66"/>
                <p:cNvSpPr/>
                <p:nvPr/>
              </p:nvSpPr>
              <p:spPr>
                <a:xfrm>
                  <a:off x="4461603" y="726948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4461603" y="1605830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70" name="Oval 69"/>
                <p:cNvSpPr/>
                <p:nvPr/>
              </p:nvSpPr>
              <p:spPr>
                <a:xfrm>
                  <a:off x="4461603" y="2045271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71" name="Oval 70"/>
                <p:cNvSpPr/>
                <p:nvPr/>
              </p:nvSpPr>
              <p:spPr>
                <a:xfrm>
                  <a:off x="4461603" y="2484714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4461603" y="1166389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</p:grp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21090" y="2637032"/>
              <a:ext cx="1102291" cy="586325"/>
            </a:xfrm>
            <a:prstGeom prst="rect">
              <a:avLst/>
            </a:prstGeom>
          </p:spPr>
        </p:pic>
      </p:grpSp>
      <p:grpSp>
        <p:nvGrpSpPr>
          <p:cNvPr id="78" name="Group 77"/>
          <p:cNvGrpSpPr/>
          <p:nvPr/>
        </p:nvGrpSpPr>
        <p:grpSpPr>
          <a:xfrm>
            <a:off x="6540228" y="3534903"/>
            <a:ext cx="3173494" cy="904836"/>
            <a:chOff x="2229823" y="1726138"/>
            <a:chExt cx="4999652" cy="1350778"/>
          </a:xfrm>
        </p:grpSpPr>
        <p:sp>
          <p:nvSpPr>
            <p:cNvPr id="79" name="Rounded Rectangle 78"/>
            <p:cNvSpPr/>
            <p:nvPr/>
          </p:nvSpPr>
          <p:spPr>
            <a:xfrm>
              <a:off x="2229823" y="1726138"/>
              <a:ext cx="4999652" cy="1350778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707568" y="2031454"/>
              <a:ext cx="4074466" cy="689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Clipper</a:t>
              </a:r>
            </a:p>
          </p:txBody>
        </p:sp>
      </p:grpSp>
      <p:cxnSp>
        <p:nvCxnSpPr>
          <p:cNvPr id="81" name="Straight Arrow Connector 80"/>
          <p:cNvCxnSpPr/>
          <p:nvPr/>
        </p:nvCxnSpPr>
        <p:spPr>
          <a:xfrm flipH="1">
            <a:off x="8065827" y="4364450"/>
            <a:ext cx="17427" cy="525366"/>
          </a:xfrm>
          <a:prstGeom prst="straightConnector1">
            <a:avLst/>
          </a:prstGeom>
          <a:ln w="666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Picture 8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228" y="3500214"/>
            <a:ext cx="691183" cy="616654"/>
          </a:xfrm>
          <a:prstGeom prst="rect">
            <a:avLst/>
          </a:prstGeom>
        </p:spPr>
      </p:pic>
      <p:grpSp>
        <p:nvGrpSpPr>
          <p:cNvPr id="138" name="Group 137"/>
          <p:cNvGrpSpPr/>
          <p:nvPr/>
        </p:nvGrpSpPr>
        <p:grpSpPr>
          <a:xfrm>
            <a:off x="7391850" y="5397501"/>
            <a:ext cx="1056160" cy="610977"/>
            <a:chOff x="7989565" y="2206064"/>
            <a:chExt cx="2649647" cy="1532793"/>
          </a:xfrm>
        </p:grpSpPr>
        <p:grpSp>
          <p:nvGrpSpPr>
            <p:cNvPr id="139" name="Group 138"/>
            <p:cNvGrpSpPr/>
            <p:nvPr/>
          </p:nvGrpSpPr>
          <p:grpSpPr>
            <a:xfrm>
              <a:off x="7989565" y="2206064"/>
              <a:ext cx="2649647" cy="1532793"/>
              <a:chOff x="4437802" y="2295143"/>
              <a:chExt cx="2565113" cy="1483893"/>
            </a:xfrm>
          </p:grpSpPr>
          <p:cxnSp>
            <p:nvCxnSpPr>
              <p:cNvPr id="141" name="Straight Arrow Connector 140"/>
              <p:cNvCxnSpPr/>
              <p:nvPr/>
            </p:nvCxnSpPr>
            <p:spPr>
              <a:xfrm>
                <a:off x="6221474" y="3037091"/>
                <a:ext cx="781441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42" name="Straight Arrow Connector 141"/>
              <p:cNvCxnSpPr/>
              <p:nvPr/>
            </p:nvCxnSpPr>
            <p:spPr>
              <a:xfrm>
                <a:off x="4608575" y="238053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43" name="Straight Arrow Connector 142"/>
              <p:cNvCxnSpPr/>
              <p:nvPr/>
            </p:nvCxnSpPr>
            <p:spPr>
              <a:xfrm>
                <a:off x="4608575" y="2708810"/>
                <a:ext cx="1922918" cy="32828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44" name="Straight Arrow Connector 143"/>
              <p:cNvCxnSpPr/>
              <p:nvPr/>
            </p:nvCxnSpPr>
            <p:spPr>
              <a:xfrm>
                <a:off x="4608575" y="3037089"/>
                <a:ext cx="1922918" cy="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45" name="Straight Arrow Connector 144"/>
              <p:cNvCxnSpPr/>
              <p:nvPr/>
            </p:nvCxnSpPr>
            <p:spPr>
              <a:xfrm flipV="1">
                <a:off x="4608575" y="3037090"/>
                <a:ext cx="1922918" cy="32827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46" name="Straight Arrow Connector 145"/>
              <p:cNvCxnSpPr/>
              <p:nvPr/>
            </p:nvCxnSpPr>
            <p:spPr>
              <a:xfrm flipV="1">
                <a:off x="4608575" y="303709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sp>
            <p:nvSpPr>
              <p:cNvPr id="147" name="Oval 146"/>
              <p:cNvSpPr/>
              <p:nvPr/>
            </p:nvSpPr>
            <p:spPr>
              <a:xfrm>
                <a:off x="5121690" y="2390319"/>
                <a:ext cx="1293541" cy="1293541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148" name="Group 147"/>
              <p:cNvGrpSpPr/>
              <p:nvPr/>
            </p:nvGrpSpPr>
            <p:grpSpPr>
              <a:xfrm>
                <a:off x="4437802" y="2295143"/>
                <a:ext cx="170773" cy="1483893"/>
                <a:chOff x="4461603" y="726948"/>
                <a:chExt cx="228600" cy="1986366"/>
              </a:xfrm>
            </p:grpSpPr>
            <p:sp>
              <p:nvSpPr>
                <p:cNvPr id="149" name="Oval 148"/>
                <p:cNvSpPr/>
                <p:nvPr/>
              </p:nvSpPr>
              <p:spPr>
                <a:xfrm>
                  <a:off x="4461603" y="726948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50" name="Oval 149"/>
                <p:cNvSpPr/>
                <p:nvPr/>
              </p:nvSpPr>
              <p:spPr>
                <a:xfrm>
                  <a:off x="4461603" y="1605830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51" name="Oval 150"/>
                <p:cNvSpPr/>
                <p:nvPr/>
              </p:nvSpPr>
              <p:spPr>
                <a:xfrm>
                  <a:off x="4461603" y="2045271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52" name="Oval 151"/>
                <p:cNvSpPr/>
                <p:nvPr/>
              </p:nvSpPr>
              <p:spPr>
                <a:xfrm>
                  <a:off x="4461603" y="2484714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53" name="Oval 152"/>
                <p:cNvSpPr/>
                <p:nvPr/>
              </p:nvSpPr>
              <p:spPr>
                <a:xfrm>
                  <a:off x="4461603" y="1166389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</p:grpSp>
        <p:pic>
          <p:nvPicPr>
            <p:cNvPr id="140" name="Picture 13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21090" y="2637032"/>
              <a:ext cx="1102291" cy="586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7998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28762" y="214154"/>
            <a:ext cx="9544050" cy="3252946"/>
          </a:xfrm>
        </p:spPr>
        <p:txBody>
          <a:bodyPr>
            <a:noAutofit/>
          </a:bodyPr>
          <a:lstStyle/>
          <a:p>
            <a:pPr algn="ctr"/>
            <a:r>
              <a:rPr lang="en-US" sz="7500" b="1" i="1" dirty="0">
                <a:solidFill>
                  <a:srgbClr val="FF0000"/>
                </a:solidFill>
              </a:rPr>
              <a:t>Problem: Models don’t run in isolation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969169" y="3257393"/>
            <a:ext cx="10329862" cy="3252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ctr"/>
            <a:r>
              <a:rPr lang="en-US" sz="5200" b="1" i="1" dirty="0">
                <a:solidFill>
                  <a:schemeClr val="accent1">
                    <a:lumMod val="50000"/>
                  </a:schemeClr>
                </a:solidFill>
              </a:rPr>
              <a:t>Must extract model plus pre- and post-processing logic </a:t>
            </a:r>
          </a:p>
        </p:txBody>
      </p:sp>
    </p:spTree>
    <p:extLst>
      <p:ext uri="{BB962C8B-B14F-4D97-AF65-F5344CB8AC3E}">
        <p14:creationId xmlns:p14="http://schemas.microsoft.com/office/powerpoint/2010/main" val="1768502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354098" y="-106204"/>
            <a:ext cx="118379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3700" i="1" dirty="0">
                <a:solidFill>
                  <a:schemeClr val="accent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Clipper provides a library of model </a:t>
            </a:r>
            <a:r>
              <a:rPr lang="en-US" sz="3700" i="1" dirty="0" err="1">
                <a:solidFill>
                  <a:schemeClr val="accent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deployers</a:t>
            </a:r>
            <a:endParaRPr lang="en-US" sz="3700" i="1" dirty="0">
              <a:solidFill>
                <a:schemeClr val="accent1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4098" y="1164134"/>
            <a:ext cx="1137593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Deployer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automatically and intelligently saves all prediction code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Captures both framework-specific models and arbitrary serializable code</a:t>
            </a:r>
          </a:p>
          <a:p>
            <a:pPr marL="285750" indent="-285750">
              <a:buFont typeface="Wingdings" charset="2"/>
              <a:buChar char="Ø"/>
            </a:pPr>
            <a:endParaRPr lang="en-US" sz="3600" i="1" dirty="0">
              <a:solidFill>
                <a:schemeClr val="accent1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Replicates training environment and loads prediction code in a Clipper model container</a:t>
            </a:r>
          </a:p>
        </p:txBody>
      </p:sp>
    </p:spTree>
    <p:extLst>
      <p:ext uri="{BB962C8B-B14F-4D97-AF65-F5344CB8AC3E}">
        <p14:creationId xmlns:p14="http://schemas.microsoft.com/office/powerpoint/2010/main" val="873348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354098" y="-106204"/>
            <a:ext cx="118379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3700" i="1" dirty="0">
                <a:solidFill>
                  <a:schemeClr val="accent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Clipper provides a (growing) library of model </a:t>
            </a:r>
            <a:r>
              <a:rPr lang="en-US" sz="3700" i="1" dirty="0" err="1">
                <a:solidFill>
                  <a:schemeClr val="accent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deployers</a:t>
            </a:r>
            <a:endParaRPr lang="en-US" sz="3700" i="1" dirty="0">
              <a:solidFill>
                <a:schemeClr val="accent1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4098" y="1164134"/>
            <a:ext cx="1137593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Python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Combine framework specific models with external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featurization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, post-processing, business logic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Currently support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Scikit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-Learn,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PySpark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, TensorFlow,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PyTorch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, Caffe2 (via ONNX),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MXNet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,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XGBoost</a:t>
            </a:r>
            <a:endParaRPr lang="en-US" sz="3000" dirty="0">
              <a:solidFill>
                <a:schemeClr val="accent1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marL="285750" indent="-285750">
              <a:spcBef>
                <a:spcPts val="2400"/>
              </a:spcBef>
              <a:buFont typeface="Wingdings" charset="2"/>
              <a:buChar char="Ø"/>
            </a:pP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Arbitrary R functions</a:t>
            </a:r>
          </a:p>
        </p:txBody>
      </p:sp>
    </p:spTree>
    <p:extLst>
      <p:ext uri="{BB962C8B-B14F-4D97-AF65-F5344CB8AC3E}">
        <p14:creationId xmlns:p14="http://schemas.microsoft.com/office/powerpoint/2010/main" val="1449748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354098" y="-106204"/>
            <a:ext cx="118379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3700" i="1" dirty="0" err="1">
                <a:latin typeface="Helvetica Neue Light" charset="0"/>
                <a:ea typeface="Helvetica Neue Light" charset="0"/>
                <a:cs typeface="Helvetica Neue Light" charset="0"/>
              </a:rPr>
              <a:t>MLLib</a:t>
            </a:r>
            <a:r>
              <a:rPr lang="en-US" sz="3700" i="1" dirty="0">
                <a:latin typeface="Helvetica Neue Light" charset="0"/>
                <a:ea typeface="Helvetica Neue Light" charset="0"/>
                <a:cs typeface="Helvetica Neue Light" charset="0"/>
              </a:rPr>
              <a:t> example:</a:t>
            </a:r>
          </a:p>
        </p:txBody>
      </p:sp>
      <p:sp>
        <p:nvSpPr>
          <p:cNvPr id="2" name="Rectangle 1"/>
          <p:cNvSpPr/>
          <p:nvPr/>
        </p:nvSpPr>
        <p:spPr>
          <a:xfrm>
            <a:off x="848037" y="1219359"/>
            <a:ext cx="1057212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latin typeface="Inconsolata Medium" charset="0"/>
                <a:ea typeface="Inconsolata Medium" charset="0"/>
                <a:cs typeface="Inconsolata Medium" charset="0"/>
              </a:rPr>
              <a:t>Clipper.deploy_pyspark_model</a:t>
            </a:r>
            <a:r>
              <a:rPr lang="en-US" sz="3000" dirty="0">
                <a:latin typeface="Inconsolata Medium" charset="0"/>
                <a:ea typeface="Inconsolata Medium" charset="0"/>
                <a:cs typeface="Inconsolata Medium" charset="0"/>
              </a:rPr>
              <a:t>(model, </a:t>
            </a:r>
            <a:r>
              <a:rPr lang="en-US" sz="3000" dirty="0" err="1">
                <a:latin typeface="Inconsolata Medium" charset="0"/>
                <a:ea typeface="Inconsolata Medium" charset="0"/>
                <a:cs typeface="Inconsolata Medium" charset="0"/>
              </a:rPr>
              <a:t>predict_function</a:t>
            </a:r>
            <a:r>
              <a:rPr lang="en-US" sz="3000" dirty="0">
                <a:latin typeface="Inconsolata Medium" charset="0"/>
                <a:ea typeface="Inconsolata Medium" charset="0"/>
                <a:cs typeface="Inconsolata Medium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8037" y="3345141"/>
            <a:ext cx="771525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Inconsolata Medium" charset="0"/>
                <a:ea typeface="Inconsolata Medium" charset="0"/>
                <a:cs typeface="Inconsolata Medium" charset="0"/>
              </a:rPr>
              <a:t>def</a:t>
            </a:r>
            <a:r>
              <a:rPr lang="en-US" sz="2600" dirty="0">
                <a:latin typeface="Inconsolata Medium" charset="0"/>
                <a:ea typeface="Inconsolata Medium" charset="0"/>
                <a:cs typeface="Inconsolata Medium" charset="0"/>
              </a:rPr>
              <a:t> </a:t>
            </a:r>
            <a:r>
              <a:rPr lang="en-US" sz="2600" dirty="0" err="1">
                <a:latin typeface="Inconsolata Medium" charset="0"/>
                <a:ea typeface="Inconsolata Medium" charset="0"/>
                <a:cs typeface="Inconsolata Medium" charset="0"/>
              </a:rPr>
              <a:t>predict_function</a:t>
            </a:r>
            <a:r>
              <a:rPr lang="en-US" sz="2600" dirty="0">
                <a:latin typeface="Inconsolata Medium" charset="0"/>
                <a:ea typeface="Inconsolata Medium" charset="0"/>
                <a:cs typeface="Inconsolata Medium" charset="0"/>
              </a:rPr>
              <a:t>(spark, model, inputs):</a:t>
            </a:r>
          </a:p>
          <a:p>
            <a:r>
              <a:rPr lang="en-US" sz="2600" dirty="0">
                <a:latin typeface="Inconsolata Medium" charset="0"/>
                <a:ea typeface="Inconsolata Medium" charset="0"/>
                <a:cs typeface="Inconsolata Medium" charset="0"/>
              </a:rPr>
              <a:t>    </a:t>
            </a:r>
            <a:r>
              <a:rPr lang="en-US" sz="2600" dirty="0" err="1">
                <a:latin typeface="Inconsolata Medium" charset="0"/>
                <a:ea typeface="Inconsolata Medium" charset="0"/>
                <a:cs typeface="Inconsolata Medium" charset="0"/>
              </a:rPr>
              <a:t>xs</a:t>
            </a:r>
            <a:r>
              <a:rPr lang="en-US" sz="2600" dirty="0">
                <a:latin typeface="Inconsolata Medium" charset="0"/>
                <a:ea typeface="Inconsolata Medium" charset="0"/>
                <a:cs typeface="Inconsolata Medium" charset="0"/>
              </a:rPr>
              <a:t> = normalize(inputs)</a:t>
            </a:r>
          </a:p>
          <a:p>
            <a:r>
              <a:rPr lang="en-US" sz="2600" dirty="0">
                <a:latin typeface="Inconsolata Medium" charset="0"/>
                <a:ea typeface="Inconsolata Medium" charset="0"/>
                <a:cs typeface="Inconsolata Medium" charset="0"/>
              </a:rPr>
              <a:t>    return [</a:t>
            </a:r>
            <a:r>
              <a:rPr lang="en-US" sz="2600" dirty="0" err="1">
                <a:latin typeface="Inconsolata Medium" charset="0"/>
                <a:ea typeface="Inconsolata Medium" charset="0"/>
                <a:cs typeface="Inconsolata Medium" charset="0"/>
              </a:rPr>
              <a:t>str</a:t>
            </a:r>
            <a:r>
              <a:rPr lang="en-US" sz="2600" dirty="0">
                <a:latin typeface="Inconsolata Medium" charset="0"/>
                <a:ea typeface="Inconsolata Medium" charset="0"/>
                <a:cs typeface="Inconsolata Medium" charset="0"/>
              </a:rPr>
              <a:t>(</a:t>
            </a:r>
            <a:r>
              <a:rPr lang="en-US" sz="2600" dirty="0" err="1">
                <a:latin typeface="Inconsolata Medium" charset="0"/>
                <a:ea typeface="Inconsolata Medium" charset="0"/>
                <a:cs typeface="Inconsolata Medium" charset="0"/>
              </a:rPr>
              <a:t>model.predict</a:t>
            </a:r>
            <a:r>
              <a:rPr lang="en-US" sz="2600" dirty="0">
                <a:latin typeface="Inconsolata Medium" charset="0"/>
                <a:ea typeface="Inconsolata Medium" charset="0"/>
                <a:cs typeface="Inconsolata Medium" charset="0"/>
              </a:rPr>
              <a:t>(x) for x in </a:t>
            </a:r>
            <a:r>
              <a:rPr lang="en-US" sz="2600" dirty="0" err="1">
                <a:latin typeface="Inconsolata Medium" charset="0"/>
                <a:ea typeface="Inconsolata Medium" charset="0"/>
                <a:cs typeface="Inconsolata Medium" charset="0"/>
              </a:rPr>
              <a:t>xs</a:t>
            </a:r>
            <a:r>
              <a:rPr lang="en-US" sz="2600" dirty="0">
                <a:latin typeface="Inconsolata Medium" charset="0"/>
                <a:ea typeface="Inconsolata Medium" charset="0"/>
                <a:cs typeface="Inconsolata Medium" charset="0"/>
              </a:rPr>
              <a:t>]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8037" y="2298700"/>
            <a:ext cx="72866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Inconsolata Medium" charset="0"/>
                <a:ea typeface="Inconsolata Medium" charset="0"/>
                <a:cs typeface="Inconsolata Medium" charset="0"/>
              </a:rPr>
              <a:t>model = </a:t>
            </a:r>
            <a:r>
              <a:rPr lang="en-US" sz="2600" dirty="0" err="1">
                <a:latin typeface="Inconsolata Medium" charset="0"/>
                <a:ea typeface="Inconsolata Medium" charset="0"/>
                <a:cs typeface="Inconsolata Medium" charset="0"/>
              </a:rPr>
              <a:t>SVMWithSGD.train</a:t>
            </a:r>
            <a:r>
              <a:rPr lang="en-US" sz="2600" dirty="0">
                <a:latin typeface="Inconsolata Medium" charset="0"/>
                <a:ea typeface="Inconsolata Medium" charset="0"/>
                <a:cs typeface="Inconsolata Medium" charset="0"/>
              </a:rPr>
              <a:t>(</a:t>
            </a:r>
            <a:r>
              <a:rPr lang="en-US" sz="2600" dirty="0" err="1">
                <a:latin typeface="Inconsolata Medium" charset="0"/>
                <a:ea typeface="Inconsolata Medium" charset="0"/>
                <a:cs typeface="Inconsolata Medium" charset="0"/>
              </a:rPr>
              <a:t>trainRDD</a:t>
            </a:r>
            <a:r>
              <a:rPr lang="en-US" sz="2600" dirty="0">
                <a:latin typeface="Inconsolata Medium" charset="0"/>
                <a:ea typeface="Inconsolata Medium" charset="0"/>
                <a:cs typeface="Inconsolata Medium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46809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68" y="-30147"/>
            <a:ext cx="10515600" cy="1325563"/>
          </a:xfrm>
        </p:spPr>
        <p:txBody>
          <a:bodyPr/>
          <a:lstStyle/>
          <a:p>
            <a:r>
              <a:rPr lang="en-US" dirty="0"/>
              <a:t>Existing Infrastructure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6307665" y="1193802"/>
            <a:ext cx="5579533" cy="502073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6546010" y="3524440"/>
            <a:ext cx="1822027" cy="1107440"/>
            <a:chOff x="6924039" y="1914313"/>
            <a:chExt cx="1822027" cy="1107440"/>
          </a:xfrm>
        </p:grpSpPr>
        <p:sp>
          <p:nvSpPr>
            <p:cNvPr id="5" name="Rectangle 4"/>
            <p:cNvSpPr/>
            <p:nvPr/>
          </p:nvSpPr>
          <p:spPr>
            <a:xfrm>
              <a:off x="6924039" y="1914313"/>
              <a:ext cx="1822027" cy="1107440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970605" y="1914313"/>
              <a:ext cx="17288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Inconsolata Medium" charset="0"/>
                  <a:ea typeface="Inconsolata Medium" charset="0"/>
                  <a:cs typeface="Inconsolata Medium" charset="0"/>
                </a:rPr>
                <a:t>Driver Program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7102685" y="2476492"/>
              <a:ext cx="1464733" cy="43095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 err="1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SparkContext</a:t>
              </a:r>
              <a:endParaRPr lang="en-US" sz="1600" dirty="0">
                <a:solidFill>
                  <a:schemeClr val="tx1"/>
                </a:solidFill>
                <a:latin typeface="Inconsolata Medium" charset="0"/>
                <a:ea typeface="Inconsolata Medium" charset="0"/>
                <a:cs typeface="Inconsolata Medium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413243" y="1499445"/>
            <a:ext cx="1822027" cy="1295289"/>
            <a:chOff x="9718045" y="957577"/>
            <a:chExt cx="1822027" cy="1295289"/>
          </a:xfrm>
        </p:grpSpPr>
        <p:sp>
          <p:nvSpPr>
            <p:cNvPr id="9" name="Rectangle 8"/>
            <p:cNvSpPr/>
            <p:nvPr/>
          </p:nvSpPr>
          <p:spPr>
            <a:xfrm>
              <a:off x="9718045" y="957577"/>
              <a:ext cx="1822027" cy="1295289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764611" y="957578"/>
              <a:ext cx="17288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Inconsolata Medium" charset="0"/>
                  <a:ea typeface="Inconsolata Medium" charset="0"/>
                  <a:cs typeface="Inconsolata Medium" charset="0"/>
                </a:rPr>
                <a:t>Worker Node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868753" y="1302839"/>
              <a:ext cx="1520609" cy="87631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dirty="0">
                <a:solidFill>
                  <a:schemeClr val="tx1"/>
                </a:solidFill>
                <a:latin typeface="Inconsolata Medium" charset="0"/>
                <a:ea typeface="Inconsolata Medium" charset="0"/>
                <a:cs typeface="Inconsolata Medium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879757" y="1302839"/>
              <a:ext cx="1193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Inconsolata Medium" charset="0"/>
                  <a:ea typeface="Inconsolata Medium" charset="0"/>
                  <a:cs typeface="Inconsolata Medium" charset="0"/>
                </a:rPr>
                <a:t>Executor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001682" y="1760249"/>
              <a:ext cx="627376" cy="29712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Task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704413" y="1760246"/>
              <a:ext cx="627376" cy="29712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Task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413243" y="3009901"/>
            <a:ext cx="1822027" cy="1295289"/>
            <a:chOff x="9718045" y="957577"/>
            <a:chExt cx="1822027" cy="1295289"/>
          </a:xfrm>
        </p:grpSpPr>
        <p:sp>
          <p:nvSpPr>
            <p:cNvPr id="17" name="Rectangle 16"/>
            <p:cNvSpPr/>
            <p:nvPr/>
          </p:nvSpPr>
          <p:spPr>
            <a:xfrm>
              <a:off x="9718045" y="957577"/>
              <a:ext cx="1822027" cy="1295289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764611" y="957578"/>
              <a:ext cx="17288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Inconsolata Medium" charset="0"/>
                  <a:ea typeface="Inconsolata Medium" charset="0"/>
                  <a:cs typeface="Inconsolata Medium" charset="0"/>
                </a:rPr>
                <a:t>Worker Node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868753" y="1302839"/>
              <a:ext cx="1520609" cy="87631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dirty="0">
                <a:solidFill>
                  <a:schemeClr val="tx1"/>
                </a:solidFill>
                <a:latin typeface="Inconsolata Medium" charset="0"/>
                <a:ea typeface="Inconsolata Medium" charset="0"/>
                <a:cs typeface="Inconsolata Medium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879757" y="1302839"/>
              <a:ext cx="1193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Inconsolata Medium" charset="0"/>
                  <a:ea typeface="Inconsolata Medium" charset="0"/>
                  <a:cs typeface="Inconsolata Medium" charset="0"/>
                </a:rPr>
                <a:t>Executor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001682" y="1760249"/>
              <a:ext cx="627376" cy="29712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Task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704413" y="1760246"/>
              <a:ext cx="627376" cy="29712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Task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424256" y="4577370"/>
            <a:ext cx="1822027" cy="1295289"/>
            <a:chOff x="9718045" y="957577"/>
            <a:chExt cx="1822027" cy="1295289"/>
          </a:xfrm>
        </p:grpSpPr>
        <p:sp>
          <p:nvSpPr>
            <p:cNvPr id="24" name="Rectangle 23"/>
            <p:cNvSpPr/>
            <p:nvPr/>
          </p:nvSpPr>
          <p:spPr>
            <a:xfrm>
              <a:off x="9718045" y="957577"/>
              <a:ext cx="1822027" cy="1295289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764611" y="957578"/>
              <a:ext cx="17288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Inconsolata Medium" charset="0"/>
                  <a:ea typeface="Inconsolata Medium" charset="0"/>
                  <a:cs typeface="Inconsolata Medium" charset="0"/>
                </a:rPr>
                <a:t>Worker Node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868753" y="1302839"/>
              <a:ext cx="1520609" cy="87631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dirty="0">
                <a:solidFill>
                  <a:schemeClr val="tx1"/>
                </a:solidFill>
                <a:latin typeface="Inconsolata Medium" charset="0"/>
                <a:ea typeface="Inconsolata Medium" charset="0"/>
                <a:cs typeface="Inconsolata Medium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879757" y="1302839"/>
              <a:ext cx="1193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Inconsolata Medium" charset="0"/>
                  <a:ea typeface="Inconsolata Medium" charset="0"/>
                  <a:cs typeface="Inconsolata Medium" charset="0"/>
                </a:rPr>
                <a:t>Executor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001682" y="1760249"/>
              <a:ext cx="627376" cy="29712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Task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704413" y="1760246"/>
              <a:ext cx="627376" cy="29712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Task</a:t>
              </a: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048" y="1970450"/>
            <a:ext cx="1707129" cy="908047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956734" y="2166159"/>
            <a:ext cx="2827866" cy="1041400"/>
            <a:chOff x="338667" y="2274034"/>
            <a:chExt cx="2827866" cy="1041400"/>
          </a:xfrm>
        </p:grpSpPr>
        <p:sp>
          <p:nvSpPr>
            <p:cNvPr id="51" name="Cube 50"/>
            <p:cNvSpPr/>
            <p:nvPr/>
          </p:nvSpPr>
          <p:spPr>
            <a:xfrm>
              <a:off x="338667" y="2274034"/>
              <a:ext cx="2827866" cy="10414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999067" y="2721022"/>
              <a:ext cx="15070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Inconsolata Medium" charset="0"/>
                  <a:ea typeface="Inconsolata Medium" charset="0"/>
                  <a:cs typeface="Inconsolata Medium" charset="0"/>
                </a:rPr>
                <a:t>Web Server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-1151467" y="1438200"/>
            <a:ext cx="5240867" cy="550334"/>
            <a:chOff x="-1151467" y="1438200"/>
            <a:chExt cx="5240867" cy="550334"/>
          </a:xfrm>
        </p:grpSpPr>
        <p:sp>
          <p:nvSpPr>
            <p:cNvPr id="60" name="Rounded Rectangle 59"/>
            <p:cNvSpPr/>
            <p:nvPr/>
          </p:nvSpPr>
          <p:spPr>
            <a:xfrm>
              <a:off x="-1151467" y="1438200"/>
              <a:ext cx="5240867" cy="550334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01135" y="1490451"/>
              <a:ext cx="19303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Inconsolata Medium" charset="0"/>
                  <a:ea typeface="Inconsolata Medium" charset="0"/>
                  <a:cs typeface="Inconsolata Medium" charset="0"/>
                </a:rPr>
                <a:t>Load Balancer</a:t>
              </a:r>
              <a:endParaRPr lang="en-US" sz="2000" dirty="0">
                <a:latin typeface="Inconsolata Medium" charset="0"/>
                <a:ea typeface="Inconsolata Medium" charset="0"/>
                <a:cs typeface="Inconsolata Medium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-2153070" y="2192698"/>
            <a:ext cx="2827866" cy="1041400"/>
            <a:chOff x="338667" y="2274034"/>
            <a:chExt cx="2827866" cy="1041400"/>
          </a:xfrm>
        </p:grpSpPr>
        <p:sp>
          <p:nvSpPr>
            <p:cNvPr id="63" name="Cube 62"/>
            <p:cNvSpPr/>
            <p:nvPr/>
          </p:nvSpPr>
          <p:spPr>
            <a:xfrm>
              <a:off x="338667" y="2274034"/>
              <a:ext cx="2827866" cy="10414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999067" y="2721022"/>
              <a:ext cx="15070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Inconsolata Medium" charset="0"/>
                  <a:ea typeface="Inconsolata Medium" charset="0"/>
                  <a:cs typeface="Inconsolata Medium" charset="0"/>
                </a:rPr>
                <a:t>Web Server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436465" y="4731691"/>
            <a:ext cx="1289471" cy="1440369"/>
            <a:chOff x="200662" y="4086619"/>
            <a:chExt cx="1289471" cy="1440369"/>
          </a:xfrm>
        </p:grpSpPr>
        <p:sp>
          <p:nvSpPr>
            <p:cNvPr id="65" name="Can 64"/>
            <p:cNvSpPr/>
            <p:nvPr/>
          </p:nvSpPr>
          <p:spPr>
            <a:xfrm>
              <a:off x="200662" y="4086619"/>
              <a:ext cx="1227667" cy="1440369"/>
            </a:xfrm>
            <a:prstGeom prst="can">
              <a:avLst/>
            </a:prstGeom>
            <a:solidFill>
              <a:srgbClr val="0095A4">
                <a:alpha val="55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00662" y="4637815"/>
              <a:ext cx="12894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Inconsolata Medium" charset="0"/>
                  <a:ea typeface="Inconsolata Medium" charset="0"/>
                  <a:cs typeface="Inconsolata Medium" charset="0"/>
                </a:rPr>
                <a:t>Database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264168" y="3880242"/>
            <a:ext cx="1634066" cy="477810"/>
            <a:chOff x="338667" y="3385184"/>
            <a:chExt cx="1634066" cy="477810"/>
          </a:xfrm>
        </p:grpSpPr>
        <p:sp>
          <p:nvSpPr>
            <p:cNvPr id="73" name="Rounded Rectangle 72"/>
            <p:cNvSpPr/>
            <p:nvPr/>
          </p:nvSpPr>
          <p:spPr>
            <a:xfrm>
              <a:off x="338667" y="3385184"/>
              <a:ext cx="1634066" cy="477810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02167" y="3385184"/>
              <a:ext cx="15070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Inconsolata Medium" charset="0"/>
                  <a:ea typeface="Inconsolata Medium" charset="0"/>
                  <a:cs typeface="Inconsolata Medium" charset="0"/>
                </a:rPr>
                <a:t>Cache</a:t>
              </a:r>
            </a:p>
          </p:txBody>
        </p:sp>
      </p:grpSp>
      <p:cxnSp>
        <p:nvCxnSpPr>
          <p:cNvPr id="79" name="Straight Arrow Connector 78"/>
          <p:cNvCxnSpPr/>
          <p:nvPr/>
        </p:nvCxnSpPr>
        <p:spPr>
          <a:xfrm flipH="1">
            <a:off x="-516466" y="1758067"/>
            <a:ext cx="812800" cy="85508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2893061" y="1838000"/>
            <a:ext cx="0" cy="775147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H="1">
            <a:off x="1081201" y="3064100"/>
            <a:ext cx="230712" cy="897031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stCxn id="74" idx="2"/>
          </p:cNvCxnSpPr>
          <p:nvPr/>
        </p:nvCxnSpPr>
        <p:spPr>
          <a:xfrm flipH="1">
            <a:off x="1050090" y="4280352"/>
            <a:ext cx="31111" cy="879896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9" name="Picture 9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60496" y="1397017"/>
            <a:ext cx="9427308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3677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68" y="-30147"/>
            <a:ext cx="10515600" cy="1325563"/>
          </a:xfrm>
        </p:spPr>
        <p:txBody>
          <a:bodyPr/>
          <a:lstStyle/>
          <a:p>
            <a:r>
              <a:rPr lang="en-US" dirty="0"/>
              <a:t>Clipper Connects Analytics and Serving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6307665" y="1193802"/>
            <a:ext cx="5579533" cy="502073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6546010" y="3524440"/>
            <a:ext cx="1822027" cy="1107440"/>
            <a:chOff x="6924039" y="1914313"/>
            <a:chExt cx="1822027" cy="1107440"/>
          </a:xfrm>
        </p:grpSpPr>
        <p:sp>
          <p:nvSpPr>
            <p:cNvPr id="5" name="Rectangle 4"/>
            <p:cNvSpPr/>
            <p:nvPr/>
          </p:nvSpPr>
          <p:spPr>
            <a:xfrm>
              <a:off x="6924039" y="1914313"/>
              <a:ext cx="1822027" cy="1107440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970605" y="1914313"/>
              <a:ext cx="17288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Inconsolata Medium" charset="0"/>
                  <a:ea typeface="Inconsolata Medium" charset="0"/>
                  <a:cs typeface="Inconsolata Medium" charset="0"/>
                </a:rPr>
                <a:t>Driver Program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7102685" y="2476492"/>
              <a:ext cx="1464733" cy="43095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 err="1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SparkContext</a:t>
              </a:r>
              <a:endParaRPr lang="en-US" sz="1600" dirty="0">
                <a:solidFill>
                  <a:schemeClr val="tx1"/>
                </a:solidFill>
                <a:latin typeface="Inconsolata Medium" charset="0"/>
                <a:ea typeface="Inconsolata Medium" charset="0"/>
                <a:cs typeface="Inconsolata Medium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413243" y="1499445"/>
            <a:ext cx="1822027" cy="1295289"/>
            <a:chOff x="9718045" y="957577"/>
            <a:chExt cx="1822027" cy="1295289"/>
          </a:xfrm>
        </p:grpSpPr>
        <p:sp>
          <p:nvSpPr>
            <p:cNvPr id="9" name="Rectangle 8"/>
            <p:cNvSpPr/>
            <p:nvPr/>
          </p:nvSpPr>
          <p:spPr>
            <a:xfrm>
              <a:off x="9718045" y="957577"/>
              <a:ext cx="1822027" cy="1295289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764611" y="957578"/>
              <a:ext cx="17288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Inconsolata Medium" charset="0"/>
                  <a:ea typeface="Inconsolata Medium" charset="0"/>
                  <a:cs typeface="Inconsolata Medium" charset="0"/>
                </a:rPr>
                <a:t>Worker Node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868753" y="1302839"/>
              <a:ext cx="1520609" cy="87631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dirty="0">
                <a:solidFill>
                  <a:schemeClr val="tx1"/>
                </a:solidFill>
                <a:latin typeface="Inconsolata Medium" charset="0"/>
                <a:ea typeface="Inconsolata Medium" charset="0"/>
                <a:cs typeface="Inconsolata Medium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879757" y="1302839"/>
              <a:ext cx="1193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Inconsolata Medium" charset="0"/>
                  <a:ea typeface="Inconsolata Medium" charset="0"/>
                  <a:cs typeface="Inconsolata Medium" charset="0"/>
                </a:rPr>
                <a:t>Executor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001682" y="1760249"/>
              <a:ext cx="627376" cy="29712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Task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704413" y="1760246"/>
              <a:ext cx="627376" cy="29712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Task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413243" y="3009901"/>
            <a:ext cx="1822027" cy="1295289"/>
            <a:chOff x="9718045" y="957577"/>
            <a:chExt cx="1822027" cy="1295289"/>
          </a:xfrm>
        </p:grpSpPr>
        <p:sp>
          <p:nvSpPr>
            <p:cNvPr id="17" name="Rectangle 16"/>
            <p:cNvSpPr/>
            <p:nvPr/>
          </p:nvSpPr>
          <p:spPr>
            <a:xfrm>
              <a:off x="9718045" y="957577"/>
              <a:ext cx="1822027" cy="1295289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764611" y="957578"/>
              <a:ext cx="17288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Inconsolata Medium" charset="0"/>
                  <a:ea typeface="Inconsolata Medium" charset="0"/>
                  <a:cs typeface="Inconsolata Medium" charset="0"/>
                </a:rPr>
                <a:t>Worker Node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868753" y="1302839"/>
              <a:ext cx="1520609" cy="87631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dirty="0">
                <a:solidFill>
                  <a:schemeClr val="tx1"/>
                </a:solidFill>
                <a:latin typeface="Inconsolata Medium" charset="0"/>
                <a:ea typeface="Inconsolata Medium" charset="0"/>
                <a:cs typeface="Inconsolata Medium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879757" y="1302839"/>
              <a:ext cx="1193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Inconsolata Medium" charset="0"/>
                  <a:ea typeface="Inconsolata Medium" charset="0"/>
                  <a:cs typeface="Inconsolata Medium" charset="0"/>
                </a:rPr>
                <a:t>Executor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001682" y="1760249"/>
              <a:ext cx="627376" cy="29712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Task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704413" y="1760246"/>
              <a:ext cx="627376" cy="29712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Task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424256" y="4577370"/>
            <a:ext cx="1822027" cy="1295289"/>
            <a:chOff x="9718045" y="957577"/>
            <a:chExt cx="1822027" cy="1295289"/>
          </a:xfrm>
        </p:grpSpPr>
        <p:sp>
          <p:nvSpPr>
            <p:cNvPr id="24" name="Rectangle 23"/>
            <p:cNvSpPr/>
            <p:nvPr/>
          </p:nvSpPr>
          <p:spPr>
            <a:xfrm>
              <a:off x="9718045" y="957577"/>
              <a:ext cx="1822027" cy="1295289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764611" y="957578"/>
              <a:ext cx="17288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Inconsolata Medium" charset="0"/>
                  <a:ea typeface="Inconsolata Medium" charset="0"/>
                  <a:cs typeface="Inconsolata Medium" charset="0"/>
                </a:rPr>
                <a:t>Worker Node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868753" y="1302839"/>
              <a:ext cx="1520609" cy="87631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dirty="0">
                <a:solidFill>
                  <a:schemeClr val="tx1"/>
                </a:solidFill>
                <a:latin typeface="Inconsolata Medium" charset="0"/>
                <a:ea typeface="Inconsolata Medium" charset="0"/>
                <a:cs typeface="Inconsolata Medium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879757" y="1302839"/>
              <a:ext cx="1193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Inconsolata Medium" charset="0"/>
                  <a:ea typeface="Inconsolata Medium" charset="0"/>
                  <a:cs typeface="Inconsolata Medium" charset="0"/>
                </a:rPr>
                <a:t>Executor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001682" y="1760249"/>
              <a:ext cx="627376" cy="29712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Task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704413" y="1760246"/>
              <a:ext cx="627376" cy="29712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Task</a:t>
              </a: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048" y="1970450"/>
            <a:ext cx="1707129" cy="908047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956734" y="2166159"/>
            <a:ext cx="2827866" cy="1041400"/>
            <a:chOff x="338667" y="2274034"/>
            <a:chExt cx="2827866" cy="1041400"/>
          </a:xfrm>
        </p:grpSpPr>
        <p:sp>
          <p:nvSpPr>
            <p:cNvPr id="51" name="Cube 50"/>
            <p:cNvSpPr/>
            <p:nvPr/>
          </p:nvSpPr>
          <p:spPr>
            <a:xfrm>
              <a:off x="338667" y="2274034"/>
              <a:ext cx="2827866" cy="10414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999067" y="2721022"/>
              <a:ext cx="15070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Inconsolata Medium" charset="0"/>
                  <a:ea typeface="Inconsolata Medium" charset="0"/>
                  <a:cs typeface="Inconsolata Medium" charset="0"/>
                </a:rPr>
                <a:t>Web Server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-1151467" y="1438200"/>
            <a:ext cx="5240867" cy="550334"/>
            <a:chOff x="-1151467" y="1438200"/>
            <a:chExt cx="5240867" cy="550334"/>
          </a:xfrm>
        </p:grpSpPr>
        <p:sp>
          <p:nvSpPr>
            <p:cNvPr id="60" name="Rounded Rectangle 59"/>
            <p:cNvSpPr/>
            <p:nvPr/>
          </p:nvSpPr>
          <p:spPr>
            <a:xfrm>
              <a:off x="-1151467" y="1438200"/>
              <a:ext cx="5240867" cy="550334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01135" y="1490451"/>
              <a:ext cx="19303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Inconsolata Medium" charset="0"/>
                  <a:ea typeface="Inconsolata Medium" charset="0"/>
                  <a:cs typeface="Inconsolata Medium" charset="0"/>
                </a:rPr>
                <a:t>Load Balancer</a:t>
              </a:r>
              <a:endParaRPr lang="en-US" sz="2000" dirty="0">
                <a:latin typeface="Inconsolata Medium" charset="0"/>
                <a:ea typeface="Inconsolata Medium" charset="0"/>
                <a:cs typeface="Inconsolata Medium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-2153070" y="2192698"/>
            <a:ext cx="2827866" cy="1041400"/>
            <a:chOff x="338667" y="2274034"/>
            <a:chExt cx="2827866" cy="1041400"/>
          </a:xfrm>
        </p:grpSpPr>
        <p:sp>
          <p:nvSpPr>
            <p:cNvPr id="63" name="Cube 62"/>
            <p:cNvSpPr/>
            <p:nvPr/>
          </p:nvSpPr>
          <p:spPr>
            <a:xfrm>
              <a:off x="338667" y="2274034"/>
              <a:ext cx="2827866" cy="10414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999067" y="2721022"/>
              <a:ext cx="15070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Inconsolata Medium" charset="0"/>
                  <a:ea typeface="Inconsolata Medium" charset="0"/>
                  <a:cs typeface="Inconsolata Medium" charset="0"/>
                </a:rPr>
                <a:t>Web Server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436465" y="4731691"/>
            <a:ext cx="1289471" cy="1440369"/>
            <a:chOff x="200662" y="4086619"/>
            <a:chExt cx="1289471" cy="1440369"/>
          </a:xfrm>
        </p:grpSpPr>
        <p:sp>
          <p:nvSpPr>
            <p:cNvPr id="65" name="Can 64"/>
            <p:cNvSpPr/>
            <p:nvPr/>
          </p:nvSpPr>
          <p:spPr>
            <a:xfrm>
              <a:off x="200662" y="4086619"/>
              <a:ext cx="1227667" cy="1440369"/>
            </a:xfrm>
            <a:prstGeom prst="can">
              <a:avLst/>
            </a:prstGeom>
            <a:solidFill>
              <a:srgbClr val="0095A4">
                <a:alpha val="55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00662" y="4637815"/>
              <a:ext cx="12894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Inconsolata Medium" charset="0"/>
                  <a:ea typeface="Inconsolata Medium" charset="0"/>
                  <a:cs typeface="Inconsolata Medium" charset="0"/>
                </a:rPr>
                <a:t>Database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264168" y="3880242"/>
            <a:ext cx="1634066" cy="477810"/>
            <a:chOff x="338667" y="3385184"/>
            <a:chExt cx="1634066" cy="477810"/>
          </a:xfrm>
        </p:grpSpPr>
        <p:sp>
          <p:nvSpPr>
            <p:cNvPr id="73" name="Rounded Rectangle 72"/>
            <p:cNvSpPr/>
            <p:nvPr/>
          </p:nvSpPr>
          <p:spPr>
            <a:xfrm>
              <a:off x="338667" y="3385184"/>
              <a:ext cx="1634066" cy="477810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02167" y="3385184"/>
              <a:ext cx="15070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Inconsolata Medium" charset="0"/>
                  <a:ea typeface="Inconsolata Medium" charset="0"/>
                  <a:cs typeface="Inconsolata Medium" charset="0"/>
                </a:rPr>
                <a:t>Cache</a:t>
              </a:r>
            </a:p>
          </p:txBody>
        </p:sp>
      </p:grpSp>
      <p:cxnSp>
        <p:nvCxnSpPr>
          <p:cNvPr id="79" name="Straight Arrow Connector 78"/>
          <p:cNvCxnSpPr/>
          <p:nvPr/>
        </p:nvCxnSpPr>
        <p:spPr>
          <a:xfrm flipH="1">
            <a:off x="-516466" y="1758067"/>
            <a:ext cx="812800" cy="85508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2893061" y="1838000"/>
            <a:ext cx="0" cy="775147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H="1">
            <a:off x="1081201" y="3064100"/>
            <a:ext cx="230712" cy="897031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stCxn id="74" idx="2"/>
          </p:cNvCxnSpPr>
          <p:nvPr/>
        </p:nvCxnSpPr>
        <p:spPr>
          <a:xfrm flipH="1">
            <a:off x="1050090" y="4280352"/>
            <a:ext cx="31111" cy="879896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-338667" y="1295416"/>
            <a:ext cx="5122334" cy="5071517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9032" y="2668511"/>
            <a:ext cx="436033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0" b="1" dirty="0">
                <a:solidFill>
                  <a:srgbClr val="C00000"/>
                </a:solidFill>
                <a:latin typeface="Helvetica Neue" charset="0"/>
                <a:ea typeface="Helvetica Neue" charset="0"/>
                <a:cs typeface="Helvetica Neue" charset="0"/>
              </a:rPr>
              <a:t>Serving Cluster</a:t>
            </a:r>
          </a:p>
        </p:txBody>
      </p:sp>
      <p:sp>
        <p:nvSpPr>
          <p:cNvPr id="53" name="Rectangle 52"/>
          <p:cNvSpPr/>
          <p:nvPr/>
        </p:nvSpPr>
        <p:spPr>
          <a:xfrm>
            <a:off x="5945292" y="1143017"/>
            <a:ext cx="6246707" cy="5452516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6713211" y="2516112"/>
            <a:ext cx="531744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0" b="1" dirty="0">
                <a:solidFill>
                  <a:schemeClr val="accent5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Analytics</a:t>
            </a:r>
          </a:p>
          <a:p>
            <a:pPr algn="ctr"/>
            <a:r>
              <a:rPr lang="en-US" sz="7500" b="1" dirty="0">
                <a:solidFill>
                  <a:schemeClr val="accent5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Cluster</a:t>
            </a:r>
          </a:p>
        </p:txBody>
      </p:sp>
    </p:spTree>
    <p:extLst>
      <p:ext uri="{BB962C8B-B14F-4D97-AF65-F5344CB8AC3E}">
        <p14:creationId xmlns:p14="http://schemas.microsoft.com/office/powerpoint/2010/main" val="191282611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Abstractions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Applications: create REST endpoint</a:t>
            </a:r>
          </a:p>
          <a:p>
            <a:r>
              <a:rPr lang="en-US" dirty="0"/>
              <a:t>Models:</a:t>
            </a:r>
          </a:p>
          <a:p>
            <a:pPr lvl="1"/>
            <a:r>
              <a:rPr lang="en-US" dirty="0"/>
              <a:t>versioned, new versions automatically transferred to application</a:t>
            </a:r>
          </a:p>
          <a:p>
            <a:r>
              <a:rPr lang="en-US" dirty="0"/>
              <a:t>Containers</a:t>
            </a:r>
          </a:p>
          <a:p>
            <a:pPr lvl="1"/>
            <a:r>
              <a:rPr lang="en-US" dirty="0"/>
              <a:t>Instance of a model/version</a:t>
            </a:r>
          </a:p>
          <a:p>
            <a:pPr lvl="1"/>
            <a:r>
              <a:rPr lang="en-US" dirty="0"/>
              <a:t>immutable once started</a:t>
            </a:r>
          </a:p>
          <a:p>
            <a:pPr lvl="1"/>
            <a:r>
              <a:rPr lang="en-US" dirty="0"/>
              <a:t>Can be replicated to increase throughput</a:t>
            </a:r>
          </a:p>
          <a:p>
            <a:pPr lvl="1"/>
            <a:r>
              <a:rPr lang="en-US" dirty="0"/>
              <a:t>(Usually) a Docker container</a:t>
            </a:r>
          </a:p>
        </p:txBody>
      </p:sp>
    </p:spTree>
    <p:extLst>
      <p:ext uri="{BB962C8B-B14F-4D97-AF65-F5344CB8AC3E}">
        <p14:creationId xmlns:p14="http://schemas.microsoft.com/office/powerpoint/2010/main" val="810554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7643" y="1472573"/>
            <a:ext cx="11796714" cy="39890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ctr"/>
            <a:r>
              <a:rPr lang="en-US" sz="8000" b="1" i="1" dirty="0">
                <a:solidFill>
                  <a:srgbClr val="FF0000"/>
                </a:solidFill>
                <a:latin typeface="Futura-BoldOblique" charset="0"/>
                <a:ea typeface="Futura-BoldOblique" charset="0"/>
                <a:cs typeface="Futura-BoldOblique" charset="0"/>
              </a:rPr>
              <a:t>Prediction-Serving Raises New Challenges</a:t>
            </a:r>
            <a:endParaRPr lang="en-US" sz="8000" b="1" dirty="0">
              <a:solidFill>
                <a:schemeClr val="accent4">
                  <a:lumMod val="7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36690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Clipper Admin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Primary method of starting and managing Clipper is through a Python client-side library</a:t>
            </a:r>
          </a:p>
          <a:p>
            <a:r>
              <a:rPr lang="en-US" dirty="0"/>
              <a:t>Get: pip install </a:t>
            </a:r>
            <a:r>
              <a:rPr lang="en-US" dirty="0" err="1"/>
              <a:t>clipper_admin</a:t>
            </a:r>
            <a:endParaRPr lang="en-US" dirty="0"/>
          </a:p>
          <a:p>
            <a:r>
              <a:rPr lang="en-US" dirty="0" err="1"/>
              <a:t>clipper_admin</a:t>
            </a:r>
            <a:r>
              <a:rPr lang="en-US" dirty="0"/>
              <a:t> can install and provision a whole cluster for you, no need to build or compile anything</a:t>
            </a:r>
          </a:p>
        </p:txBody>
      </p:sp>
    </p:spTree>
    <p:extLst>
      <p:ext uri="{BB962C8B-B14F-4D97-AF65-F5344CB8AC3E}">
        <p14:creationId xmlns:p14="http://schemas.microsoft.com/office/powerpoint/2010/main" val="192786490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93563" y="1499089"/>
            <a:ext cx="5579533" cy="5020732"/>
            <a:chOff x="93563" y="1499089"/>
            <a:chExt cx="5579533" cy="5020732"/>
          </a:xfrm>
        </p:grpSpPr>
        <p:sp>
          <p:nvSpPr>
            <p:cNvPr id="44" name="Rounded Rectangle 43"/>
            <p:cNvSpPr/>
            <p:nvPr/>
          </p:nvSpPr>
          <p:spPr>
            <a:xfrm>
              <a:off x="93563" y="1499089"/>
              <a:ext cx="5579533" cy="502073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2891427" y="3653743"/>
              <a:ext cx="2107996" cy="1107440"/>
              <a:chOff x="6638071" y="1914313"/>
              <a:chExt cx="2107996" cy="1107440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6638071" y="1914313"/>
                <a:ext cx="2107996" cy="1107440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6970605" y="1914313"/>
                <a:ext cx="1728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Driver Program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6810368" y="2476492"/>
                <a:ext cx="1812106" cy="430953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Predict function</a:t>
                </a:r>
                <a:endPara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679512" y="1780521"/>
              <a:ext cx="1822027" cy="1295289"/>
              <a:chOff x="9718045" y="957577"/>
              <a:chExt cx="1822027" cy="1295289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9718045" y="957577"/>
                <a:ext cx="1822027" cy="1295289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9764611" y="957578"/>
                <a:ext cx="1728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Worker Node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9868753" y="1302839"/>
                <a:ext cx="1520609" cy="87631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9879757" y="1302839"/>
                <a:ext cx="1193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Executor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0001682" y="1760249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0704413" y="1760246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632946" y="3260664"/>
              <a:ext cx="1822027" cy="1295289"/>
              <a:chOff x="9718045" y="957577"/>
              <a:chExt cx="1822027" cy="1295289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9718045" y="957577"/>
                <a:ext cx="1822027" cy="1295289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9764611" y="957578"/>
                <a:ext cx="1728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Worker Node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9868753" y="1302839"/>
                <a:ext cx="1520609" cy="87631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9879757" y="1302839"/>
                <a:ext cx="1193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Executor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10001682" y="1760249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0704413" y="1760246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632946" y="4840034"/>
              <a:ext cx="1822027" cy="1295289"/>
              <a:chOff x="9718045" y="957577"/>
              <a:chExt cx="1822027" cy="1295289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9718045" y="957577"/>
                <a:ext cx="1822027" cy="1295289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9764611" y="957578"/>
                <a:ext cx="1728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Worker Node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9868753" y="1302839"/>
                <a:ext cx="1520609" cy="87631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9879757" y="1302839"/>
                <a:ext cx="1193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Executor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0001682" y="1760249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0704413" y="1760246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</p:grpSp>
      </p:grpSp>
      <p:grpSp>
        <p:nvGrpSpPr>
          <p:cNvPr id="59" name="Group 58"/>
          <p:cNvGrpSpPr/>
          <p:nvPr/>
        </p:nvGrpSpPr>
        <p:grpSpPr>
          <a:xfrm>
            <a:off x="6826666" y="1812823"/>
            <a:ext cx="4834466" cy="1041400"/>
            <a:chOff x="338667" y="2274034"/>
            <a:chExt cx="2827866" cy="1041400"/>
          </a:xfrm>
        </p:grpSpPr>
        <p:sp>
          <p:nvSpPr>
            <p:cNvPr id="51" name="Cube 50"/>
            <p:cNvSpPr/>
            <p:nvPr/>
          </p:nvSpPr>
          <p:spPr>
            <a:xfrm>
              <a:off x="338667" y="2274034"/>
              <a:ext cx="2827866" cy="10414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999067" y="2621598"/>
              <a:ext cx="15070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Inconsolata Medium" charset="0"/>
                  <a:ea typeface="Inconsolata Medium" charset="0"/>
                  <a:cs typeface="Inconsolata Medium" charset="0"/>
                </a:rPr>
                <a:t>Web Server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0135032" y="4536373"/>
            <a:ext cx="1526100" cy="1735840"/>
            <a:chOff x="200662" y="4086619"/>
            <a:chExt cx="1289471" cy="1440369"/>
          </a:xfrm>
        </p:grpSpPr>
        <p:sp>
          <p:nvSpPr>
            <p:cNvPr id="65" name="Can 64"/>
            <p:cNvSpPr/>
            <p:nvPr/>
          </p:nvSpPr>
          <p:spPr>
            <a:xfrm>
              <a:off x="200662" y="4086619"/>
              <a:ext cx="1227667" cy="1440369"/>
            </a:xfrm>
            <a:prstGeom prst="can">
              <a:avLst/>
            </a:prstGeom>
            <a:solidFill>
              <a:srgbClr val="0095A4">
                <a:alpha val="55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00662" y="4637815"/>
              <a:ext cx="12894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Inconsolata Medium" charset="0"/>
                  <a:ea typeface="Inconsolata Medium" charset="0"/>
                  <a:cs typeface="Inconsolata Medium" charset="0"/>
                </a:rPr>
                <a:t>Database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9962735" y="3684924"/>
            <a:ext cx="1634066" cy="477810"/>
            <a:chOff x="338667" y="3385184"/>
            <a:chExt cx="1634066" cy="477810"/>
          </a:xfrm>
        </p:grpSpPr>
        <p:sp>
          <p:nvSpPr>
            <p:cNvPr id="73" name="Rounded Rectangle 72"/>
            <p:cNvSpPr/>
            <p:nvPr/>
          </p:nvSpPr>
          <p:spPr>
            <a:xfrm>
              <a:off x="338667" y="3385184"/>
              <a:ext cx="1634066" cy="477810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02167" y="3385184"/>
              <a:ext cx="15070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Inconsolata Medium" charset="0"/>
                  <a:ea typeface="Inconsolata Medium" charset="0"/>
                  <a:cs typeface="Inconsolata Medium" charset="0"/>
                </a:rPr>
                <a:t>Cache</a:t>
              </a:r>
            </a:p>
          </p:txBody>
        </p:sp>
      </p:grpSp>
      <p:cxnSp>
        <p:nvCxnSpPr>
          <p:cNvPr id="88" name="Straight Arrow Connector 87"/>
          <p:cNvCxnSpPr>
            <a:endCxn id="73" idx="0"/>
          </p:cNvCxnSpPr>
          <p:nvPr/>
        </p:nvCxnSpPr>
        <p:spPr>
          <a:xfrm>
            <a:off x="10532124" y="2868125"/>
            <a:ext cx="247644" cy="816799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stCxn id="73" idx="2"/>
            <a:endCxn id="65" idx="0"/>
          </p:cNvCxnSpPr>
          <p:nvPr/>
        </p:nvCxnSpPr>
        <p:spPr>
          <a:xfrm>
            <a:off x="10779768" y="4162734"/>
            <a:ext cx="81741" cy="736878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6437223" y="4372955"/>
            <a:ext cx="3313457" cy="2110830"/>
            <a:chOff x="12857474" y="4953587"/>
            <a:chExt cx="3313457" cy="2110830"/>
          </a:xfrm>
        </p:grpSpPr>
        <p:sp>
          <p:nvSpPr>
            <p:cNvPr id="31" name="Rounded Rectangle 30"/>
            <p:cNvSpPr/>
            <p:nvPr/>
          </p:nvSpPr>
          <p:spPr>
            <a:xfrm>
              <a:off x="12857474" y="4953587"/>
              <a:ext cx="3313457" cy="2110830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3556421" y="5690568"/>
              <a:ext cx="17187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Clipper</a:t>
              </a:r>
            </a:p>
          </p:txBody>
        </p:sp>
      </p:grpSp>
      <p:cxnSp>
        <p:nvCxnSpPr>
          <p:cNvPr id="57" name="Straight Arrow Connector 56"/>
          <p:cNvCxnSpPr>
            <a:endCxn id="31" idx="0"/>
          </p:cNvCxnSpPr>
          <p:nvPr/>
        </p:nvCxnSpPr>
        <p:spPr>
          <a:xfrm flipH="1">
            <a:off x="8093952" y="2885362"/>
            <a:ext cx="286607" cy="1487593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8" idx="3"/>
          </p:cNvCxnSpPr>
          <p:nvPr/>
        </p:nvCxnSpPr>
        <p:spPr>
          <a:xfrm flipH="1" flipV="1">
            <a:off x="4875830" y="4431399"/>
            <a:ext cx="1561396" cy="753898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itle 1"/>
          <p:cNvSpPr>
            <a:spLocks noGrp="1"/>
          </p:cNvSpPr>
          <p:nvPr>
            <p:ph type="title"/>
          </p:nvPr>
        </p:nvSpPr>
        <p:spPr>
          <a:xfrm>
            <a:off x="264168" y="-30147"/>
            <a:ext cx="6322370" cy="1325563"/>
          </a:xfrm>
        </p:spPr>
        <p:txBody>
          <a:bodyPr/>
          <a:lstStyle/>
          <a:p>
            <a:r>
              <a:rPr lang="en-US" dirty="0"/>
              <a:t>Goal: Connect Analytics</a:t>
            </a: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6388350" y="-30148"/>
            <a:ext cx="36978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and Serving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162363" y="1785047"/>
            <a:ext cx="2447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Inconsolata Medium" charset="0"/>
                <a:ea typeface="Inconsolata Medium" charset="0"/>
                <a:cs typeface="Inconsolata Medium" charset="0"/>
              </a:rPr>
              <a:t>Analytics Cluster</a:t>
            </a:r>
            <a:endParaRPr lang="en-US" sz="3600" dirty="0"/>
          </a:p>
        </p:txBody>
      </p:sp>
      <p:sp>
        <p:nvSpPr>
          <p:cNvPr id="6" name="Rounded Rectangle 5"/>
          <p:cNvSpPr/>
          <p:nvPr/>
        </p:nvSpPr>
        <p:spPr>
          <a:xfrm>
            <a:off x="-200025" y="1071563"/>
            <a:ext cx="6457950" cy="5929312"/>
          </a:xfrm>
          <a:prstGeom prst="round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3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ounded Rectangle 88"/>
          <p:cNvSpPr/>
          <p:nvPr/>
        </p:nvSpPr>
        <p:spPr>
          <a:xfrm>
            <a:off x="93563" y="1499089"/>
            <a:ext cx="11893650" cy="5020732"/>
          </a:xfrm>
          <a:prstGeom prst="roundRect">
            <a:avLst/>
          </a:prstGeom>
          <a:noFill/>
          <a:ln w="63500">
            <a:solidFill>
              <a:srgbClr val="215AE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/>
          <p:cNvGrpSpPr/>
          <p:nvPr/>
        </p:nvGrpSpPr>
        <p:grpSpPr>
          <a:xfrm>
            <a:off x="1413793" y="4856525"/>
            <a:ext cx="1542404" cy="1379468"/>
            <a:chOff x="1528538" y="3997077"/>
            <a:chExt cx="1766328" cy="1543280"/>
          </a:xfrm>
        </p:grpSpPr>
        <p:grpSp>
          <p:nvGrpSpPr>
            <p:cNvPr id="83" name="Group 82"/>
            <p:cNvGrpSpPr/>
            <p:nvPr/>
          </p:nvGrpSpPr>
          <p:grpSpPr>
            <a:xfrm>
              <a:off x="1528538" y="4044171"/>
              <a:ext cx="1766328" cy="1496186"/>
              <a:chOff x="7068754" y="4612178"/>
              <a:chExt cx="1742102" cy="968879"/>
            </a:xfrm>
          </p:grpSpPr>
          <p:sp>
            <p:nvSpPr>
              <p:cNvPr id="85" name="Rounded Rectangle 84"/>
              <p:cNvSpPr/>
              <p:nvPr/>
            </p:nvSpPr>
            <p:spPr>
              <a:xfrm>
                <a:off x="7068754" y="4612178"/>
                <a:ext cx="1742102" cy="968879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7669336" y="4628266"/>
                <a:ext cx="958742" cy="279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>
                    <a:solidFill>
                      <a:schemeClr val="bg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MC</a:t>
                </a:r>
                <a:endParaRPr lang="en-US" sz="2200" dirty="0">
                  <a:solidFill>
                    <a:schemeClr val="bg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</p:grpSp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3712" y="3997077"/>
              <a:ext cx="644230" cy="574764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1025935" y="1898548"/>
            <a:ext cx="4834466" cy="1041400"/>
            <a:chOff x="338667" y="2274034"/>
            <a:chExt cx="2827866" cy="1041400"/>
          </a:xfrm>
        </p:grpSpPr>
        <p:sp>
          <p:nvSpPr>
            <p:cNvPr id="51" name="Cube 50"/>
            <p:cNvSpPr/>
            <p:nvPr/>
          </p:nvSpPr>
          <p:spPr>
            <a:xfrm>
              <a:off x="338667" y="2274034"/>
              <a:ext cx="2827866" cy="10414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999067" y="2621598"/>
              <a:ext cx="15070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Inconsolata Medium" charset="0"/>
                  <a:ea typeface="Inconsolata Medium" charset="0"/>
                  <a:cs typeface="Inconsolata Medium" charset="0"/>
                </a:rPr>
                <a:t>Web Server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4334301" y="4622098"/>
            <a:ext cx="1526100" cy="1735840"/>
            <a:chOff x="200662" y="4086619"/>
            <a:chExt cx="1289471" cy="1440369"/>
          </a:xfrm>
        </p:grpSpPr>
        <p:sp>
          <p:nvSpPr>
            <p:cNvPr id="65" name="Can 64"/>
            <p:cNvSpPr/>
            <p:nvPr/>
          </p:nvSpPr>
          <p:spPr>
            <a:xfrm>
              <a:off x="200662" y="4086619"/>
              <a:ext cx="1227667" cy="1440369"/>
            </a:xfrm>
            <a:prstGeom prst="can">
              <a:avLst/>
            </a:prstGeom>
            <a:solidFill>
              <a:srgbClr val="0095A4">
                <a:alpha val="55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00662" y="4637815"/>
              <a:ext cx="12894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Inconsolata Medium" charset="0"/>
                  <a:ea typeface="Inconsolata Medium" charset="0"/>
                  <a:cs typeface="Inconsolata Medium" charset="0"/>
                </a:rPr>
                <a:t>Database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4162004" y="3770649"/>
            <a:ext cx="1634066" cy="477810"/>
            <a:chOff x="338667" y="3385184"/>
            <a:chExt cx="1634066" cy="477810"/>
          </a:xfrm>
        </p:grpSpPr>
        <p:sp>
          <p:nvSpPr>
            <p:cNvPr id="73" name="Rounded Rectangle 72"/>
            <p:cNvSpPr/>
            <p:nvPr/>
          </p:nvSpPr>
          <p:spPr>
            <a:xfrm>
              <a:off x="338667" y="3385184"/>
              <a:ext cx="1634066" cy="477810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02167" y="3385184"/>
              <a:ext cx="15070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Inconsolata Medium" charset="0"/>
                  <a:ea typeface="Inconsolata Medium" charset="0"/>
                  <a:cs typeface="Inconsolata Medium" charset="0"/>
                </a:rPr>
                <a:t>Cache</a:t>
              </a:r>
            </a:p>
          </p:txBody>
        </p:sp>
      </p:grpSp>
      <p:cxnSp>
        <p:nvCxnSpPr>
          <p:cNvPr id="88" name="Straight Arrow Connector 87"/>
          <p:cNvCxnSpPr>
            <a:endCxn id="73" idx="0"/>
          </p:cNvCxnSpPr>
          <p:nvPr/>
        </p:nvCxnSpPr>
        <p:spPr>
          <a:xfrm>
            <a:off x="4731393" y="2953850"/>
            <a:ext cx="247644" cy="816799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stCxn id="73" idx="2"/>
            <a:endCxn id="65" idx="0"/>
          </p:cNvCxnSpPr>
          <p:nvPr/>
        </p:nvCxnSpPr>
        <p:spPr>
          <a:xfrm>
            <a:off x="4979037" y="4248459"/>
            <a:ext cx="81741" cy="736878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2405789" y="2971087"/>
            <a:ext cx="174040" cy="635046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itle 1"/>
          <p:cNvSpPr>
            <a:spLocks noGrp="1"/>
          </p:cNvSpPr>
          <p:nvPr>
            <p:ph type="title"/>
          </p:nvPr>
        </p:nvSpPr>
        <p:spPr>
          <a:xfrm>
            <a:off x="264167" y="-30147"/>
            <a:ext cx="11266351" cy="1325563"/>
          </a:xfrm>
        </p:spPr>
        <p:txBody>
          <a:bodyPr>
            <a:normAutofit/>
          </a:bodyPr>
          <a:lstStyle/>
          <a:p>
            <a:r>
              <a:rPr lang="en-US" sz="4000" i="1" dirty="0">
                <a:solidFill>
                  <a:schemeClr val="accent1">
                    <a:lumMod val="50000"/>
                  </a:schemeClr>
                </a:solidFill>
              </a:rPr>
              <a:t>Run on Kubernetes alongside other applications</a:t>
            </a:r>
          </a:p>
        </p:txBody>
      </p:sp>
      <p:grpSp>
        <p:nvGrpSpPr>
          <p:cNvPr id="78" name="Group 77"/>
          <p:cNvGrpSpPr/>
          <p:nvPr/>
        </p:nvGrpSpPr>
        <p:grpSpPr>
          <a:xfrm>
            <a:off x="739497" y="3620628"/>
            <a:ext cx="3173494" cy="904836"/>
            <a:chOff x="2229823" y="1726138"/>
            <a:chExt cx="4999652" cy="1350778"/>
          </a:xfrm>
        </p:grpSpPr>
        <p:sp>
          <p:nvSpPr>
            <p:cNvPr id="79" name="Rounded Rectangle 78"/>
            <p:cNvSpPr/>
            <p:nvPr/>
          </p:nvSpPr>
          <p:spPr>
            <a:xfrm>
              <a:off x="2229823" y="1726138"/>
              <a:ext cx="4999652" cy="1350778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707568" y="2031454"/>
              <a:ext cx="4074466" cy="689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Clipper</a:t>
              </a:r>
            </a:p>
          </p:txBody>
        </p:sp>
      </p:grpSp>
      <p:cxnSp>
        <p:nvCxnSpPr>
          <p:cNvPr id="81" name="Straight Arrow Connector 80"/>
          <p:cNvCxnSpPr/>
          <p:nvPr/>
        </p:nvCxnSpPr>
        <p:spPr>
          <a:xfrm flipH="1">
            <a:off x="2265096" y="4450175"/>
            <a:ext cx="17427" cy="525366"/>
          </a:xfrm>
          <a:prstGeom prst="straightConnector1">
            <a:avLst/>
          </a:prstGeom>
          <a:ln w="666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Picture 8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97" y="3585939"/>
            <a:ext cx="691183" cy="616654"/>
          </a:xfrm>
          <a:prstGeom prst="rect">
            <a:avLst/>
          </a:prstGeom>
        </p:spPr>
      </p:pic>
      <p:grpSp>
        <p:nvGrpSpPr>
          <p:cNvPr id="138" name="Group 137"/>
          <p:cNvGrpSpPr/>
          <p:nvPr/>
        </p:nvGrpSpPr>
        <p:grpSpPr>
          <a:xfrm>
            <a:off x="1591119" y="5483226"/>
            <a:ext cx="1056160" cy="610977"/>
            <a:chOff x="7989565" y="2206064"/>
            <a:chExt cx="2649647" cy="1532793"/>
          </a:xfrm>
        </p:grpSpPr>
        <p:grpSp>
          <p:nvGrpSpPr>
            <p:cNvPr id="139" name="Group 138"/>
            <p:cNvGrpSpPr/>
            <p:nvPr/>
          </p:nvGrpSpPr>
          <p:grpSpPr>
            <a:xfrm>
              <a:off x="7989565" y="2206064"/>
              <a:ext cx="2649647" cy="1532793"/>
              <a:chOff x="4437802" y="2295143"/>
              <a:chExt cx="2565113" cy="1483893"/>
            </a:xfrm>
          </p:grpSpPr>
          <p:cxnSp>
            <p:nvCxnSpPr>
              <p:cNvPr id="141" name="Straight Arrow Connector 140"/>
              <p:cNvCxnSpPr/>
              <p:nvPr/>
            </p:nvCxnSpPr>
            <p:spPr>
              <a:xfrm>
                <a:off x="6221474" y="3037091"/>
                <a:ext cx="781441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42" name="Straight Arrow Connector 141"/>
              <p:cNvCxnSpPr/>
              <p:nvPr/>
            </p:nvCxnSpPr>
            <p:spPr>
              <a:xfrm>
                <a:off x="4608575" y="238053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43" name="Straight Arrow Connector 142"/>
              <p:cNvCxnSpPr/>
              <p:nvPr/>
            </p:nvCxnSpPr>
            <p:spPr>
              <a:xfrm>
                <a:off x="4608575" y="2708810"/>
                <a:ext cx="1922918" cy="32828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44" name="Straight Arrow Connector 143"/>
              <p:cNvCxnSpPr/>
              <p:nvPr/>
            </p:nvCxnSpPr>
            <p:spPr>
              <a:xfrm>
                <a:off x="4608575" y="3037089"/>
                <a:ext cx="1922918" cy="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45" name="Straight Arrow Connector 144"/>
              <p:cNvCxnSpPr/>
              <p:nvPr/>
            </p:nvCxnSpPr>
            <p:spPr>
              <a:xfrm flipV="1">
                <a:off x="4608575" y="3037090"/>
                <a:ext cx="1922918" cy="32827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46" name="Straight Arrow Connector 145"/>
              <p:cNvCxnSpPr/>
              <p:nvPr/>
            </p:nvCxnSpPr>
            <p:spPr>
              <a:xfrm flipV="1">
                <a:off x="4608575" y="303709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sp>
            <p:nvSpPr>
              <p:cNvPr id="147" name="Oval 146"/>
              <p:cNvSpPr/>
              <p:nvPr/>
            </p:nvSpPr>
            <p:spPr>
              <a:xfrm>
                <a:off x="5121690" y="2390319"/>
                <a:ext cx="1293541" cy="1293541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148" name="Group 147"/>
              <p:cNvGrpSpPr/>
              <p:nvPr/>
            </p:nvGrpSpPr>
            <p:grpSpPr>
              <a:xfrm>
                <a:off x="4437802" y="2295143"/>
                <a:ext cx="170773" cy="1483893"/>
                <a:chOff x="4461603" y="726948"/>
                <a:chExt cx="228600" cy="1986366"/>
              </a:xfrm>
            </p:grpSpPr>
            <p:sp>
              <p:nvSpPr>
                <p:cNvPr id="149" name="Oval 148"/>
                <p:cNvSpPr/>
                <p:nvPr/>
              </p:nvSpPr>
              <p:spPr>
                <a:xfrm>
                  <a:off x="4461603" y="726948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50" name="Oval 149"/>
                <p:cNvSpPr/>
                <p:nvPr/>
              </p:nvSpPr>
              <p:spPr>
                <a:xfrm>
                  <a:off x="4461603" y="1605830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51" name="Oval 150"/>
                <p:cNvSpPr/>
                <p:nvPr/>
              </p:nvSpPr>
              <p:spPr>
                <a:xfrm>
                  <a:off x="4461603" y="2045271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52" name="Oval 151"/>
                <p:cNvSpPr/>
                <p:nvPr/>
              </p:nvSpPr>
              <p:spPr>
                <a:xfrm>
                  <a:off x="4461603" y="2484714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53" name="Oval 152"/>
                <p:cNvSpPr/>
                <p:nvPr/>
              </p:nvSpPr>
              <p:spPr>
                <a:xfrm>
                  <a:off x="4461603" y="1166389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</p:grpSp>
        <p:pic>
          <p:nvPicPr>
            <p:cNvPr id="140" name="Picture 13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21090" y="2637032"/>
              <a:ext cx="1102291" cy="586325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5030" y="1409216"/>
            <a:ext cx="1822183" cy="156187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305044" y="2499882"/>
            <a:ext cx="2267456" cy="1325267"/>
            <a:chOff x="8048788" y="3894270"/>
            <a:chExt cx="2730979" cy="1325267"/>
          </a:xfrm>
        </p:grpSpPr>
        <p:grpSp>
          <p:nvGrpSpPr>
            <p:cNvPr id="90" name="Group 89"/>
            <p:cNvGrpSpPr/>
            <p:nvPr/>
          </p:nvGrpSpPr>
          <p:grpSpPr>
            <a:xfrm>
              <a:off x="8048788" y="3894270"/>
              <a:ext cx="2730979" cy="1325267"/>
              <a:chOff x="338666" y="3385184"/>
              <a:chExt cx="3888281" cy="1033359"/>
            </a:xfrm>
          </p:grpSpPr>
          <p:sp>
            <p:nvSpPr>
              <p:cNvPr id="91" name="Rounded Rectangle 90"/>
              <p:cNvSpPr/>
              <p:nvPr/>
            </p:nvSpPr>
            <p:spPr>
              <a:xfrm>
                <a:off x="338666" y="3385184"/>
                <a:ext cx="3888281" cy="1033359"/>
              </a:xfrm>
              <a:prstGeom prst="roundRect">
                <a:avLst/>
              </a:prstGeom>
              <a:solidFill>
                <a:schemeClr val="tx2">
                  <a:lumMod val="40000"/>
                  <a:lumOff val="60000"/>
                  <a:alpha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1285898" y="3399870"/>
                <a:ext cx="2941049" cy="5519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Inconsolata Medium" charset="0"/>
                    <a:ea typeface="Inconsolata Medium" charset="0"/>
                    <a:cs typeface="Inconsolata Medium" charset="0"/>
                  </a:rPr>
                  <a:t>Other applications</a:t>
                </a:r>
              </a:p>
            </p:txBody>
          </p:sp>
        </p:grpSp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598" y="3913100"/>
              <a:ext cx="691183" cy="616654"/>
            </a:xfrm>
            <a:prstGeom prst="rect">
              <a:avLst/>
            </a:prstGeom>
          </p:spPr>
        </p:pic>
      </p:grpSp>
      <p:grpSp>
        <p:nvGrpSpPr>
          <p:cNvPr id="99" name="Group 98"/>
          <p:cNvGrpSpPr/>
          <p:nvPr/>
        </p:nvGrpSpPr>
        <p:grpSpPr>
          <a:xfrm>
            <a:off x="7138235" y="5229398"/>
            <a:ext cx="4177465" cy="1006595"/>
            <a:chOff x="8048788" y="3894269"/>
            <a:chExt cx="4177465" cy="1006595"/>
          </a:xfrm>
        </p:grpSpPr>
        <p:grpSp>
          <p:nvGrpSpPr>
            <p:cNvPr id="100" name="Group 99"/>
            <p:cNvGrpSpPr/>
            <p:nvPr/>
          </p:nvGrpSpPr>
          <p:grpSpPr>
            <a:xfrm>
              <a:off x="8048788" y="3894269"/>
              <a:ext cx="4177465" cy="1006595"/>
              <a:chOff x="338666" y="3385184"/>
              <a:chExt cx="5947742" cy="784879"/>
            </a:xfrm>
          </p:grpSpPr>
          <p:sp>
            <p:nvSpPr>
              <p:cNvPr id="102" name="Rounded Rectangle 101"/>
              <p:cNvSpPr/>
              <p:nvPr/>
            </p:nvSpPr>
            <p:spPr>
              <a:xfrm>
                <a:off x="338666" y="3385184"/>
                <a:ext cx="5947742" cy="784879"/>
              </a:xfrm>
              <a:prstGeom prst="roundRect">
                <a:avLst/>
              </a:prstGeom>
              <a:solidFill>
                <a:schemeClr val="tx2">
                  <a:lumMod val="40000"/>
                  <a:lumOff val="60000"/>
                  <a:alpha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544348" y="3399870"/>
                <a:ext cx="2682599" cy="453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Inconsolata Medium" charset="0"/>
                    <a:ea typeface="Inconsolata Medium" charset="0"/>
                    <a:cs typeface="Inconsolata Medium" charset="0"/>
                  </a:rPr>
                  <a:t>Other applications</a:t>
                </a:r>
              </a:p>
            </p:txBody>
          </p:sp>
        </p:grpSp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598" y="3913100"/>
              <a:ext cx="691183" cy="616654"/>
            </a:xfrm>
            <a:prstGeom prst="rect">
              <a:avLst/>
            </a:prstGeom>
          </p:spPr>
        </p:pic>
      </p:grpSp>
      <p:grpSp>
        <p:nvGrpSpPr>
          <p:cNvPr id="104" name="Group 103"/>
          <p:cNvGrpSpPr/>
          <p:nvPr/>
        </p:nvGrpSpPr>
        <p:grpSpPr>
          <a:xfrm>
            <a:off x="8799540" y="3084887"/>
            <a:ext cx="2730979" cy="727833"/>
            <a:chOff x="8048788" y="3894269"/>
            <a:chExt cx="2730979" cy="727833"/>
          </a:xfrm>
        </p:grpSpPr>
        <p:grpSp>
          <p:nvGrpSpPr>
            <p:cNvPr id="105" name="Group 104"/>
            <p:cNvGrpSpPr/>
            <p:nvPr/>
          </p:nvGrpSpPr>
          <p:grpSpPr>
            <a:xfrm>
              <a:off x="8048788" y="3894269"/>
              <a:ext cx="2730979" cy="727833"/>
              <a:chOff x="338666" y="3385184"/>
              <a:chExt cx="3888281" cy="567518"/>
            </a:xfrm>
          </p:grpSpPr>
          <p:sp>
            <p:nvSpPr>
              <p:cNvPr id="107" name="Rounded Rectangle 106"/>
              <p:cNvSpPr/>
              <p:nvPr/>
            </p:nvSpPr>
            <p:spPr>
              <a:xfrm>
                <a:off x="338666" y="3385184"/>
                <a:ext cx="3888281" cy="567518"/>
              </a:xfrm>
              <a:prstGeom prst="roundRect">
                <a:avLst/>
              </a:prstGeom>
              <a:solidFill>
                <a:schemeClr val="tx2">
                  <a:lumMod val="40000"/>
                  <a:lumOff val="60000"/>
                  <a:alpha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1544348" y="3399870"/>
                <a:ext cx="2682599" cy="453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Inconsolata Medium" charset="0"/>
                    <a:ea typeface="Inconsolata Medium" charset="0"/>
                    <a:cs typeface="Inconsolata Medium" charset="0"/>
                  </a:rPr>
                  <a:t>Other applications</a:t>
                </a:r>
              </a:p>
            </p:txBody>
          </p:sp>
        </p:grpSp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598" y="3913100"/>
              <a:ext cx="691183" cy="616654"/>
            </a:xfrm>
            <a:prstGeom prst="rect">
              <a:avLst/>
            </a:prstGeom>
          </p:spPr>
        </p:pic>
      </p:grpSp>
      <p:grpSp>
        <p:nvGrpSpPr>
          <p:cNvPr id="109" name="Group 108"/>
          <p:cNvGrpSpPr/>
          <p:nvPr/>
        </p:nvGrpSpPr>
        <p:grpSpPr>
          <a:xfrm>
            <a:off x="6528308" y="4212428"/>
            <a:ext cx="2730979" cy="727833"/>
            <a:chOff x="8048788" y="3894269"/>
            <a:chExt cx="2730979" cy="727833"/>
          </a:xfrm>
        </p:grpSpPr>
        <p:grpSp>
          <p:nvGrpSpPr>
            <p:cNvPr id="110" name="Group 109"/>
            <p:cNvGrpSpPr/>
            <p:nvPr/>
          </p:nvGrpSpPr>
          <p:grpSpPr>
            <a:xfrm>
              <a:off x="8048788" y="3894269"/>
              <a:ext cx="2730979" cy="727833"/>
              <a:chOff x="338666" y="3385184"/>
              <a:chExt cx="3888281" cy="567518"/>
            </a:xfrm>
          </p:grpSpPr>
          <p:sp>
            <p:nvSpPr>
              <p:cNvPr id="112" name="Rounded Rectangle 111"/>
              <p:cNvSpPr/>
              <p:nvPr/>
            </p:nvSpPr>
            <p:spPr>
              <a:xfrm>
                <a:off x="338666" y="3385184"/>
                <a:ext cx="3888281" cy="567518"/>
              </a:xfrm>
              <a:prstGeom prst="roundRect">
                <a:avLst/>
              </a:prstGeom>
              <a:solidFill>
                <a:schemeClr val="tx2">
                  <a:lumMod val="40000"/>
                  <a:lumOff val="60000"/>
                  <a:alpha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1544348" y="3399870"/>
                <a:ext cx="2682599" cy="453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Inconsolata Medium" charset="0"/>
                    <a:ea typeface="Inconsolata Medium" charset="0"/>
                    <a:cs typeface="Inconsolata Medium" charset="0"/>
                  </a:rPr>
                  <a:t>Other applications</a:t>
                </a:r>
              </a:p>
            </p:txBody>
          </p:sp>
        </p:grpSp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598" y="3913100"/>
              <a:ext cx="691183" cy="61665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47" y="2139287"/>
            <a:ext cx="691183" cy="61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30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Register application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2499360"/>
            <a:ext cx="2971800" cy="1402080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720840" y="2514600"/>
            <a:ext cx="2971800" cy="3474720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13320" y="4067294"/>
            <a:ext cx="161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Spark cluster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02080" y="2983468"/>
            <a:ext cx="161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Serving stack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4400" y="4587240"/>
            <a:ext cx="1432560" cy="1402080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12520" y="5103614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ClipperQuery</a:t>
            </a:r>
            <a:r>
              <a:rPr lang="en-US" dirty="0"/>
              <a:t> frontend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636520" y="4587240"/>
            <a:ext cx="1737360" cy="1402080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887980" y="4951214"/>
            <a:ext cx="1584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Clipper management frontend</a:t>
            </a:r>
          </a:p>
        </p:txBody>
      </p:sp>
      <p:sp>
        <p:nvSpPr>
          <p:cNvPr id="3" name="Can 2"/>
          <p:cNvSpPr/>
          <p:nvPr/>
        </p:nvSpPr>
        <p:spPr>
          <a:xfrm>
            <a:off x="4739640" y="4754880"/>
            <a:ext cx="944880" cy="1119664"/>
          </a:xfrm>
          <a:prstGeom prst="can">
            <a:avLst/>
          </a:prstGeom>
          <a:noFill/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842510" y="5228213"/>
            <a:ext cx="1135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Redis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60383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Query Clipper (life of a query)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2499360"/>
            <a:ext cx="2971800" cy="1402080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720840" y="2514600"/>
            <a:ext cx="2971800" cy="3474720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13320" y="4067294"/>
            <a:ext cx="161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Spark cluster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02080" y="2983468"/>
            <a:ext cx="161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Serving stack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4400" y="4587240"/>
            <a:ext cx="1432560" cy="1402080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12520" y="5103614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ClipperQuery</a:t>
            </a:r>
            <a:r>
              <a:rPr lang="en-US" dirty="0"/>
              <a:t> frontend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636520" y="4587240"/>
            <a:ext cx="1737360" cy="1402080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887980" y="4951214"/>
            <a:ext cx="1584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Clipper management frontend</a:t>
            </a:r>
          </a:p>
        </p:txBody>
      </p:sp>
      <p:sp>
        <p:nvSpPr>
          <p:cNvPr id="3" name="Can 2"/>
          <p:cNvSpPr/>
          <p:nvPr/>
        </p:nvSpPr>
        <p:spPr>
          <a:xfrm>
            <a:off x="4739640" y="4754880"/>
            <a:ext cx="944880" cy="1119664"/>
          </a:xfrm>
          <a:prstGeom prst="can">
            <a:avLst/>
          </a:prstGeom>
          <a:noFill/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842510" y="5228213"/>
            <a:ext cx="1135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Redis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244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Deploy Spark model (Python)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0640" y="2514600"/>
            <a:ext cx="8382000" cy="3474720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77440" y="3097768"/>
            <a:ext cx="161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Spark cluster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21280" y="4543544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 + </a:t>
            </a:r>
            <a:r>
              <a:rPr lang="en-US" dirty="0" err="1"/>
              <a:t>pred</a:t>
            </a:r>
            <a:r>
              <a:rPr lang="en-US" dirty="0"/>
              <a:t> function (can include </a:t>
            </a:r>
            <a:r>
              <a:rPr lang="en-US" dirty="0" err="1"/>
              <a:t>featurization</a:t>
            </a:r>
            <a:r>
              <a:rPr lang="en-US" dirty="0"/>
              <a:t>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09800" y="2302933"/>
            <a:ext cx="6891867" cy="264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i="1" dirty="0">
                <a:solidFill>
                  <a:schemeClr val="accent4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Highlight no need to write own model container </a:t>
            </a:r>
          </a:p>
        </p:txBody>
      </p:sp>
    </p:spTree>
    <p:extLst>
      <p:ext uri="{BB962C8B-B14F-4D97-AF65-F5344CB8AC3E}">
        <p14:creationId xmlns:p14="http://schemas.microsoft.com/office/powerpoint/2010/main" val="94657793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Deploy Spark model (Scala)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0640" y="2514600"/>
            <a:ext cx="8382000" cy="3474720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77440" y="3097768"/>
            <a:ext cx="161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Spark cluster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21280" y="4543544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 + </a:t>
            </a:r>
            <a:r>
              <a:rPr lang="en-US" dirty="0" err="1"/>
              <a:t>pred</a:t>
            </a:r>
            <a:r>
              <a:rPr lang="en-US" dirty="0"/>
              <a:t> function (can include </a:t>
            </a:r>
            <a:r>
              <a:rPr lang="en-US" dirty="0" err="1"/>
              <a:t>featurization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0835547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Query Clipper (life of a query)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2514600"/>
            <a:ext cx="2971800" cy="1402080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720840" y="2514600"/>
            <a:ext cx="2971800" cy="3474720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13320" y="4067294"/>
            <a:ext cx="161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Spark cluster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02080" y="2983468"/>
            <a:ext cx="161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Serving stack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9610" y="4587240"/>
            <a:ext cx="1657350" cy="1127760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89610" y="4659480"/>
            <a:ext cx="1653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ClipperQuery</a:t>
            </a:r>
            <a:r>
              <a:rPr lang="en-US" dirty="0"/>
              <a:t> frontend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636520" y="4587240"/>
            <a:ext cx="1737360" cy="1402080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887980" y="4951214"/>
            <a:ext cx="1584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Clipper management frontend</a:t>
            </a:r>
          </a:p>
        </p:txBody>
      </p:sp>
      <p:sp>
        <p:nvSpPr>
          <p:cNvPr id="3" name="Can 2"/>
          <p:cNvSpPr/>
          <p:nvPr/>
        </p:nvSpPr>
        <p:spPr>
          <a:xfrm>
            <a:off x="4739640" y="4754880"/>
            <a:ext cx="944880" cy="1119664"/>
          </a:xfrm>
          <a:prstGeom prst="can">
            <a:avLst/>
          </a:prstGeom>
          <a:noFill/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842510" y="5228213"/>
            <a:ext cx="1135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Redis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89610" y="5981729"/>
            <a:ext cx="1847850" cy="838588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043940" y="6329065"/>
            <a:ext cx="1198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Container</a:t>
            </a:r>
          </a:p>
        </p:txBody>
      </p:sp>
    </p:spTree>
    <p:extLst>
      <p:ext uri="{BB962C8B-B14F-4D97-AF65-F5344CB8AC3E}">
        <p14:creationId xmlns:p14="http://schemas.microsoft.com/office/powerpoint/2010/main" val="205572421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8310" y="2179003"/>
            <a:ext cx="7995380" cy="1914779"/>
          </a:xfrm>
        </p:spPr>
        <p:txBody>
          <a:bodyPr>
            <a:noAutofit/>
          </a:bodyPr>
          <a:lstStyle/>
          <a:p>
            <a:pPr algn="ctr"/>
            <a:r>
              <a:rPr lang="en-US" sz="13000" b="1" dirty="0">
                <a:solidFill>
                  <a:srgbClr val="C00000"/>
                </a:solidFill>
              </a:rPr>
              <a:t>DEMO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78296" y="4093782"/>
            <a:ext cx="11748051" cy="19147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ctr"/>
            <a:r>
              <a:rPr lang="en-US" sz="4500" dirty="0">
                <a:solidFill>
                  <a:srgbClr val="C0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http://</a:t>
            </a:r>
            <a:r>
              <a:rPr lang="en-US" sz="4500" dirty="0" err="1">
                <a:solidFill>
                  <a:srgbClr val="C0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clipper.ai</a:t>
            </a:r>
            <a:r>
              <a:rPr lang="en-US" sz="4500" dirty="0">
                <a:solidFill>
                  <a:srgbClr val="C0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/examples/spark-demo/</a:t>
            </a:r>
          </a:p>
        </p:txBody>
      </p:sp>
    </p:spTree>
    <p:extLst>
      <p:ext uri="{BB962C8B-B14F-4D97-AF65-F5344CB8AC3E}">
        <p14:creationId xmlns:p14="http://schemas.microsoft.com/office/powerpoint/2010/main" val="1833885541"/>
      </p:ext>
    </p:extLst>
  </p:cSld>
  <p:clrMapOvr>
    <a:masterClrMapping/>
  </p:clrMapOvr>
  <p:transition spd="slow">
    <p:push dir="u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Clipper manager: other functionality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6"/>
          </a:xfrm>
        </p:spPr>
        <p:txBody>
          <a:bodyPr>
            <a:normAutofit fontScale="85000" lnSpcReduction="20000"/>
          </a:bodyPr>
          <a:lstStyle/>
          <a:p>
            <a:pPr marL="14287" indent="0">
              <a:buNone/>
            </a:pPr>
            <a:r>
              <a:rPr lang="en-US" dirty="0"/>
              <a:t>API Documentation at http://</a:t>
            </a:r>
            <a:r>
              <a:rPr lang="en-US" dirty="0" err="1"/>
              <a:t>docs.clipper.ai</a:t>
            </a:r>
            <a:endParaRPr lang="en-US" dirty="0"/>
          </a:p>
          <a:p>
            <a:r>
              <a:rPr lang="en-US" dirty="0" err="1"/>
              <a:t>add_containers</a:t>
            </a:r>
            <a:r>
              <a:rPr lang="en-US" dirty="0"/>
              <a:t>: increase throughput</a:t>
            </a:r>
          </a:p>
          <a:p>
            <a:r>
              <a:rPr lang="en-US" dirty="0" err="1"/>
              <a:t>set_model_version</a:t>
            </a:r>
            <a:r>
              <a:rPr lang="en-US" dirty="0"/>
              <a:t>: rollback/roll-forward</a:t>
            </a:r>
          </a:p>
          <a:p>
            <a:r>
              <a:rPr lang="en-US" dirty="0"/>
              <a:t>See clipper </a:t>
            </a:r>
            <a:r>
              <a:rPr lang="en-US" dirty="0" err="1"/>
              <a:t>config</a:t>
            </a:r>
            <a:r>
              <a:rPr lang="en-US" dirty="0"/>
              <a:t> state:</a:t>
            </a:r>
          </a:p>
          <a:p>
            <a:pPr lvl="1"/>
            <a:r>
              <a:rPr lang="en-US" dirty="0" err="1"/>
              <a:t>get_all_apps</a:t>
            </a:r>
            <a:r>
              <a:rPr lang="en-US" dirty="0"/>
              <a:t>()</a:t>
            </a:r>
          </a:p>
          <a:p>
            <a:pPr lvl="1"/>
            <a:r>
              <a:rPr lang="en-US" dirty="0" err="1"/>
              <a:t>get_all_models</a:t>
            </a:r>
            <a:r>
              <a:rPr lang="en-US" dirty="0"/>
              <a:t>()</a:t>
            </a:r>
          </a:p>
          <a:p>
            <a:pPr lvl="1"/>
            <a:r>
              <a:rPr lang="en-US" dirty="0" err="1"/>
              <a:t>get_all_containers</a:t>
            </a:r>
            <a:r>
              <a:rPr lang="en-US" dirty="0"/>
              <a:t>()</a:t>
            </a:r>
          </a:p>
          <a:p>
            <a:r>
              <a:rPr lang="en-US" dirty="0"/>
              <a:t>Debugging:</a:t>
            </a:r>
          </a:p>
          <a:p>
            <a:pPr lvl="1"/>
            <a:r>
              <a:rPr lang="en-US" dirty="0" err="1"/>
              <a:t>inspect_instance</a:t>
            </a:r>
            <a:r>
              <a:rPr lang="en-US" dirty="0"/>
              <a:t>(): get runtime performance statistics</a:t>
            </a:r>
          </a:p>
          <a:p>
            <a:pPr lvl="1"/>
            <a:r>
              <a:rPr lang="en-US" dirty="0" err="1"/>
              <a:t>get_logs</a:t>
            </a:r>
            <a:r>
              <a:rPr lang="en-US" dirty="0"/>
              <a:t>(): get all container logs</a:t>
            </a:r>
          </a:p>
          <a:p>
            <a:r>
              <a:rPr lang="en-US" dirty="0"/>
              <a:t>Clean up:</a:t>
            </a:r>
          </a:p>
          <a:p>
            <a:pPr lvl="1"/>
            <a:r>
              <a:rPr lang="en-US" dirty="0" err="1"/>
              <a:t>remove_inactive_container</a:t>
            </a:r>
            <a:r>
              <a:rPr lang="en-US" dirty="0"/>
              <a:t>(): </a:t>
            </a:r>
            <a:r>
              <a:rPr lang="en-US" dirty="0" err="1"/>
              <a:t>gc</a:t>
            </a:r>
            <a:r>
              <a:rPr lang="en-US" dirty="0"/>
              <a:t> containers for out of date model versions</a:t>
            </a:r>
          </a:p>
          <a:p>
            <a:pPr lvl="1"/>
            <a:r>
              <a:rPr lang="en-US" dirty="0" err="1"/>
              <a:t>stop_all</a:t>
            </a:r>
            <a:r>
              <a:rPr lang="en-US" dirty="0"/>
              <a:t>(): stop all Docker containers associated with Clipper</a:t>
            </a:r>
          </a:p>
        </p:txBody>
      </p:sp>
    </p:spTree>
    <p:extLst>
      <p:ext uri="{BB962C8B-B14F-4D97-AF65-F5344CB8AC3E}">
        <p14:creationId xmlns:p14="http://schemas.microsoft.com/office/powerpoint/2010/main" val="166222654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D9615F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58683</TotalTime>
  <Words>4561</Words>
  <Application>Microsoft Macintosh PowerPoint</Application>
  <PresentationFormat>Widescreen</PresentationFormat>
  <Paragraphs>1384</Paragraphs>
  <Slides>123</Slides>
  <Notes>95</Notes>
  <HiddenSlides>47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123</vt:i4>
      </vt:variant>
    </vt:vector>
  </HeadingPairs>
  <TitlesOfParts>
    <vt:vector size="140" baseType="lpstr">
      <vt:lpstr>Arial</vt:lpstr>
      <vt:lpstr>Beirut</vt:lpstr>
      <vt:lpstr>Calibri</vt:lpstr>
      <vt:lpstr>Consolas</vt:lpstr>
      <vt:lpstr>Futura-BoldOblique</vt:lpstr>
      <vt:lpstr>Gill Sans Light</vt:lpstr>
      <vt:lpstr>Helvetica</vt:lpstr>
      <vt:lpstr>Helvetica Neue</vt:lpstr>
      <vt:lpstr>Helvetica Neue Condensed</vt:lpstr>
      <vt:lpstr>Helvetica Neue Light</vt:lpstr>
      <vt:lpstr>Helvetica Neue Medium</vt:lpstr>
      <vt:lpstr>Helvetica Neue Thin</vt:lpstr>
      <vt:lpstr>HelveticaNeue</vt:lpstr>
      <vt:lpstr>Inconsolata Medium</vt:lpstr>
      <vt:lpstr>Inconsolata-dz for Powerline dz</vt:lpstr>
      <vt:lpstr>Wingdings</vt:lpstr>
      <vt:lpstr>1_Office Theme</vt:lpstr>
      <vt:lpstr>A Low-Latency Online Prediction Serving System</vt:lpstr>
      <vt:lpstr>Collaborators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Big Companies Build One-Off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 existing systems: Offline Scoring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two worlds</vt:lpstr>
      <vt:lpstr>PowerPoint Presentation</vt:lpstr>
      <vt:lpstr>PowerPoint Presentation</vt:lpstr>
      <vt:lpstr>PowerPoint Presentation</vt:lpstr>
      <vt:lpstr>build into clipper</vt:lpstr>
      <vt:lpstr>Clipper Decouples Applications and Models</vt:lpstr>
      <vt:lpstr>Clipper Implementation</vt:lpstr>
      <vt:lpstr>Clipper Implementation</vt:lpstr>
      <vt:lpstr>Clipper Connects Analytics and Serving</vt:lpstr>
      <vt:lpstr>Getting Started with Clipper</vt:lpstr>
      <vt:lpstr>How does Clipper address these challenges?</vt:lpstr>
      <vt:lpstr>PowerPoint Presentation</vt:lpstr>
      <vt:lpstr>PowerPoint Presentation</vt:lpstr>
      <vt:lpstr>PowerPoint Presentation</vt:lpstr>
      <vt:lpstr>Clipper Design and Architecture</vt:lpstr>
      <vt:lpstr>Clipper has 3 simultaneous sets of users</vt:lpstr>
      <vt:lpstr>Prediction-Serving System:</vt:lpstr>
      <vt:lpstr>Clipper Implementation</vt:lpstr>
      <vt:lpstr>Clipper Decouples Applications and Models</vt:lpstr>
      <vt:lpstr>Clipper Decouples Applications and Models</vt:lpstr>
      <vt:lpstr>PowerPoint Presentation</vt:lpstr>
      <vt:lpstr>PowerPoint Presentation</vt:lpstr>
      <vt:lpstr>Clipper Decouples Applications and Models</vt:lpstr>
      <vt:lpstr>Container-based Model Deployment</vt:lpstr>
      <vt:lpstr>Container-based Model Deployment</vt:lpstr>
      <vt:lpstr>PowerPoint Presentation</vt:lpstr>
      <vt:lpstr>PowerPoint Presentation</vt:lpstr>
      <vt:lpstr>Clipper Decouples Applications and Models</vt:lpstr>
      <vt:lpstr>Clipper Decouples Applications and Models</vt:lpstr>
      <vt:lpstr>Clipper Decouples Applications and Models</vt:lpstr>
      <vt:lpstr>PowerPoint Presentation</vt:lpstr>
      <vt:lpstr>Overhead of decoupled architecture</vt:lpstr>
      <vt:lpstr>PowerPoint Presentation</vt:lpstr>
      <vt:lpstr>Clipper Architecture</vt:lpstr>
      <vt:lpstr>Clipper Architecture</vt:lpstr>
      <vt:lpstr>Batching to Improve Throughput</vt:lpstr>
      <vt:lpstr>Batching to Improve Throughput</vt:lpstr>
      <vt:lpstr>Tensor Flow Conv. Net (GPU)</vt:lpstr>
      <vt:lpstr>Batching to Improve Throughput</vt:lpstr>
      <vt:lpstr>Batching to Improve Throughput</vt:lpstr>
      <vt:lpstr>Tensor Flow Conv. Net (GPU)</vt:lpstr>
      <vt:lpstr>Tensor Flow Conv. Net (GPU)</vt:lpstr>
      <vt:lpstr>PowerPoint Presentation</vt:lpstr>
      <vt:lpstr>Deploying Models with Clipper</vt:lpstr>
      <vt:lpstr>Goal: Connect Analytics</vt:lpstr>
      <vt:lpstr>PowerPoint Presentation</vt:lpstr>
      <vt:lpstr>Can we do better?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Deploy Models from Spark to Clipper</vt:lpstr>
      <vt:lpstr>Deploy Models from Spark to Clipper</vt:lpstr>
      <vt:lpstr>Deploy Models from Spark to Clipper</vt:lpstr>
      <vt:lpstr>Problem: Models don’t run in isolation</vt:lpstr>
      <vt:lpstr>PowerPoint Presentation</vt:lpstr>
      <vt:lpstr>PowerPoint Presentation</vt:lpstr>
      <vt:lpstr>PowerPoint Presentation</vt:lpstr>
      <vt:lpstr>Existing Infrastructure</vt:lpstr>
      <vt:lpstr>Clipper Connects Analytics and Serving</vt:lpstr>
      <vt:lpstr>Key Abstractions</vt:lpstr>
      <vt:lpstr>Clipper Admin</vt:lpstr>
      <vt:lpstr>Goal: Connect Analytics</vt:lpstr>
      <vt:lpstr>Run on Kubernetes alongside other applications</vt:lpstr>
      <vt:lpstr>Register application</vt:lpstr>
      <vt:lpstr>Query Clipper (life of a query)</vt:lpstr>
      <vt:lpstr>Deploy Spark model (Python)</vt:lpstr>
      <vt:lpstr>Deploy Spark model (Scala)</vt:lpstr>
      <vt:lpstr>Query Clipper (life of a query)</vt:lpstr>
      <vt:lpstr>DEMO</vt:lpstr>
      <vt:lpstr>Clipper manager: other functionality</vt:lpstr>
      <vt:lpstr>Status of the project</vt:lpstr>
      <vt:lpstr>Serving Multi-Model Pipelines (Work In Progress)</vt:lpstr>
      <vt:lpstr>PowerPoint Presentation</vt:lpstr>
      <vt:lpstr>Clipper Architecture</vt:lpstr>
      <vt:lpstr>Clipper Architecture</vt:lpstr>
      <vt:lpstr>Clipper Architecture</vt:lpstr>
      <vt:lpstr>PowerPoint Presentation</vt:lpstr>
      <vt:lpstr>PowerPoint Presentation</vt:lpstr>
      <vt:lpstr>Selection Policy: Estimate confidence</vt:lpstr>
      <vt:lpstr>Selection Policy: Estimate confidence</vt:lpstr>
      <vt:lpstr>Model Composition Patterns</vt:lpstr>
      <vt:lpstr>Challenges of Serving Model Pipelines</vt:lpstr>
      <vt:lpstr>Configuration and Deployment Decisions</vt:lpstr>
      <vt:lpstr>Opportunity: Exploit Properties of Inference Computation</vt:lpstr>
      <vt:lpstr>Solution: Workload-Aware Optimizer</vt:lpstr>
      <vt:lpstr>Optimizer from 10,000 feet</vt:lpstr>
      <vt:lpstr>Conclusion</vt:lpstr>
      <vt:lpstr>Status and Roadmap</vt:lpstr>
      <vt:lpstr>Conclusion</vt:lpstr>
      <vt:lpstr>GPU Cluster Scaling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Low-Latency Online Prediction Serving System</dc:title>
  <dc:creator>Joseph Gonzalez</dc:creator>
  <cp:lastModifiedBy>Dan Crankshaw</cp:lastModifiedBy>
  <cp:revision>1006</cp:revision>
  <cp:lastPrinted>2017-02-08T19:38:09Z</cp:lastPrinted>
  <dcterms:created xsi:type="dcterms:W3CDTF">2016-06-11T00:34:45Z</dcterms:created>
  <dcterms:modified xsi:type="dcterms:W3CDTF">2018-06-06T05:35:59Z</dcterms:modified>
</cp:coreProperties>
</file>